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8"/>
  </p:notesMasterIdLst>
  <p:sldIdLst>
    <p:sldId id="256" r:id="rId5"/>
    <p:sldId id="258" r:id="rId6"/>
    <p:sldId id="259" r:id="rId7"/>
    <p:sldId id="352" r:id="rId8"/>
    <p:sldId id="260" r:id="rId9"/>
    <p:sldId id="290" r:id="rId10"/>
    <p:sldId id="268" r:id="rId11"/>
    <p:sldId id="283" r:id="rId12"/>
    <p:sldId id="353" r:id="rId13"/>
    <p:sldId id="354" r:id="rId14"/>
    <p:sldId id="355" r:id="rId15"/>
    <p:sldId id="356" r:id="rId16"/>
    <p:sldId id="357" r:id="rId17"/>
    <p:sldId id="362" r:id="rId18"/>
    <p:sldId id="363" r:id="rId19"/>
    <p:sldId id="278" r:id="rId20"/>
    <p:sldId id="289" r:id="rId21"/>
    <p:sldId id="291" r:id="rId22"/>
    <p:sldId id="358" r:id="rId23"/>
    <p:sldId id="261" r:id="rId24"/>
    <p:sldId id="262" r:id="rId25"/>
    <p:sldId id="292" r:id="rId26"/>
    <p:sldId id="286" r:id="rId27"/>
    <p:sldId id="293" r:id="rId28"/>
    <p:sldId id="264" r:id="rId29"/>
    <p:sldId id="371" r:id="rId30"/>
    <p:sldId id="364" r:id="rId31"/>
    <p:sldId id="295" r:id="rId32"/>
    <p:sldId id="269" r:id="rId33"/>
    <p:sldId id="287" r:id="rId34"/>
    <p:sldId id="317" r:id="rId35"/>
    <p:sldId id="302" r:id="rId36"/>
    <p:sldId id="303" r:id="rId37"/>
    <p:sldId id="304" r:id="rId38"/>
    <p:sldId id="359" r:id="rId39"/>
    <p:sldId id="305" r:id="rId40"/>
    <p:sldId id="307" r:id="rId41"/>
    <p:sldId id="306" r:id="rId42"/>
    <p:sldId id="309" r:id="rId43"/>
    <p:sldId id="310" r:id="rId44"/>
    <p:sldId id="311" r:id="rId45"/>
    <p:sldId id="312" r:id="rId46"/>
    <p:sldId id="365" r:id="rId47"/>
    <p:sldId id="348" r:id="rId48"/>
    <p:sldId id="349" r:id="rId49"/>
    <p:sldId id="314" r:id="rId50"/>
    <p:sldId id="315" r:id="rId51"/>
    <p:sldId id="316" r:id="rId52"/>
    <p:sldId id="318" r:id="rId53"/>
    <p:sldId id="319" r:id="rId54"/>
    <p:sldId id="320" r:id="rId55"/>
    <p:sldId id="321" r:id="rId56"/>
    <p:sldId id="360" r:id="rId57"/>
    <p:sldId id="322" r:id="rId58"/>
    <p:sldId id="323" r:id="rId59"/>
    <p:sldId id="325" r:id="rId60"/>
    <p:sldId id="326" r:id="rId61"/>
    <p:sldId id="327" r:id="rId62"/>
    <p:sldId id="328" r:id="rId63"/>
    <p:sldId id="368" r:id="rId64"/>
    <p:sldId id="369" r:id="rId65"/>
    <p:sldId id="350" r:id="rId66"/>
    <p:sldId id="330" r:id="rId67"/>
    <p:sldId id="331" r:id="rId68"/>
    <p:sldId id="332" r:id="rId69"/>
    <p:sldId id="333" r:id="rId70"/>
    <p:sldId id="334" r:id="rId71"/>
    <p:sldId id="335" r:id="rId72"/>
    <p:sldId id="361" r:id="rId73"/>
    <p:sldId id="336" r:id="rId74"/>
    <p:sldId id="337" r:id="rId75"/>
    <p:sldId id="338" r:id="rId76"/>
    <p:sldId id="340" r:id="rId77"/>
    <p:sldId id="341" r:id="rId78"/>
    <p:sldId id="342" r:id="rId79"/>
    <p:sldId id="343" r:id="rId80"/>
    <p:sldId id="366" r:id="rId81"/>
    <p:sldId id="367" r:id="rId82"/>
    <p:sldId id="351" r:id="rId83"/>
    <p:sldId id="345" r:id="rId84"/>
    <p:sldId id="346" r:id="rId85"/>
    <p:sldId id="347" r:id="rId86"/>
    <p:sldId id="28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BDB79F-5D67-44A7-A076-9EAA8AED61D3}">
          <p14:sldIdLst>
            <p14:sldId id="256"/>
            <p14:sldId id="258"/>
            <p14:sldId id="259"/>
            <p14:sldId id="352"/>
            <p14:sldId id="260"/>
            <p14:sldId id="290"/>
            <p14:sldId id="268"/>
            <p14:sldId id="283"/>
            <p14:sldId id="353"/>
            <p14:sldId id="354"/>
            <p14:sldId id="355"/>
            <p14:sldId id="356"/>
            <p14:sldId id="357"/>
            <p14:sldId id="362"/>
            <p14:sldId id="363"/>
          </p14:sldIdLst>
        </p14:section>
        <p14:section name="Nihila" id="{CBE68418-97BF-4A91-8110-CFEAF7FEDBCD}">
          <p14:sldIdLst>
            <p14:sldId id="278"/>
            <p14:sldId id="289"/>
            <p14:sldId id="291"/>
            <p14:sldId id="358"/>
            <p14:sldId id="261"/>
            <p14:sldId id="262"/>
            <p14:sldId id="292"/>
            <p14:sldId id="286"/>
            <p14:sldId id="293"/>
            <p14:sldId id="264"/>
            <p14:sldId id="371"/>
            <p14:sldId id="364"/>
            <p14:sldId id="295"/>
            <p14:sldId id="269"/>
            <p14:sldId id="287"/>
            <p14:sldId id="317"/>
          </p14:sldIdLst>
        </p14:section>
        <p14:section name="Shamal" id="{A912A89F-F3BA-43FB-BA9D-EDFB7A588B45}">
          <p14:sldIdLst>
            <p14:sldId id="302"/>
            <p14:sldId id="303"/>
            <p14:sldId id="304"/>
            <p14:sldId id="359"/>
            <p14:sldId id="305"/>
            <p14:sldId id="307"/>
            <p14:sldId id="306"/>
            <p14:sldId id="309"/>
            <p14:sldId id="310"/>
            <p14:sldId id="311"/>
            <p14:sldId id="312"/>
            <p14:sldId id="365"/>
            <p14:sldId id="348"/>
            <p14:sldId id="349"/>
            <p14:sldId id="314"/>
            <p14:sldId id="315"/>
            <p14:sldId id="316"/>
          </p14:sldIdLst>
        </p14:section>
        <p14:section name="Janith" id="{1ADE22B4-B37E-45AB-A08A-855E3256CC08}">
          <p14:sldIdLst>
            <p14:sldId id="318"/>
            <p14:sldId id="319"/>
            <p14:sldId id="320"/>
            <p14:sldId id="321"/>
            <p14:sldId id="360"/>
            <p14:sldId id="322"/>
            <p14:sldId id="323"/>
            <p14:sldId id="325"/>
            <p14:sldId id="326"/>
            <p14:sldId id="327"/>
            <p14:sldId id="328"/>
            <p14:sldId id="368"/>
            <p14:sldId id="369"/>
            <p14:sldId id="350"/>
            <p14:sldId id="330"/>
            <p14:sldId id="331"/>
            <p14:sldId id="332"/>
          </p14:sldIdLst>
        </p14:section>
        <p14:section name="Naveen" id="{DFE58745-A731-465E-9543-D52EA5CFCEDF}">
          <p14:sldIdLst>
            <p14:sldId id="333"/>
            <p14:sldId id="334"/>
            <p14:sldId id="335"/>
            <p14:sldId id="361"/>
            <p14:sldId id="336"/>
            <p14:sldId id="337"/>
            <p14:sldId id="338"/>
            <p14:sldId id="340"/>
            <p14:sldId id="341"/>
            <p14:sldId id="342"/>
            <p14:sldId id="343"/>
            <p14:sldId id="366"/>
            <p14:sldId id="367"/>
            <p14:sldId id="351"/>
            <p14:sldId id="345"/>
            <p14:sldId id="346"/>
            <p14:sldId id="347"/>
          </p14:sldIdLst>
        </p14:section>
        <p14:section name="Temporary" id="{DD8A39E5-F3AF-4D29-A4C5-BBA9B66FC07C}">
          <p14:sldIdLst>
            <p14:sldId id="285"/>
          </p14:sldIdLst>
        </p14:section>
      </p14:sectionLst>
    </p:ext>
    <p:ext uri="{EFAFB233-063F-42B5-8137-9DF3F51BA10A}">
      <p15:sldGuideLst xmlns:p15="http://schemas.microsoft.com/office/powerpoint/2012/main">
        <p15:guide id="1" orient="horz" pos="3475" userDrawn="1">
          <p15:clr>
            <a:srgbClr val="A4A3A4"/>
          </p15:clr>
        </p15:guide>
        <p15:guide id="2" pos="3885"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046B3CC-79CE-9B24-4CF3-9F8E746A4B57}" name="Shamal Chathuranga Wijesuriya" initials="SW" userId="S::shamal@neoexsolutions.com::3f0f3ca4-3fcb-4fc9-9bba-644c35be4a3b" providerId="AD"/>
  <p188:author id="{1712C6E4-CE3D-9723-07B8-832E0FA9DD65}" name="Guest User" initials="GU" userId="S::urn:spo:anon#84d16395eaf6e556249f7aee1864ce6a44834b9d2fba6f42e17c5de1d1a7da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1E7"/>
    <a:srgbClr val="8696FE"/>
    <a:srgbClr val="3124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E42B20-C504-F927-7C73-3C38A57C3B7A}" v="345" dt="2024-12-03T16:04:46.514"/>
    <p1510:client id="{0CD2025D-5733-A615-35B8-89BE1710E119}" v="837" dt="2024-12-03T23:18:19.002"/>
    <p1510:client id="{1B316D9A-F640-B35F-7650-E4BC77683F97}" v="434" dt="2024-12-03T17:46:18.657"/>
    <p1510:client id="{32272270-2B78-026B-8C91-AA18B704F7E3}" v="139" dt="2024-12-04T07:12:08.015"/>
    <p1510:client id="{63B28E51-F718-AA03-2334-48048FAB2827}" v="232" dt="2024-12-04T08:34:13.182"/>
    <p1510:client id="{702941B2-EFDA-CFE0-54CC-6BEFDC44B5E1}" v="158" dt="2024-12-04T17:01:48.038"/>
    <p1510:client id="{79D1F66C-C566-4DB1-9A08-793470FE4108}" v="6057" dt="2024-12-04T06:48:05.929"/>
    <p1510:client id="{E9F0AB71-E194-2F66-DBA0-4D84171471E7}" v="832" dt="2024-12-04T07:49:52.684"/>
    <p1510:client id="{F70C1714-4C56-632D-3FAA-A22E76BC3ADE}" v="1" dt="2024-12-03T19:27:41.3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78"/>
      </p:cViewPr>
      <p:guideLst>
        <p:guide orient="horz" pos="3475"/>
        <p:guide pos="388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051EBD-888F-475B-9381-D5655F191D39}" type="datetimeFigureOut">
              <a:rPr lang="en-ID" smtClean="0"/>
              <a:t>04/12/2024</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703A32-DDC1-485D-B8B8-D2F2E2578D7E}" type="slidenum">
              <a:rPr lang="en-ID" smtClean="0"/>
              <a:t>‹#›</a:t>
            </a:fld>
            <a:endParaRPr lang="en-ID"/>
          </a:p>
        </p:txBody>
      </p:sp>
    </p:spTree>
    <p:extLst>
      <p:ext uri="{BB962C8B-B14F-4D97-AF65-F5344CB8AC3E}">
        <p14:creationId xmlns:p14="http://schemas.microsoft.com/office/powerpoint/2010/main" val="2303649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23703A32-DDC1-485D-B8B8-D2F2E2578D7E}" type="slidenum">
              <a:rPr lang="en-ID" smtClean="0"/>
              <a:t>1</a:t>
            </a:fld>
            <a:endParaRPr lang="en-ID" dirty="0"/>
          </a:p>
        </p:txBody>
      </p:sp>
    </p:spTree>
    <p:extLst>
      <p:ext uri="{BB962C8B-B14F-4D97-AF65-F5344CB8AC3E}">
        <p14:creationId xmlns:p14="http://schemas.microsoft.com/office/powerpoint/2010/main" val="764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36</a:t>
            </a:fld>
            <a:endParaRPr lang="en-ID"/>
          </a:p>
        </p:txBody>
      </p:sp>
    </p:spTree>
    <p:extLst>
      <p:ext uri="{BB962C8B-B14F-4D97-AF65-F5344CB8AC3E}">
        <p14:creationId xmlns:p14="http://schemas.microsoft.com/office/powerpoint/2010/main" val="1857793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37</a:t>
            </a:fld>
            <a:endParaRPr lang="en-ID"/>
          </a:p>
        </p:txBody>
      </p:sp>
    </p:spTree>
    <p:extLst>
      <p:ext uri="{BB962C8B-B14F-4D97-AF65-F5344CB8AC3E}">
        <p14:creationId xmlns:p14="http://schemas.microsoft.com/office/powerpoint/2010/main" val="3076636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2C9BD-AD03-4665-EC65-954618D621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48E19A-86E6-9FE9-6A99-206586441E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B6F6F-D781-3F85-CF83-BC1F3C9E6080}"/>
              </a:ext>
            </a:extLst>
          </p:cNvPr>
          <p:cNvSpPr>
            <a:spLocks noGrp="1"/>
          </p:cNvSpPr>
          <p:nvPr>
            <p:ph type="body" idx="1"/>
          </p:nvPr>
        </p:nvSpPr>
        <p:spPr/>
        <p:txBody>
          <a:bodyPr/>
          <a:lstStyle/>
          <a:p>
            <a:endParaRPr lang="en-GB" dirty="0">
              <a:ea typeface="Calibri"/>
              <a:cs typeface="Calibri"/>
            </a:endParaRPr>
          </a:p>
        </p:txBody>
      </p:sp>
      <p:sp>
        <p:nvSpPr>
          <p:cNvPr id="4" name="Slide Number Placeholder 3">
            <a:extLst>
              <a:ext uri="{FF2B5EF4-FFF2-40B4-BE49-F238E27FC236}">
                <a16:creationId xmlns:a16="http://schemas.microsoft.com/office/drawing/2014/main" id="{0F28143E-BA88-E6C4-2410-4331CA53F08E}"/>
              </a:ext>
            </a:extLst>
          </p:cNvPr>
          <p:cNvSpPr>
            <a:spLocks noGrp="1"/>
          </p:cNvSpPr>
          <p:nvPr>
            <p:ph type="sldNum" sz="quarter" idx="5"/>
          </p:nvPr>
        </p:nvSpPr>
        <p:spPr/>
        <p:txBody>
          <a:bodyPr/>
          <a:lstStyle/>
          <a:p>
            <a:fld id="{23703A32-DDC1-485D-B8B8-D2F2E2578D7E}" type="slidenum">
              <a:rPr lang="en-ID" smtClean="0"/>
              <a:t>38</a:t>
            </a:fld>
            <a:endParaRPr lang="en-ID"/>
          </a:p>
        </p:txBody>
      </p:sp>
    </p:spTree>
    <p:extLst>
      <p:ext uri="{BB962C8B-B14F-4D97-AF65-F5344CB8AC3E}">
        <p14:creationId xmlns:p14="http://schemas.microsoft.com/office/powerpoint/2010/main" val="3243396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39</a:t>
            </a:fld>
            <a:endParaRPr lang="en-ID"/>
          </a:p>
        </p:txBody>
      </p:sp>
    </p:spTree>
    <p:extLst>
      <p:ext uri="{BB962C8B-B14F-4D97-AF65-F5344CB8AC3E}">
        <p14:creationId xmlns:p14="http://schemas.microsoft.com/office/powerpoint/2010/main" val="38023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40</a:t>
            </a:fld>
            <a:endParaRPr lang="en-ID"/>
          </a:p>
        </p:txBody>
      </p:sp>
    </p:spTree>
    <p:extLst>
      <p:ext uri="{BB962C8B-B14F-4D97-AF65-F5344CB8AC3E}">
        <p14:creationId xmlns:p14="http://schemas.microsoft.com/office/powerpoint/2010/main" val="3662550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41</a:t>
            </a:fld>
            <a:endParaRPr lang="en-ID"/>
          </a:p>
        </p:txBody>
      </p:sp>
    </p:spTree>
    <p:extLst>
      <p:ext uri="{BB962C8B-B14F-4D97-AF65-F5344CB8AC3E}">
        <p14:creationId xmlns:p14="http://schemas.microsoft.com/office/powerpoint/2010/main" val="28801800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42</a:t>
            </a:fld>
            <a:endParaRPr lang="en-ID"/>
          </a:p>
        </p:txBody>
      </p:sp>
    </p:spTree>
    <p:extLst>
      <p:ext uri="{BB962C8B-B14F-4D97-AF65-F5344CB8AC3E}">
        <p14:creationId xmlns:p14="http://schemas.microsoft.com/office/powerpoint/2010/main" val="2218009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54267-EC58-3D2E-8F6F-58263A7A95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71F2A-EA69-5B00-7459-494955231C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218354-8AA7-9916-4A03-45A65100755D}"/>
              </a:ext>
            </a:extLst>
          </p:cNvPr>
          <p:cNvSpPr>
            <a:spLocks noGrp="1"/>
          </p:cNvSpPr>
          <p:nvPr>
            <p:ph type="body" idx="1"/>
          </p:nvPr>
        </p:nvSpPr>
        <p:spPr/>
        <p:txBody>
          <a:bodyPr/>
          <a:lstStyle/>
          <a:p>
            <a:endParaRPr lang="en-GB" dirty="0">
              <a:ea typeface="Calibri"/>
              <a:cs typeface="Calibri"/>
            </a:endParaRPr>
          </a:p>
        </p:txBody>
      </p:sp>
      <p:sp>
        <p:nvSpPr>
          <p:cNvPr id="4" name="Slide Number Placeholder 3">
            <a:extLst>
              <a:ext uri="{FF2B5EF4-FFF2-40B4-BE49-F238E27FC236}">
                <a16:creationId xmlns:a16="http://schemas.microsoft.com/office/drawing/2014/main" id="{D8164381-2C6D-F88B-11C9-55E124CCB171}"/>
              </a:ext>
            </a:extLst>
          </p:cNvPr>
          <p:cNvSpPr>
            <a:spLocks noGrp="1"/>
          </p:cNvSpPr>
          <p:nvPr>
            <p:ph type="sldNum" sz="quarter" idx="5"/>
          </p:nvPr>
        </p:nvSpPr>
        <p:spPr/>
        <p:txBody>
          <a:bodyPr/>
          <a:lstStyle/>
          <a:p>
            <a:fld id="{23703A32-DDC1-485D-B8B8-D2F2E2578D7E}" type="slidenum">
              <a:rPr lang="en-ID" smtClean="0"/>
              <a:t>43</a:t>
            </a:fld>
            <a:endParaRPr lang="en-ID"/>
          </a:p>
        </p:txBody>
      </p:sp>
    </p:spTree>
    <p:extLst>
      <p:ext uri="{BB962C8B-B14F-4D97-AF65-F5344CB8AC3E}">
        <p14:creationId xmlns:p14="http://schemas.microsoft.com/office/powerpoint/2010/main" val="1998006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44</a:t>
            </a:fld>
            <a:endParaRPr lang="en-ID"/>
          </a:p>
        </p:txBody>
      </p:sp>
    </p:spTree>
    <p:extLst>
      <p:ext uri="{BB962C8B-B14F-4D97-AF65-F5344CB8AC3E}">
        <p14:creationId xmlns:p14="http://schemas.microsoft.com/office/powerpoint/2010/main" val="4223762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45</a:t>
            </a:fld>
            <a:endParaRPr lang="en-ID"/>
          </a:p>
        </p:txBody>
      </p:sp>
    </p:spTree>
    <p:extLst>
      <p:ext uri="{BB962C8B-B14F-4D97-AF65-F5344CB8AC3E}">
        <p14:creationId xmlns:p14="http://schemas.microsoft.com/office/powerpoint/2010/main" val="3946426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D164D-DFCE-D343-723F-4E244602D7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F40C1-C1C0-C63F-19E2-A16A06BD96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4CFC89-F736-F58E-96CF-3CC41BF58CC3}"/>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8504786F-386F-694B-23DC-8A7014C3F3A7}"/>
              </a:ext>
            </a:extLst>
          </p:cNvPr>
          <p:cNvSpPr>
            <a:spLocks noGrp="1"/>
          </p:cNvSpPr>
          <p:nvPr>
            <p:ph type="sldNum" sz="quarter" idx="5"/>
          </p:nvPr>
        </p:nvSpPr>
        <p:spPr/>
        <p:txBody>
          <a:bodyPr/>
          <a:lstStyle/>
          <a:p>
            <a:fld id="{23703A32-DDC1-485D-B8B8-D2F2E2578D7E}" type="slidenum">
              <a:rPr lang="en-ID" smtClean="0"/>
              <a:t>6</a:t>
            </a:fld>
            <a:endParaRPr lang="en-ID" dirty="0"/>
          </a:p>
        </p:txBody>
      </p:sp>
    </p:spTree>
    <p:extLst>
      <p:ext uri="{BB962C8B-B14F-4D97-AF65-F5344CB8AC3E}">
        <p14:creationId xmlns:p14="http://schemas.microsoft.com/office/powerpoint/2010/main" val="2007143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46</a:t>
            </a:fld>
            <a:endParaRPr lang="en-ID"/>
          </a:p>
        </p:txBody>
      </p:sp>
    </p:spTree>
    <p:extLst>
      <p:ext uri="{BB962C8B-B14F-4D97-AF65-F5344CB8AC3E}">
        <p14:creationId xmlns:p14="http://schemas.microsoft.com/office/powerpoint/2010/main" val="2922714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47</a:t>
            </a:fld>
            <a:endParaRPr lang="en-ID"/>
          </a:p>
        </p:txBody>
      </p:sp>
    </p:spTree>
    <p:extLst>
      <p:ext uri="{BB962C8B-B14F-4D97-AF65-F5344CB8AC3E}">
        <p14:creationId xmlns:p14="http://schemas.microsoft.com/office/powerpoint/2010/main" val="44658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48</a:t>
            </a:fld>
            <a:endParaRPr lang="en-ID"/>
          </a:p>
        </p:txBody>
      </p:sp>
    </p:spTree>
    <p:extLst>
      <p:ext uri="{BB962C8B-B14F-4D97-AF65-F5344CB8AC3E}">
        <p14:creationId xmlns:p14="http://schemas.microsoft.com/office/powerpoint/2010/main" val="3583026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27954-DD63-9576-68F3-8203D67FF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DFE4EE-0BA3-E306-AFB7-C6F37492E0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9FDBC0-3C0D-26BE-E99F-332E99ADAEC4}"/>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7DE3A16D-2B8A-60C0-B77B-7BBD2097E9CD}"/>
              </a:ext>
            </a:extLst>
          </p:cNvPr>
          <p:cNvSpPr>
            <a:spLocks noGrp="1"/>
          </p:cNvSpPr>
          <p:nvPr>
            <p:ph type="sldNum" sz="quarter" idx="5"/>
          </p:nvPr>
        </p:nvSpPr>
        <p:spPr/>
        <p:txBody>
          <a:bodyPr/>
          <a:lstStyle/>
          <a:p>
            <a:fld id="{23703A32-DDC1-485D-B8B8-D2F2E2578D7E}" type="slidenum">
              <a:rPr lang="en-ID" smtClean="0"/>
              <a:t>49</a:t>
            </a:fld>
            <a:endParaRPr lang="en-ID"/>
          </a:p>
        </p:txBody>
      </p:sp>
    </p:spTree>
    <p:extLst>
      <p:ext uri="{BB962C8B-B14F-4D97-AF65-F5344CB8AC3E}">
        <p14:creationId xmlns:p14="http://schemas.microsoft.com/office/powerpoint/2010/main" val="497571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50</a:t>
            </a:fld>
            <a:endParaRPr lang="en-ID"/>
          </a:p>
        </p:txBody>
      </p:sp>
    </p:spTree>
    <p:extLst>
      <p:ext uri="{BB962C8B-B14F-4D97-AF65-F5344CB8AC3E}">
        <p14:creationId xmlns:p14="http://schemas.microsoft.com/office/powerpoint/2010/main" val="2778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51</a:t>
            </a:fld>
            <a:endParaRPr lang="en-ID"/>
          </a:p>
        </p:txBody>
      </p:sp>
    </p:spTree>
    <p:extLst>
      <p:ext uri="{BB962C8B-B14F-4D97-AF65-F5344CB8AC3E}">
        <p14:creationId xmlns:p14="http://schemas.microsoft.com/office/powerpoint/2010/main" val="3510321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52</a:t>
            </a:fld>
            <a:endParaRPr lang="en-ID"/>
          </a:p>
        </p:txBody>
      </p:sp>
    </p:spTree>
    <p:extLst>
      <p:ext uri="{BB962C8B-B14F-4D97-AF65-F5344CB8AC3E}">
        <p14:creationId xmlns:p14="http://schemas.microsoft.com/office/powerpoint/2010/main" val="1597809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53</a:t>
            </a:fld>
            <a:endParaRPr lang="en-ID"/>
          </a:p>
        </p:txBody>
      </p:sp>
    </p:spTree>
    <p:extLst>
      <p:ext uri="{BB962C8B-B14F-4D97-AF65-F5344CB8AC3E}">
        <p14:creationId xmlns:p14="http://schemas.microsoft.com/office/powerpoint/2010/main" val="2959092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36B66-B98F-6AE0-7FD0-564C4120C5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11E6E2-A624-6BC7-A629-BC391FA64C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4ECA31-2B13-8D72-5A1A-7F41C46310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9E118D-38BD-B989-0545-053A62DD6CFC}"/>
              </a:ext>
            </a:extLst>
          </p:cNvPr>
          <p:cNvSpPr>
            <a:spLocks noGrp="1"/>
          </p:cNvSpPr>
          <p:nvPr>
            <p:ph type="sldNum" sz="quarter" idx="5"/>
          </p:nvPr>
        </p:nvSpPr>
        <p:spPr/>
        <p:txBody>
          <a:bodyPr/>
          <a:lstStyle/>
          <a:p>
            <a:fld id="{23703A32-DDC1-485D-B8B8-D2F2E2578D7E}" type="slidenum">
              <a:rPr lang="en-ID" smtClean="0"/>
              <a:t>54</a:t>
            </a:fld>
            <a:endParaRPr lang="en-ID"/>
          </a:p>
        </p:txBody>
      </p:sp>
    </p:spTree>
    <p:extLst>
      <p:ext uri="{BB962C8B-B14F-4D97-AF65-F5344CB8AC3E}">
        <p14:creationId xmlns:p14="http://schemas.microsoft.com/office/powerpoint/2010/main" val="10838779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56</a:t>
            </a:fld>
            <a:endParaRPr lang="en-ID"/>
          </a:p>
        </p:txBody>
      </p:sp>
    </p:spTree>
    <p:extLst>
      <p:ext uri="{BB962C8B-B14F-4D97-AF65-F5344CB8AC3E}">
        <p14:creationId xmlns:p14="http://schemas.microsoft.com/office/powerpoint/2010/main" val="2779893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a:p>
        </p:txBody>
      </p:sp>
      <p:sp>
        <p:nvSpPr>
          <p:cNvPr id="4" name="Slide Number Placeholder 3"/>
          <p:cNvSpPr>
            <a:spLocks noGrp="1"/>
          </p:cNvSpPr>
          <p:nvPr>
            <p:ph type="sldNum" sz="quarter" idx="5"/>
          </p:nvPr>
        </p:nvSpPr>
        <p:spPr/>
        <p:txBody>
          <a:bodyPr/>
          <a:lstStyle/>
          <a:p>
            <a:fld id="{23703A32-DDC1-485D-B8B8-D2F2E2578D7E}" type="slidenum">
              <a:rPr lang="en-ID" smtClean="0"/>
              <a:t>16</a:t>
            </a:fld>
            <a:endParaRPr lang="en-ID"/>
          </a:p>
        </p:txBody>
      </p:sp>
    </p:spTree>
    <p:extLst>
      <p:ext uri="{BB962C8B-B14F-4D97-AF65-F5344CB8AC3E}">
        <p14:creationId xmlns:p14="http://schemas.microsoft.com/office/powerpoint/2010/main" val="9459298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57</a:t>
            </a:fld>
            <a:endParaRPr lang="en-ID"/>
          </a:p>
        </p:txBody>
      </p:sp>
    </p:spTree>
    <p:extLst>
      <p:ext uri="{BB962C8B-B14F-4D97-AF65-F5344CB8AC3E}">
        <p14:creationId xmlns:p14="http://schemas.microsoft.com/office/powerpoint/2010/main" val="944791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58</a:t>
            </a:fld>
            <a:endParaRPr lang="en-ID"/>
          </a:p>
        </p:txBody>
      </p:sp>
    </p:spTree>
    <p:extLst>
      <p:ext uri="{BB962C8B-B14F-4D97-AF65-F5344CB8AC3E}">
        <p14:creationId xmlns:p14="http://schemas.microsoft.com/office/powerpoint/2010/main" val="199014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6F6E3-6667-CBCF-BE3A-570095711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FAD1DD-C91A-2B81-9152-918BECDE6A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5E89DB-094A-9A75-85E0-CFC621A4152D}"/>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6D1C9E6E-1D3C-B032-08EA-EAEC49A2E74D}"/>
              </a:ext>
            </a:extLst>
          </p:cNvPr>
          <p:cNvSpPr>
            <a:spLocks noGrp="1"/>
          </p:cNvSpPr>
          <p:nvPr>
            <p:ph type="sldNum" sz="quarter" idx="5"/>
          </p:nvPr>
        </p:nvSpPr>
        <p:spPr/>
        <p:txBody>
          <a:bodyPr/>
          <a:lstStyle/>
          <a:p>
            <a:fld id="{23703A32-DDC1-485D-B8B8-D2F2E2578D7E}" type="slidenum">
              <a:rPr lang="en-ID" smtClean="0"/>
              <a:t>66</a:t>
            </a:fld>
            <a:endParaRPr lang="en-ID"/>
          </a:p>
        </p:txBody>
      </p:sp>
    </p:spTree>
    <p:extLst>
      <p:ext uri="{BB962C8B-B14F-4D97-AF65-F5344CB8AC3E}">
        <p14:creationId xmlns:p14="http://schemas.microsoft.com/office/powerpoint/2010/main" val="2157681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68</a:t>
            </a:fld>
            <a:endParaRPr lang="en-ID"/>
          </a:p>
        </p:txBody>
      </p:sp>
    </p:spTree>
    <p:extLst>
      <p:ext uri="{BB962C8B-B14F-4D97-AF65-F5344CB8AC3E}">
        <p14:creationId xmlns:p14="http://schemas.microsoft.com/office/powerpoint/2010/main" val="2333764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69</a:t>
            </a:fld>
            <a:endParaRPr lang="en-ID"/>
          </a:p>
        </p:txBody>
      </p:sp>
    </p:spTree>
    <p:extLst>
      <p:ext uri="{BB962C8B-B14F-4D97-AF65-F5344CB8AC3E}">
        <p14:creationId xmlns:p14="http://schemas.microsoft.com/office/powerpoint/2010/main" val="33713041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70</a:t>
            </a:fld>
            <a:endParaRPr lang="en-ID"/>
          </a:p>
        </p:txBody>
      </p:sp>
    </p:spTree>
    <p:extLst>
      <p:ext uri="{BB962C8B-B14F-4D97-AF65-F5344CB8AC3E}">
        <p14:creationId xmlns:p14="http://schemas.microsoft.com/office/powerpoint/2010/main" val="42559870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01E5-F2FC-73DF-104A-B7A462780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CBD857-D2A7-82CB-3C93-990474C8D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DD7FAC-60FB-D334-9953-926FB7494EA7}"/>
              </a:ext>
            </a:extLst>
          </p:cNvPr>
          <p:cNvSpPr>
            <a:spLocks noGrp="1"/>
          </p:cNvSpPr>
          <p:nvPr>
            <p:ph type="body" idx="1"/>
          </p:nvPr>
        </p:nvSpPr>
        <p:spPr/>
        <p:txBody>
          <a:bodyPr/>
          <a:lstStyle/>
          <a:p>
            <a:endParaRPr lang="en-US" dirty="0">
              <a:ea typeface="Calibri"/>
              <a:cs typeface="Calibri"/>
            </a:endParaRPr>
          </a:p>
        </p:txBody>
      </p:sp>
      <p:sp>
        <p:nvSpPr>
          <p:cNvPr id="4" name="Slide Number Placeholder 3">
            <a:extLst>
              <a:ext uri="{FF2B5EF4-FFF2-40B4-BE49-F238E27FC236}">
                <a16:creationId xmlns:a16="http://schemas.microsoft.com/office/drawing/2014/main" id="{419AA9AA-8848-C77F-AA81-0EA032CF0F90}"/>
              </a:ext>
            </a:extLst>
          </p:cNvPr>
          <p:cNvSpPr>
            <a:spLocks noGrp="1"/>
          </p:cNvSpPr>
          <p:nvPr>
            <p:ph type="sldNum" sz="quarter" idx="5"/>
          </p:nvPr>
        </p:nvSpPr>
        <p:spPr/>
        <p:txBody>
          <a:bodyPr/>
          <a:lstStyle/>
          <a:p>
            <a:fld id="{23703A32-DDC1-485D-B8B8-D2F2E2578D7E}" type="slidenum">
              <a:rPr lang="en-ID" smtClean="0"/>
              <a:t>71</a:t>
            </a:fld>
            <a:endParaRPr lang="en-ID"/>
          </a:p>
        </p:txBody>
      </p:sp>
    </p:spTree>
    <p:extLst>
      <p:ext uri="{BB962C8B-B14F-4D97-AF65-F5344CB8AC3E}">
        <p14:creationId xmlns:p14="http://schemas.microsoft.com/office/powerpoint/2010/main" val="2372695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72</a:t>
            </a:fld>
            <a:endParaRPr lang="en-ID"/>
          </a:p>
        </p:txBody>
      </p:sp>
    </p:spTree>
    <p:extLst>
      <p:ext uri="{BB962C8B-B14F-4D97-AF65-F5344CB8AC3E}">
        <p14:creationId xmlns:p14="http://schemas.microsoft.com/office/powerpoint/2010/main" val="1998815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73</a:t>
            </a:fld>
            <a:endParaRPr lang="en-ID"/>
          </a:p>
        </p:txBody>
      </p:sp>
    </p:spTree>
    <p:extLst>
      <p:ext uri="{BB962C8B-B14F-4D97-AF65-F5344CB8AC3E}">
        <p14:creationId xmlns:p14="http://schemas.microsoft.com/office/powerpoint/2010/main" val="1309508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74</a:t>
            </a:fld>
            <a:endParaRPr lang="en-ID"/>
          </a:p>
        </p:txBody>
      </p:sp>
    </p:spTree>
    <p:extLst>
      <p:ext uri="{BB962C8B-B14F-4D97-AF65-F5344CB8AC3E}">
        <p14:creationId xmlns:p14="http://schemas.microsoft.com/office/powerpoint/2010/main" val="4256264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3703A32-DDC1-485D-B8B8-D2F2E2578D7E}" type="slidenum">
              <a:rPr lang="en-ID" smtClean="0"/>
              <a:t>22</a:t>
            </a:fld>
            <a:endParaRPr lang="en-ID"/>
          </a:p>
        </p:txBody>
      </p:sp>
    </p:spTree>
    <p:extLst>
      <p:ext uri="{BB962C8B-B14F-4D97-AF65-F5344CB8AC3E}">
        <p14:creationId xmlns:p14="http://schemas.microsoft.com/office/powerpoint/2010/main" val="2328941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75</a:t>
            </a:fld>
            <a:endParaRPr lang="en-ID"/>
          </a:p>
        </p:txBody>
      </p:sp>
    </p:spTree>
    <p:extLst>
      <p:ext uri="{BB962C8B-B14F-4D97-AF65-F5344CB8AC3E}">
        <p14:creationId xmlns:p14="http://schemas.microsoft.com/office/powerpoint/2010/main" val="211719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76</a:t>
            </a:fld>
            <a:endParaRPr lang="en-ID"/>
          </a:p>
        </p:txBody>
      </p:sp>
    </p:spTree>
    <p:extLst>
      <p:ext uri="{BB962C8B-B14F-4D97-AF65-F5344CB8AC3E}">
        <p14:creationId xmlns:p14="http://schemas.microsoft.com/office/powerpoint/2010/main" val="38020983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77</a:t>
            </a:fld>
            <a:endParaRPr lang="en-ID"/>
          </a:p>
        </p:txBody>
      </p:sp>
    </p:spTree>
    <p:extLst>
      <p:ext uri="{BB962C8B-B14F-4D97-AF65-F5344CB8AC3E}">
        <p14:creationId xmlns:p14="http://schemas.microsoft.com/office/powerpoint/2010/main" val="904389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78</a:t>
            </a:fld>
            <a:endParaRPr lang="en-ID"/>
          </a:p>
        </p:txBody>
      </p:sp>
    </p:spTree>
    <p:extLst>
      <p:ext uri="{BB962C8B-B14F-4D97-AF65-F5344CB8AC3E}">
        <p14:creationId xmlns:p14="http://schemas.microsoft.com/office/powerpoint/2010/main" val="31243885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79</a:t>
            </a:fld>
            <a:endParaRPr lang="en-ID"/>
          </a:p>
        </p:txBody>
      </p:sp>
    </p:spTree>
    <p:extLst>
      <p:ext uri="{BB962C8B-B14F-4D97-AF65-F5344CB8AC3E}">
        <p14:creationId xmlns:p14="http://schemas.microsoft.com/office/powerpoint/2010/main" val="1100514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80</a:t>
            </a:fld>
            <a:endParaRPr lang="en-ID"/>
          </a:p>
        </p:txBody>
      </p:sp>
    </p:spTree>
    <p:extLst>
      <p:ext uri="{BB962C8B-B14F-4D97-AF65-F5344CB8AC3E}">
        <p14:creationId xmlns:p14="http://schemas.microsoft.com/office/powerpoint/2010/main" val="25262136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81</a:t>
            </a:fld>
            <a:endParaRPr lang="en-ID"/>
          </a:p>
        </p:txBody>
      </p:sp>
    </p:spTree>
    <p:extLst>
      <p:ext uri="{BB962C8B-B14F-4D97-AF65-F5344CB8AC3E}">
        <p14:creationId xmlns:p14="http://schemas.microsoft.com/office/powerpoint/2010/main" val="10528719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82</a:t>
            </a:fld>
            <a:endParaRPr lang="en-ID"/>
          </a:p>
        </p:txBody>
      </p:sp>
    </p:spTree>
    <p:extLst>
      <p:ext uri="{BB962C8B-B14F-4D97-AF65-F5344CB8AC3E}">
        <p14:creationId xmlns:p14="http://schemas.microsoft.com/office/powerpoint/2010/main" val="7249879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83</a:t>
            </a:fld>
            <a:endParaRPr lang="en-ID"/>
          </a:p>
        </p:txBody>
      </p:sp>
    </p:spTree>
    <p:extLst>
      <p:ext uri="{BB962C8B-B14F-4D97-AF65-F5344CB8AC3E}">
        <p14:creationId xmlns:p14="http://schemas.microsoft.com/office/powerpoint/2010/main" val="302449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25</a:t>
            </a:fld>
            <a:endParaRPr lang="en-ID"/>
          </a:p>
        </p:txBody>
      </p:sp>
    </p:spTree>
    <p:extLst>
      <p:ext uri="{BB962C8B-B14F-4D97-AF65-F5344CB8AC3E}">
        <p14:creationId xmlns:p14="http://schemas.microsoft.com/office/powerpoint/2010/main" val="2948068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D5F0B-026B-38EE-801C-7C9D90EFF7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9D755-6752-F03A-E07A-47C3F4109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A1C48-E4F1-C58A-4E24-A995CCC45DBB}"/>
              </a:ext>
            </a:extLst>
          </p:cNvPr>
          <p:cNvSpPr>
            <a:spLocks noGrp="1"/>
          </p:cNvSpPr>
          <p:nvPr>
            <p:ph type="body" idx="1"/>
          </p:nvPr>
        </p:nvSpPr>
        <p:spPr/>
        <p:txBody>
          <a:bodyPr/>
          <a:lstStyle/>
          <a:p>
            <a:endParaRPr lang="en-ID"/>
          </a:p>
        </p:txBody>
      </p:sp>
      <p:sp>
        <p:nvSpPr>
          <p:cNvPr id="4" name="Slide Number Placeholder 3">
            <a:extLst>
              <a:ext uri="{FF2B5EF4-FFF2-40B4-BE49-F238E27FC236}">
                <a16:creationId xmlns:a16="http://schemas.microsoft.com/office/drawing/2014/main" id="{2A7563E2-00AC-3169-CFCB-951AF8D48100}"/>
              </a:ext>
            </a:extLst>
          </p:cNvPr>
          <p:cNvSpPr>
            <a:spLocks noGrp="1"/>
          </p:cNvSpPr>
          <p:nvPr>
            <p:ph type="sldNum" sz="quarter" idx="5"/>
          </p:nvPr>
        </p:nvSpPr>
        <p:spPr/>
        <p:txBody>
          <a:bodyPr/>
          <a:lstStyle/>
          <a:p>
            <a:fld id="{23703A32-DDC1-485D-B8B8-D2F2E2578D7E}" type="slidenum">
              <a:rPr lang="en-ID" smtClean="0"/>
              <a:t>32</a:t>
            </a:fld>
            <a:endParaRPr lang="en-ID"/>
          </a:p>
        </p:txBody>
      </p:sp>
    </p:spTree>
    <p:extLst>
      <p:ext uri="{BB962C8B-B14F-4D97-AF65-F5344CB8AC3E}">
        <p14:creationId xmlns:p14="http://schemas.microsoft.com/office/powerpoint/2010/main" val="374896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33</a:t>
            </a:fld>
            <a:endParaRPr lang="en-ID"/>
          </a:p>
        </p:txBody>
      </p:sp>
    </p:spTree>
    <p:extLst>
      <p:ext uri="{BB962C8B-B14F-4D97-AF65-F5344CB8AC3E}">
        <p14:creationId xmlns:p14="http://schemas.microsoft.com/office/powerpoint/2010/main" val="3559562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34</a:t>
            </a:fld>
            <a:endParaRPr lang="en-ID"/>
          </a:p>
        </p:txBody>
      </p:sp>
    </p:spTree>
    <p:extLst>
      <p:ext uri="{BB962C8B-B14F-4D97-AF65-F5344CB8AC3E}">
        <p14:creationId xmlns:p14="http://schemas.microsoft.com/office/powerpoint/2010/main" val="1334333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a typeface="Calibri"/>
              <a:cs typeface="Calibri"/>
            </a:endParaRPr>
          </a:p>
        </p:txBody>
      </p:sp>
      <p:sp>
        <p:nvSpPr>
          <p:cNvPr id="4" name="Slide Number Placeholder 3"/>
          <p:cNvSpPr>
            <a:spLocks noGrp="1"/>
          </p:cNvSpPr>
          <p:nvPr>
            <p:ph type="sldNum" sz="quarter" idx="5"/>
          </p:nvPr>
        </p:nvSpPr>
        <p:spPr/>
        <p:txBody>
          <a:bodyPr/>
          <a:lstStyle/>
          <a:p>
            <a:fld id="{23703A32-DDC1-485D-B8B8-D2F2E2578D7E}" type="slidenum">
              <a:rPr lang="en-ID" smtClean="0"/>
              <a:t>35</a:t>
            </a:fld>
            <a:endParaRPr lang="en-ID"/>
          </a:p>
        </p:txBody>
      </p:sp>
    </p:spTree>
    <p:extLst>
      <p:ext uri="{BB962C8B-B14F-4D97-AF65-F5344CB8AC3E}">
        <p14:creationId xmlns:p14="http://schemas.microsoft.com/office/powerpoint/2010/main" val="2610834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D47B57D-089A-1A31-E785-A382F727BCE7}"/>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34122997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771B3DC-7A47-F044-0688-9301FBBA81D4}"/>
              </a:ext>
            </a:extLst>
          </p:cNvPr>
          <p:cNvSpPr>
            <a:spLocks noGrp="1"/>
          </p:cNvSpPr>
          <p:nvPr>
            <p:ph type="pic" sz="quarter" idx="10"/>
          </p:nvPr>
        </p:nvSpPr>
        <p:spPr>
          <a:xfrm>
            <a:off x="7152321" y="2429209"/>
            <a:ext cx="5039665" cy="4428791"/>
          </a:xfrm>
          <a:custGeom>
            <a:avLst/>
            <a:gdLst>
              <a:gd name="connsiteX0" fmla="*/ 246171 w 5039665"/>
              <a:gd name="connsiteY0" fmla="*/ 0 h 4428791"/>
              <a:gd name="connsiteX1" fmla="*/ 5039665 w 5039665"/>
              <a:gd name="connsiteY1" fmla="*/ 0 h 4428791"/>
              <a:gd name="connsiteX2" fmla="*/ 5039665 w 5039665"/>
              <a:gd name="connsiteY2" fmla="*/ 4428791 h 4428791"/>
              <a:gd name="connsiteX3" fmla="*/ 0 w 5039665"/>
              <a:gd name="connsiteY3" fmla="*/ 4428791 h 4428791"/>
              <a:gd name="connsiteX4" fmla="*/ 0 w 5039665"/>
              <a:gd name="connsiteY4" fmla="*/ 246171 h 4428791"/>
              <a:gd name="connsiteX5" fmla="*/ 246171 w 5039665"/>
              <a:gd name="connsiteY5" fmla="*/ 0 h 442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9665" h="4428791">
                <a:moveTo>
                  <a:pt x="246171" y="0"/>
                </a:moveTo>
                <a:lnTo>
                  <a:pt x="5039665" y="0"/>
                </a:lnTo>
                <a:lnTo>
                  <a:pt x="5039665" y="4428791"/>
                </a:lnTo>
                <a:lnTo>
                  <a:pt x="0" y="4428791"/>
                </a:lnTo>
                <a:lnTo>
                  <a:pt x="0" y="246171"/>
                </a:lnTo>
                <a:cubicBezTo>
                  <a:pt x="0" y="110215"/>
                  <a:pt x="110215" y="0"/>
                  <a:pt x="246171" y="0"/>
                </a:cubicBezTo>
                <a:close/>
              </a:path>
            </a:pathLst>
          </a:custGeom>
        </p:spPr>
        <p:txBody>
          <a:bodyPr wrap="square">
            <a:noAutofit/>
          </a:bodyPr>
          <a:lstStyle/>
          <a:p>
            <a:endParaRPr lang="en-ID"/>
          </a:p>
        </p:txBody>
      </p:sp>
    </p:spTree>
    <p:extLst>
      <p:ext uri="{BB962C8B-B14F-4D97-AF65-F5344CB8AC3E}">
        <p14:creationId xmlns:p14="http://schemas.microsoft.com/office/powerpoint/2010/main" val="1268835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3B5C6B0-8E6D-D04D-4465-E942C1E3833D}"/>
              </a:ext>
            </a:extLst>
          </p:cNvPr>
          <p:cNvSpPr>
            <a:spLocks noGrp="1"/>
          </p:cNvSpPr>
          <p:nvPr>
            <p:ph type="pic" sz="quarter" idx="10"/>
          </p:nvPr>
        </p:nvSpPr>
        <p:spPr>
          <a:xfrm>
            <a:off x="1140540" y="1148080"/>
            <a:ext cx="4041059" cy="3096062"/>
          </a:xfrm>
          <a:custGeom>
            <a:avLst/>
            <a:gdLst>
              <a:gd name="connsiteX0" fmla="*/ 170562 w 4041059"/>
              <a:gd name="connsiteY0" fmla="*/ 0 h 3096062"/>
              <a:gd name="connsiteX1" fmla="*/ 3870497 w 4041059"/>
              <a:gd name="connsiteY1" fmla="*/ 0 h 3096062"/>
              <a:gd name="connsiteX2" fmla="*/ 4041059 w 4041059"/>
              <a:gd name="connsiteY2" fmla="*/ 170562 h 3096062"/>
              <a:gd name="connsiteX3" fmla="*/ 4041059 w 4041059"/>
              <a:gd name="connsiteY3" fmla="*/ 2925500 h 3096062"/>
              <a:gd name="connsiteX4" fmla="*/ 3870497 w 4041059"/>
              <a:gd name="connsiteY4" fmla="*/ 3096062 h 3096062"/>
              <a:gd name="connsiteX5" fmla="*/ 170562 w 4041059"/>
              <a:gd name="connsiteY5" fmla="*/ 3096062 h 3096062"/>
              <a:gd name="connsiteX6" fmla="*/ 0 w 4041059"/>
              <a:gd name="connsiteY6" fmla="*/ 2925500 h 3096062"/>
              <a:gd name="connsiteX7" fmla="*/ 0 w 4041059"/>
              <a:gd name="connsiteY7" fmla="*/ 170562 h 3096062"/>
              <a:gd name="connsiteX8" fmla="*/ 170562 w 4041059"/>
              <a:gd name="connsiteY8" fmla="*/ 0 h 309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1059" h="3096062">
                <a:moveTo>
                  <a:pt x="170562" y="0"/>
                </a:moveTo>
                <a:lnTo>
                  <a:pt x="3870497" y="0"/>
                </a:lnTo>
                <a:cubicBezTo>
                  <a:pt x="3964696" y="0"/>
                  <a:pt x="4041059" y="76363"/>
                  <a:pt x="4041059" y="170562"/>
                </a:cubicBezTo>
                <a:lnTo>
                  <a:pt x="4041059" y="2925500"/>
                </a:lnTo>
                <a:cubicBezTo>
                  <a:pt x="4041059" y="3019699"/>
                  <a:pt x="3964696" y="3096062"/>
                  <a:pt x="3870497" y="3096062"/>
                </a:cubicBezTo>
                <a:lnTo>
                  <a:pt x="170562" y="3096062"/>
                </a:lnTo>
                <a:cubicBezTo>
                  <a:pt x="76363" y="3096062"/>
                  <a:pt x="0" y="3019699"/>
                  <a:pt x="0" y="2925500"/>
                </a:cubicBezTo>
                <a:lnTo>
                  <a:pt x="0" y="170562"/>
                </a:lnTo>
                <a:cubicBezTo>
                  <a:pt x="0" y="76363"/>
                  <a:pt x="76363" y="0"/>
                  <a:pt x="170562" y="0"/>
                </a:cubicBezTo>
                <a:close/>
              </a:path>
            </a:pathLst>
          </a:custGeom>
        </p:spPr>
        <p:txBody>
          <a:bodyPr wrap="square">
            <a:noAutofit/>
          </a:bodyPr>
          <a:lstStyle/>
          <a:p>
            <a:endParaRPr lang="en-ID"/>
          </a:p>
        </p:txBody>
      </p:sp>
    </p:spTree>
    <p:extLst>
      <p:ext uri="{BB962C8B-B14F-4D97-AF65-F5344CB8AC3E}">
        <p14:creationId xmlns:p14="http://schemas.microsoft.com/office/powerpoint/2010/main" val="4055683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FD0FA43-B61B-0B90-6CBE-AA73DD73A579}"/>
              </a:ext>
            </a:extLst>
          </p:cNvPr>
          <p:cNvSpPr>
            <a:spLocks noGrp="1"/>
          </p:cNvSpPr>
          <p:nvPr>
            <p:ph type="pic" sz="quarter" idx="10"/>
          </p:nvPr>
        </p:nvSpPr>
        <p:spPr>
          <a:xfrm>
            <a:off x="6718848" y="0"/>
            <a:ext cx="2812026" cy="4360295"/>
          </a:xfrm>
          <a:custGeom>
            <a:avLst/>
            <a:gdLst>
              <a:gd name="connsiteX0" fmla="*/ 0 w 2812026"/>
              <a:gd name="connsiteY0" fmla="*/ 0 h 4360295"/>
              <a:gd name="connsiteX1" fmla="*/ 2812026 w 2812026"/>
              <a:gd name="connsiteY1" fmla="*/ 0 h 4360295"/>
              <a:gd name="connsiteX2" fmla="*/ 2812026 w 2812026"/>
              <a:gd name="connsiteY2" fmla="*/ 4146272 h 4360295"/>
              <a:gd name="connsiteX3" fmla="*/ 2598003 w 2812026"/>
              <a:gd name="connsiteY3" fmla="*/ 4360295 h 4360295"/>
              <a:gd name="connsiteX4" fmla="*/ 214023 w 2812026"/>
              <a:gd name="connsiteY4" fmla="*/ 4360295 h 4360295"/>
              <a:gd name="connsiteX5" fmla="*/ 0 w 2812026"/>
              <a:gd name="connsiteY5" fmla="*/ 4146272 h 4360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2026" h="4360295">
                <a:moveTo>
                  <a:pt x="0" y="0"/>
                </a:moveTo>
                <a:lnTo>
                  <a:pt x="2812026" y="0"/>
                </a:lnTo>
                <a:lnTo>
                  <a:pt x="2812026" y="4146272"/>
                </a:lnTo>
                <a:cubicBezTo>
                  <a:pt x="2812026" y="4264474"/>
                  <a:pt x="2716205" y="4360295"/>
                  <a:pt x="2598003" y="4360295"/>
                </a:cubicBezTo>
                <a:lnTo>
                  <a:pt x="214023" y="4360295"/>
                </a:lnTo>
                <a:cubicBezTo>
                  <a:pt x="95821" y="4360295"/>
                  <a:pt x="0" y="4264474"/>
                  <a:pt x="0" y="4146272"/>
                </a:cubicBezTo>
                <a:close/>
              </a:path>
            </a:pathLst>
          </a:custGeom>
        </p:spPr>
        <p:txBody>
          <a:bodyPr wrap="square">
            <a:noAutofit/>
          </a:bodyPr>
          <a:lstStyle/>
          <a:p>
            <a:endParaRPr lang="en-ID"/>
          </a:p>
        </p:txBody>
      </p:sp>
      <p:sp>
        <p:nvSpPr>
          <p:cNvPr id="9" name="Picture Placeholder 8">
            <a:extLst>
              <a:ext uri="{FF2B5EF4-FFF2-40B4-BE49-F238E27FC236}">
                <a16:creationId xmlns:a16="http://schemas.microsoft.com/office/drawing/2014/main" id="{8417ADB9-1F1A-A7E5-87A9-053AF92D0648}"/>
              </a:ext>
            </a:extLst>
          </p:cNvPr>
          <p:cNvSpPr>
            <a:spLocks noGrp="1"/>
          </p:cNvSpPr>
          <p:nvPr>
            <p:ph type="pic" sz="quarter" idx="11"/>
          </p:nvPr>
        </p:nvSpPr>
        <p:spPr>
          <a:xfrm>
            <a:off x="6718848" y="4852458"/>
            <a:ext cx="4437132" cy="2005542"/>
          </a:xfrm>
          <a:custGeom>
            <a:avLst/>
            <a:gdLst>
              <a:gd name="connsiteX0" fmla="*/ 249234 w 4437132"/>
              <a:gd name="connsiteY0" fmla="*/ 0 h 2005542"/>
              <a:gd name="connsiteX1" fmla="*/ 4187898 w 4437132"/>
              <a:gd name="connsiteY1" fmla="*/ 0 h 2005542"/>
              <a:gd name="connsiteX2" fmla="*/ 4437132 w 4437132"/>
              <a:gd name="connsiteY2" fmla="*/ 249234 h 2005542"/>
              <a:gd name="connsiteX3" fmla="*/ 4437132 w 4437132"/>
              <a:gd name="connsiteY3" fmla="*/ 2005542 h 2005542"/>
              <a:gd name="connsiteX4" fmla="*/ 0 w 4437132"/>
              <a:gd name="connsiteY4" fmla="*/ 2005542 h 2005542"/>
              <a:gd name="connsiteX5" fmla="*/ 0 w 4437132"/>
              <a:gd name="connsiteY5" fmla="*/ 249234 h 2005542"/>
              <a:gd name="connsiteX6" fmla="*/ 249234 w 4437132"/>
              <a:gd name="connsiteY6" fmla="*/ 0 h 200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37132" h="2005542">
                <a:moveTo>
                  <a:pt x="249234" y="0"/>
                </a:moveTo>
                <a:lnTo>
                  <a:pt x="4187898" y="0"/>
                </a:lnTo>
                <a:cubicBezTo>
                  <a:pt x="4325546" y="0"/>
                  <a:pt x="4437132" y="111586"/>
                  <a:pt x="4437132" y="249234"/>
                </a:cubicBezTo>
                <a:lnTo>
                  <a:pt x="4437132" y="2005542"/>
                </a:lnTo>
                <a:lnTo>
                  <a:pt x="0" y="2005542"/>
                </a:lnTo>
                <a:lnTo>
                  <a:pt x="0" y="249234"/>
                </a:lnTo>
                <a:cubicBezTo>
                  <a:pt x="0" y="111586"/>
                  <a:pt x="111586" y="0"/>
                  <a:pt x="249234"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800217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04B3329-4D98-8CA0-F7A6-03A04365B927}"/>
              </a:ext>
            </a:extLst>
          </p:cNvPr>
          <p:cNvSpPr>
            <a:spLocks noGrp="1"/>
          </p:cNvSpPr>
          <p:nvPr>
            <p:ph type="pic" sz="quarter" idx="10"/>
          </p:nvPr>
        </p:nvSpPr>
        <p:spPr>
          <a:xfrm>
            <a:off x="834663" y="884017"/>
            <a:ext cx="2743200" cy="5089967"/>
          </a:xfrm>
          <a:custGeom>
            <a:avLst/>
            <a:gdLst>
              <a:gd name="connsiteX0" fmla="*/ 218359 w 2743200"/>
              <a:gd name="connsiteY0" fmla="*/ 0 h 5089967"/>
              <a:gd name="connsiteX1" fmla="*/ 2524841 w 2743200"/>
              <a:gd name="connsiteY1" fmla="*/ 0 h 5089967"/>
              <a:gd name="connsiteX2" fmla="*/ 2743200 w 2743200"/>
              <a:gd name="connsiteY2" fmla="*/ 218359 h 5089967"/>
              <a:gd name="connsiteX3" fmla="*/ 2743200 w 2743200"/>
              <a:gd name="connsiteY3" fmla="*/ 4871608 h 5089967"/>
              <a:gd name="connsiteX4" fmla="*/ 2524841 w 2743200"/>
              <a:gd name="connsiteY4" fmla="*/ 5089967 h 5089967"/>
              <a:gd name="connsiteX5" fmla="*/ 218359 w 2743200"/>
              <a:gd name="connsiteY5" fmla="*/ 5089967 h 5089967"/>
              <a:gd name="connsiteX6" fmla="*/ 0 w 2743200"/>
              <a:gd name="connsiteY6" fmla="*/ 4871608 h 5089967"/>
              <a:gd name="connsiteX7" fmla="*/ 0 w 2743200"/>
              <a:gd name="connsiteY7" fmla="*/ 218359 h 5089967"/>
              <a:gd name="connsiteX8" fmla="*/ 218359 w 2743200"/>
              <a:gd name="connsiteY8" fmla="*/ 0 h 508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5089967">
                <a:moveTo>
                  <a:pt x="218359" y="0"/>
                </a:moveTo>
                <a:lnTo>
                  <a:pt x="2524841" y="0"/>
                </a:lnTo>
                <a:cubicBezTo>
                  <a:pt x="2645437" y="0"/>
                  <a:pt x="2743200" y="97763"/>
                  <a:pt x="2743200" y="218359"/>
                </a:cubicBezTo>
                <a:lnTo>
                  <a:pt x="2743200" y="4871608"/>
                </a:lnTo>
                <a:cubicBezTo>
                  <a:pt x="2743200" y="4992204"/>
                  <a:pt x="2645437" y="5089967"/>
                  <a:pt x="2524841" y="5089967"/>
                </a:cubicBezTo>
                <a:lnTo>
                  <a:pt x="218359" y="5089967"/>
                </a:lnTo>
                <a:cubicBezTo>
                  <a:pt x="97763" y="5089967"/>
                  <a:pt x="0" y="4992204"/>
                  <a:pt x="0" y="4871608"/>
                </a:cubicBezTo>
                <a:lnTo>
                  <a:pt x="0" y="218359"/>
                </a:lnTo>
                <a:cubicBezTo>
                  <a:pt x="0" y="97763"/>
                  <a:pt x="97763" y="0"/>
                  <a:pt x="218359" y="0"/>
                </a:cubicBezTo>
                <a:close/>
              </a:path>
            </a:pathLst>
          </a:custGeom>
        </p:spPr>
        <p:txBody>
          <a:bodyPr wrap="square">
            <a:noAutofit/>
          </a:bodyPr>
          <a:lstStyle/>
          <a:p>
            <a:endParaRPr lang="en-ID"/>
          </a:p>
        </p:txBody>
      </p:sp>
    </p:spTree>
    <p:extLst>
      <p:ext uri="{BB962C8B-B14F-4D97-AF65-F5344CB8AC3E}">
        <p14:creationId xmlns:p14="http://schemas.microsoft.com/office/powerpoint/2010/main" val="4220796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0363FDF-F273-9826-2406-892A3E0E94D8}"/>
              </a:ext>
            </a:extLst>
          </p:cNvPr>
          <p:cNvSpPr>
            <a:spLocks noGrp="1"/>
          </p:cNvSpPr>
          <p:nvPr>
            <p:ph type="pic" sz="quarter" idx="10"/>
          </p:nvPr>
        </p:nvSpPr>
        <p:spPr>
          <a:xfrm>
            <a:off x="4954928" y="3020302"/>
            <a:ext cx="6456027" cy="2981498"/>
          </a:xfrm>
          <a:custGeom>
            <a:avLst/>
            <a:gdLst>
              <a:gd name="connsiteX0" fmla="*/ 186075 w 6456027"/>
              <a:gd name="connsiteY0" fmla="*/ 0 h 2981498"/>
              <a:gd name="connsiteX1" fmla="*/ 6269952 w 6456027"/>
              <a:gd name="connsiteY1" fmla="*/ 0 h 2981498"/>
              <a:gd name="connsiteX2" fmla="*/ 6456027 w 6456027"/>
              <a:gd name="connsiteY2" fmla="*/ 186075 h 2981498"/>
              <a:gd name="connsiteX3" fmla="*/ 6456027 w 6456027"/>
              <a:gd name="connsiteY3" fmla="*/ 2795423 h 2981498"/>
              <a:gd name="connsiteX4" fmla="*/ 6269952 w 6456027"/>
              <a:gd name="connsiteY4" fmla="*/ 2981498 h 2981498"/>
              <a:gd name="connsiteX5" fmla="*/ 186075 w 6456027"/>
              <a:gd name="connsiteY5" fmla="*/ 2981498 h 2981498"/>
              <a:gd name="connsiteX6" fmla="*/ 0 w 6456027"/>
              <a:gd name="connsiteY6" fmla="*/ 2795423 h 2981498"/>
              <a:gd name="connsiteX7" fmla="*/ 0 w 6456027"/>
              <a:gd name="connsiteY7" fmla="*/ 186075 h 2981498"/>
              <a:gd name="connsiteX8" fmla="*/ 186075 w 6456027"/>
              <a:gd name="connsiteY8" fmla="*/ 0 h 298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56027" h="2981498">
                <a:moveTo>
                  <a:pt x="186075" y="0"/>
                </a:moveTo>
                <a:lnTo>
                  <a:pt x="6269952" y="0"/>
                </a:lnTo>
                <a:cubicBezTo>
                  <a:pt x="6372718" y="0"/>
                  <a:pt x="6456027" y="83309"/>
                  <a:pt x="6456027" y="186075"/>
                </a:cubicBezTo>
                <a:lnTo>
                  <a:pt x="6456027" y="2795423"/>
                </a:lnTo>
                <a:cubicBezTo>
                  <a:pt x="6456027" y="2898189"/>
                  <a:pt x="6372718" y="2981498"/>
                  <a:pt x="6269952" y="2981498"/>
                </a:cubicBezTo>
                <a:lnTo>
                  <a:pt x="186075" y="2981498"/>
                </a:lnTo>
                <a:cubicBezTo>
                  <a:pt x="83309" y="2981498"/>
                  <a:pt x="0" y="2898189"/>
                  <a:pt x="0" y="2795423"/>
                </a:cubicBezTo>
                <a:lnTo>
                  <a:pt x="0" y="186075"/>
                </a:lnTo>
                <a:cubicBezTo>
                  <a:pt x="0" y="83309"/>
                  <a:pt x="83309" y="0"/>
                  <a:pt x="186075"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956126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2333CCE-19CA-557D-2EA6-9062C2424BDE}"/>
              </a:ext>
            </a:extLst>
          </p:cNvPr>
          <p:cNvSpPr>
            <a:spLocks noGrp="1"/>
          </p:cNvSpPr>
          <p:nvPr>
            <p:ph type="pic" sz="quarter" idx="10"/>
          </p:nvPr>
        </p:nvSpPr>
        <p:spPr>
          <a:xfrm>
            <a:off x="1138428" y="1753541"/>
            <a:ext cx="3194304" cy="2867137"/>
          </a:xfrm>
          <a:custGeom>
            <a:avLst/>
            <a:gdLst>
              <a:gd name="connsiteX0" fmla="*/ 2545080 w 3194304"/>
              <a:gd name="connsiteY0" fmla="*/ 0 h 2867137"/>
              <a:gd name="connsiteX1" fmla="*/ 3194304 w 3194304"/>
              <a:gd name="connsiteY1" fmla="*/ 1721089 h 2867137"/>
              <a:gd name="connsiteX2" fmla="*/ 830580 w 3194304"/>
              <a:gd name="connsiteY2" fmla="*/ 2867137 h 2867137"/>
              <a:gd name="connsiteX3" fmla="*/ 0 w 3194304"/>
              <a:gd name="connsiteY3" fmla="*/ 876300 h 2867137"/>
            </a:gdLst>
            <a:ahLst/>
            <a:cxnLst>
              <a:cxn ang="0">
                <a:pos x="connsiteX0" y="connsiteY0"/>
              </a:cxn>
              <a:cxn ang="0">
                <a:pos x="connsiteX1" y="connsiteY1"/>
              </a:cxn>
              <a:cxn ang="0">
                <a:pos x="connsiteX2" y="connsiteY2"/>
              </a:cxn>
              <a:cxn ang="0">
                <a:pos x="connsiteX3" y="connsiteY3"/>
              </a:cxn>
            </a:cxnLst>
            <a:rect l="l" t="t" r="r" b="b"/>
            <a:pathLst>
              <a:path w="3194304" h="2867137">
                <a:moveTo>
                  <a:pt x="2545080" y="0"/>
                </a:moveTo>
                <a:lnTo>
                  <a:pt x="3194304" y="1721089"/>
                </a:lnTo>
                <a:lnTo>
                  <a:pt x="830580" y="2867137"/>
                </a:lnTo>
                <a:lnTo>
                  <a:pt x="0" y="876300"/>
                </a:lnTo>
                <a:close/>
              </a:path>
            </a:pathLst>
          </a:custGeom>
        </p:spPr>
        <p:txBody>
          <a:bodyPr wrap="square">
            <a:noAutofit/>
          </a:bodyPr>
          <a:lstStyle/>
          <a:p>
            <a:endParaRPr lang="en-ID"/>
          </a:p>
        </p:txBody>
      </p:sp>
    </p:spTree>
    <p:extLst>
      <p:ext uri="{BB962C8B-B14F-4D97-AF65-F5344CB8AC3E}">
        <p14:creationId xmlns:p14="http://schemas.microsoft.com/office/powerpoint/2010/main" val="1665176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6633570-33FB-F02E-F014-5FF1A8318C81}"/>
              </a:ext>
            </a:extLst>
          </p:cNvPr>
          <p:cNvSpPr>
            <a:spLocks noGrp="1"/>
          </p:cNvSpPr>
          <p:nvPr>
            <p:ph type="pic" sz="quarter" idx="10"/>
          </p:nvPr>
        </p:nvSpPr>
        <p:spPr>
          <a:xfrm>
            <a:off x="1429920" y="2161502"/>
            <a:ext cx="2138881" cy="2541504"/>
          </a:xfrm>
          <a:custGeom>
            <a:avLst/>
            <a:gdLst>
              <a:gd name="connsiteX0" fmla="*/ 126622 w 2138881"/>
              <a:gd name="connsiteY0" fmla="*/ 0 h 2541504"/>
              <a:gd name="connsiteX1" fmla="*/ 2012259 w 2138881"/>
              <a:gd name="connsiteY1" fmla="*/ 0 h 2541504"/>
              <a:gd name="connsiteX2" fmla="*/ 2138881 w 2138881"/>
              <a:gd name="connsiteY2" fmla="*/ 126622 h 2541504"/>
              <a:gd name="connsiteX3" fmla="*/ 2138881 w 2138881"/>
              <a:gd name="connsiteY3" fmla="*/ 2414882 h 2541504"/>
              <a:gd name="connsiteX4" fmla="*/ 2012259 w 2138881"/>
              <a:gd name="connsiteY4" fmla="*/ 2541504 h 2541504"/>
              <a:gd name="connsiteX5" fmla="*/ 126622 w 2138881"/>
              <a:gd name="connsiteY5" fmla="*/ 2541504 h 2541504"/>
              <a:gd name="connsiteX6" fmla="*/ 0 w 2138881"/>
              <a:gd name="connsiteY6" fmla="*/ 2414882 h 2541504"/>
              <a:gd name="connsiteX7" fmla="*/ 0 w 2138881"/>
              <a:gd name="connsiteY7" fmla="*/ 126622 h 2541504"/>
              <a:gd name="connsiteX8" fmla="*/ 126622 w 2138881"/>
              <a:gd name="connsiteY8" fmla="*/ 0 h 254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8881" h="2541504">
                <a:moveTo>
                  <a:pt x="126622" y="0"/>
                </a:moveTo>
                <a:lnTo>
                  <a:pt x="2012259" y="0"/>
                </a:lnTo>
                <a:cubicBezTo>
                  <a:pt x="2082190" y="0"/>
                  <a:pt x="2138881" y="56691"/>
                  <a:pt x="2138881" y="126622"/>
                </a:cubicBezTo>
                <a:lnTo>
                  <a:pt x="2138881" y="2414882"/>
                </a:lnTo>
                <a:cubicBezTo>
                  <a:pt x="2138881" y="2484813"/>
                  <a:pt x="2082190" y="2541504"/>
                  <a:pt x="2012259" y="2541504"/>
                </a:cubicBezTo>
                <a:lnTo>
                  <a:pt x="126622" y="2541504"/>
                </a:lnTo>
                <a:cubicBezTo>
                  <a:pt x="56691" y="2541504"/>
                  <a:pt x="0" y="2484813"/>
                  <a:pt x="0" y="2414882"/>
                </a:cubicBezTo>
                <a:lnTo>
                  <a:pt x="0" y="126622"/>
                </a:lnTo>
                <a:cubicBezTo>
                  <a:pt x="0" y="56691"/>
                  <a:pt x="56691" y="0"/>
                  <a:pt x="126622" y="0"/>
                </a:cubicBez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82A147F7-E0F5-6F65-3B8D-32581AE8CF44}"/>
              </a:ext>
            </a:extLst>
          </p:cNvPr>
          <p:cNvSpPr>
            <a:spLocks noGrp="1"/>
          </p:cNvSpPr>
          <p:nvPr>
            <p:ph type="pic" sz="quarter" idx="11"/>
          </p:nvPr>
        </p:nvSpPr>
        <p:spPr>
          <a:xfrm>
            <a:off x="5026560" y="2161502"/>
            <a:ext cx="2138881" cy="2541504"/>
          </a:xfrm>
          <a:custGeom>
            <a:avLst/>
            <a:gdLst>
              <a:gd name="connsiteX0" fmla="*/ 126622 w 2138881"/>
              <a:gd name="connsiteY0" fmla="*/ 0 h 2541504"/>
              <a:gd name="connsiteX1" fmla="*/ 2012259 w 2138881"/>
              <a:gd name="connsiteY1" fmla="*/ 0 h 2541504"/>
              <a:gd name="connsiteX2" fmla="*/ 2138881 w 2138881"/>
              <a:gd name="connsiteY2" fmla="*/ 126622 h 2541504"/>
              <a:gd name="connsiteX3" fmla="*/ 2138881 w 2138881"/>
              <a:gd name="connsiteY3" fmla="*/ 2414882 h 2541504"/>
              <a:gd name="connsiteX4" fmla="*/ 2012259 w 2138881"/>
              <a:gd name="connsiteY4" fmla="*/ 2541504 h 2541504"/>
              <a:gd name="connsiteX5" fmla="*/ 126622 w 2138881"/>
              <a:gd name="connsiteY5" fmla="*/ 2541504 h 2541504"/>
              <a:gd name="connsiteX6" fmla="*/ 0 w 2138881"/>
              <a:gd name="connsiteY6" fmla="*/ 2414882 h 2541504"/>
              <a:gd name="connsiteX7" fmla="*/ 0 w 2138881"/>
              <a:gd name="connsiteY7" fmla="*/ 126622 h 2541504"/>
              <a:gd name="connsiteX8" fmla="*/ 126622 w 2138881"/>
              <a:gd name="connsiteY8" fmla="*/ 0 h 254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8881" h="2541504">
                <a:moveTo>
                  <a:pt x="126622" y="0"/>
                </a:moveTo>
                <a:lnTo>
                  <a:pt x="2012259" y="0"/>
                </a:lnTo>
                <a:cubicBezTo>
                  <a:pt x="2082190" y="0"/>
                  <a:pt x="2138881" y="56691"/>
                  <a:pt x="2138881" y="126622"/>
                </a:cubicBezTo>
                <a:lnTo>
                  <a:pt x="2138881" y="2414882"/>
                </a:lnTo>
                <a:cubicBezTo>
                  <a:pt x="2138881" y="2484813"/>
                  <a:pt x="2082190" y="2541504"/>
                  <a:pt x="2012259" y="2541504"/>
                </a:cubicBezTo>
                <a:lnTo>
                  <a:pt x="126622" y="2541504"/>
                </a:lnTo>
                <a:cubicBezTo>
                  <a:pt x="56691" y="2541504"/>
                  <a:pt x="0" y="2484813"/>
                  <a:pt x="0" y="2414882"/>
                </a:cubicBezTo>
                <a:lnTo>
                  <a:pt x="0" y="126622"/>
                </a:lnTo>
                <a:cubicBezTo>
                  <a:pt x="0" y="56691"/>
                  <a:pt x="56691" y="0"/>
                  <a:pt x="126622" y="0"/>
                </a:cubicBezTo>
                <a:close/>
              </a:path>
            </a:pathLst>
          </a:custGeom>
        </p:spPr>
        <p:txBody>
          <a:bodyPr wrap="square">
            <a:noAutofit/>
          </a:bodyPr>
          <a:lstStyle/>
          <a:p>
            <a:endParaRPr lang="en-ID"/>
          </a:p>
        </p:txBody>
      </p:sp>
      <p:sp>
        <p:nvSpPr>
          <p:cNvPr id="13" name="Picture Placeholder 12">
            <a:extLst>
              <a:ext uri="{FF2B5EF4-FFF2-40B4-BE49-F238E27FC236}">
                <a16:creationId xmlns:a16="http://schemas.microsoft.com/office/drawing/2014/main" id="{0EE34A7A-0537-8BA0-87FE-74604F19EE51}"/>
              </a:ext>
            </a:extLst>
          </p:cNvPr>
          <p:cNvSpPr>
            <a:spLocks noGrp="1"/>
          </p:cNvSpPr>
          <p:nvPr>
            <p:ph type="pic" sz="quarter" idx="12"/>
          </p:nvPr>
        </p:nvSpPr>
        <p:spPr>
          <a:xfrm>
            <a:off x="8623200" y="2161502"/>
            <a:ext cx="2138881" cy="2541504"/>
          </a:xfrm>
          <a:custGeom>
            <a:avLst/>
            <a:gdLst>
              <a:gd name="connsiteX0" fmla="*/ 126622 w 2138881"/>
              <a:gd name="connsiteY0" fmla="*/ 0 h 2541504"/>
              <a:gd name="connsiteX1" fmla="*/ 2012259 w 2138881"/>
              <a:gd name="connsiteY1" fmla="*/ 0 h 2541504"/>
              <a:gd name="connsiteX2" fmla="*/ 2138881 w 2138881"/>
              <a:gd name="connsiteY2" fmla="*/ 126622 h 2541504"/>
              <a:gd name="connsiteX3" fmla="*/ 2138881 w 2138881"/>
              <a:gd name="connsiteY3" fmla="*/ 2414882 h 2541504"/>
              <a:gd name="connsiteX4" fmla="*/ 2012259 w 2138881"/>
              <a:gd name="connsiteY4" fmla="*/ 2541504 h 2541504"/>
              <a:gd name="connsiteX5" fmla="*/ 126622 w 2138881"/>
              <a:gd name="connsiteY5" fmla="*/ 2541504 h 2541504"/>
              <a:gd name="connsiteX6" fmla="*/ 0 w 2138881"/>
              <a:gd name="connsiteY6" fmla="*/ 2414882 h 2541504"/>
              <a:gd name="connsiteX7" fmla="*/ 0 w 2138881"/>
              <a:gd name="connsiteY7" fmla="*/ 126622 h 2541504"/>
              <a:gd name="connsiteX8" fmla="*/ 126622 w 2138881"/>
              <a:gd name="connsiteY8" fmla="*/ 0 h 254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8881" h="2541504">
                <a:moveTo>
                  <a:pt x="126622" y="0"/>
                </a:moveTo>
                <a:lnTo>
                  <a:pt x="2012259" y="0"/>
                </a:lnTo>
                <a:cubicBezTo>
                  <a:pt x="2082190" y="0"/>
                  <a:pt x="2138881" y="56691"/>
                  <a:pt x="2138881" y="126622"/>
                </a:cubicBezTo>
                <a:lnTo>
                  <a:pt x="2138881" y="2414882"/>
                </a:lnTo>
                <a:cubicBezTo>
                  <a:pt x="2138881" y="2484813"/>
                  <a:pt x="2082190" y="2541504"/>
                  <a:pt x="2012259" y="2541504"/>
                </a:cubicBezTo>
                <a:lnTo>
                  <a:pt x="126622" y="2541504"/>
                </a:lnTo>
                <a:cubicBezTo>
                  <a:pt x="56691" y="2541504"/>
                  <a:pt x="0" y="2484813"/>
                  <a:pt x="0" y="2414882"/>
                </a:cubicBezTo>
                <a:lnTo>
                  <a:pt x="0" y="126622"/>
                </a:lnTo>
                <a:cubicBezTo>
                  <a:pt x="0" y="56691"/>
                  <a:pt x="56691" y="0"/>
                  <a:pt x="126622" y="0"/>
                </a:cubicBezTo>
                <a:close/>
              </a:path>
            </a:pathLst>
          </a:custGeom>
        </p:spPr>
        <p:txBody>
          <a:bodyPr wrap="square">
            <a:noAutofit/>
          </a:bodyPr>
          <a:lstStyle/>
          <a:p>
            <a:endParaRPr lang="en-ID"/>
          </a:p>
        </p:txBody>
      </p:sp>
    </p:spTree>
    <p:extLst>
      <p:ext uri="{BB962C8B-B14F-4D97-AF65-F5344CB8AC3E}">
        <p14:creationId xmlns:p14="http://schemas.microsoft.com/office/powerpoint/2010/main" val="4045849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61C0160-E09A-013D-EC31-29C3D924EFC7}"/>
              </a:ext>
            </a:extLst>
          </p:cNvPr>
          <p:cNvSpPr>
            <a:spLocks noGrp="1"/>
          </p:cNvSpPr>
          <p:nvPr>
            <p:ph type="pic" sz="quarter" idx="10"/>
          </p:nvPr>
        </p:nvSpPr>
        <p:spPr>
          <a:xfrm>
            <a:off x="4714696" y="1196608"/>
            <a:ext cx="2762608" cy="3282642"/>
          </a:xfrm>
          <a:custGeom>
            <a:avLst/>
            <a:gdLst>
              <a:gd name="connsiteX0" fmla="*/ 163546 w 2762608"/>
              <a:gd name="connsiteY0" fmla="*/ 0 h 3282642"/>
              <a:gd name="connsiteX1" fmla="*/ 2599062 w 2762608"/>
              <a:gd name="connsiteY1" fmla="*/ 0 h 3282642"/>
              <a:gd name="connsiteX2" fmla="*/ 2762608 w 2762608"/>
              <a:gd name="connsiteY2" fmla="*/ 163546 h 3282642"/>
              <a:gd name="connsiteX3" fmla="*/ 2762608 w 2762608"/>
              <a:gd name="connsiteY3" fmla="*/ 3119096 h 3282642"/>
              <a:gd name="connsiteX4" fmla="*/ 2599062 w 2762608"/>
              <a:gd name="connsiteY4" fmla="*/ 3282642 h 3282642"/>
              <a:gd name="connsiteX5" fmla="*/ 163546 w 2762608"/>
              <a:gd name="connsiteY5" fmla="*/ 3282642 h 3282642"/>
              <a:gd name="connsiteX6" fmla="*/ 0 w 2762608"/>
              <a:gd name="connsiteY6" fmla="*/ 3119096 h 3282642"/>
              <a:gd name="connsiteX7" fmla="*/ 0 w 2762608"/>
              <a:gd name="connsiteY7" fmla="*/ 163546 h 3282642"/>
              <a:gd name="connsiteX8" fmla="*/ 163546 w 2762608"/>
              <a:gd name="connsiteY8" fmla="*/ 0 h 328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608" h="3282642">
                <a:moveTo>
                  <a:pt x="163546" y="0"/>
                </a:moveTo>
                <a:lnTo>
                  <a:pt x="2599062" y="0"/>
                </a:lnTo>
                <a:cubicBezTo>
                  <a:pt x="2689386" y="0"/>
                  <a:pt x="2762608" y="73222"/>
                  <a:pt x="2762608" y="163546"/>
                </a:cubicBezTo>
                <a:lnTo>
                  <a:pt x="2762608" y="3119096"/>
                </a:lnTo>
                <a:cubicBezTo>
                  <a:pt x="2762608" y="3209420"/>
                  <a:pt x="2689386" y="3282642"/>
                  <a:pt x="2599062" y="3282642"/>
                </a:cubicBezTo>
                <a:lnTo>
                  <a:pt x="163546" y="3282642"/>
                </a:lnTo>
                <a:cubicBezTo>
                  <a:pt x="73222" y="3282642"/>
                  <a:pt x="0" y="3209420"/>
                  <a:pt x="0" y="3119096"/>
                </a:cubicBezTo>
                <a:lnTo>
                  <a:pt x="0" y="163546"/>
                </a:lnTo>
                <a:cubicBezTo>
                  <a:pt x="0" y="73222"/>
                  <a:pt x="73222" y="0"/>
                  <a:pt x="163546"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945806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E8B964F-853F-424D-5A46-39033E082A2D}"/>
              </a:ext>
            </a:extLst>
          </p:cNvPr>
          <p:cNvSpPr>
            <a:spLocks noGrp="1"/>
          </p:cNvSpPr>
          <p:nvPr>
            <p:ph type="pic" sz="quarter" idx="10"/>
          </p:nvPr>
        </p:nvSpPr>
        <p:spPr>
          <a:xfrm>
            <a:off x="8336939" y="1237984"/>
            <a:ext cx="2711405" cy="3221801"/>
          </a:xfrm>
          <a:custGeom>
            <a:avLst/>
            <a:gdLst>
              <a:gd name="connsiteX0" fmla="*/ 160515 w 2711405"/>
              <a:gd name="connsiteY0" fmla="*/ 0 h 3221801"/>
              <a:gd name="connsiteX1" fmla="*/ 2550890 w 2711405"/>
              <a:gd name="connsiteY1" fmla="*/ 0 h 3221801"/>
              <a:gd name="connsiteX2" fmla="*/ 2711405 w 2711405"/>
              <a:gd name="connsiteY2" fmla="*/ 160515 h 3221801"/>
              <a:gd name="connsiteX3" fmla="*/ 2711405 w 2711405"/>
              <a:gd name="connsiteY3" fmla="*/ 3061286 h 3221801"/>
              <a:gd name="connsiteX4" fmla="*/ 2550890 w 2711405"/>
              <a:gd name="connsiteY4" fmla="*/ 3221801 h 3221801"/>
              <a:gd name="connsiteX5" fmla="*/ 160515 w 2711405"/>
              <a:gd name="connsiteY5" fmla="*/ 3221801 h 3221801"/>
              <a:gd name="connsiteX6" fmla="*/ 0 w 2711405"/>
              <a:gd name="connsiteY6" fmla="*/ 3061286 h 3221801"/>
              <a:gd name="connsiteX7" fmla="*/ 0 w 2711405"/>
              <a:gd name="connsiteY7" fmla="*/ 160515 h 3221801"/>
              <a:gd name="connsiteX8" fmla="*/ 160515 w 2711405"/>
              <a:gd name="connsiteY8" fmla="*/ 0 h 322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1405" h="3221801">
                <a:moveTo>
                  <a:pt x="160515" y="0"/>
                </a:moveTo>
                <a:lnTo>
                  <a:pt x="2550890" y="0"/>
                </a:lnTo>
                <a:cubicBezTo>
                  <a:pt x="2639540" y="0"/>
                  <a:pt x="2711405" y="71865"/>
                  <a:pt x="2711405" y="160515"/>
                </a:cubicBezTo>
                <a:lnTo>
                  <a:pt x="2711405" y="3061286"/>
                </a:lnTo>
                <a:cubicBezTo>
                  <a:pt x="2711405" y="3149936"/>
                  <a:pt x="2639540" y="3221801"/>
                  <a:pt x="2550890" y="3221801"/>
                </a:cubicBezTo>
                <a:lnTo>
                  <a:pt x="160515" y="3221801"/>
                </a:lnTo>
                <a:cubicBezTo>
                  <a:pt x="71865" y="3221801"/>
                  <a:pt x="0" y="3149936"/>
                  <a:pt x="0" y="3061286"/>
                </a:cubicBezTo>
                <a:lnTo>
                  <a:pt x="0" y="160515"/>
                </a:lnTo>
                <a:cubicBezTo>
                  <a:pt x="0" y="71865"/>
                  <a:pt x="71865" y="0"/>
                  <a:pt x="160515"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8458808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689C1BE-B471-199D-EE48-697C272A1B6B}"/>
              </a:ext>
            </a:extLst>
          </p:cNvPr>
          <p:cNvSpPr>
            <a:spLocks noGrp="1"/>
          </p:cNvSpPr>
          <p:nvPr>
            <p:ph type="pic" sz="quarter" idx="10"/>
          </p:nvPr>
        </p:nvSpPr>
        <p:spPr>
          <a:xfrm>
            <a:off x="1161143" y="1266242"/>
            <a:ext cx="2676436" cy="3180248"/>
          </a:xfrm>
          <a:custGeom>
            <a:avLst/>
            <a:gdLst>
              <a:gd name="connsiteX0" fmla="*/ 158445 w 2676436"/>
              <a:gd name="connsiteY0" fmla="*/ 0 h 3180248"/>
              <a:gd name="connsiteX1" fmla="*/ 2517991 w 2676436"/>
              <a:gd name="connsiteY1" fmla="*/ 0 h 3180248"/>
              <a:gd name="connsiteX2" fmla="*/ 2676436 w 2676436"/>
              <a:gd name="connsiteY2" fmla="*/ 158445 h 3180248"/>
              <a:gd name="connsiteX3" fmla="*/ 2676436 w 2676436"/>
              <a:gd name="connsiteY3" fmla="*/ 3021803 h 3180248"/>
              <a:gd name="connsiteX4" fmla="*/ 2517991 w 2676436"/>
              <a:gd name="connsiteY4" fmla="*/ 3180248 h 3180248"/>
              <a:gd name="connsiteX5" fmla="*/ 158445 w 2676436"/>
              <a:gd name="connsiteY5" fmla="*/ 3180248 h 3180248"/>
              <a:gd name="connsiteX6" fmla="*/ 0 w 2676436"/>
              <a:gd name="connsiteY6" fmla="*/ 3021803 h 3180248"/>
              <a:gd name="connsiteX7" fmla="*/ 0 w 2676436"/>
              <a:gd name="connsiteY7" fmla="*/ 158445 h 3180248"/>
              <a:gd name="connsiteX8" fmla="*/ 158445 w 2676436"/>
              <a:gd name="connsiteY8" fmla="*/ 0 h 3180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6436" h="3180248">
                <a:moveTo>
                  <a:pt x="158445" y="0"/>
                </a:moveTo>
                <a:lnTo>
                  <a:pt x="2517991" y="0"/>
                </a:lnTo>
                <a:cubicBezTo>
                  <a:pt x="2605498" y="0"/>
                  <a:pt x="2676436" y="70938"/>
                  <a:pt x="2676436" y="158445"/>
                </a:cubicBezTo>
                <a:lnTo>
                  <a:pt x="2676436" y="3021803"/>
                </a:lnTo>
                <a:cubicBezTo>
                  <a:pt x="2676436" y="3109310"/>
                  <a:pt x="2605498" y="3180248"/>
                  <a:pt x="2517991" y="3180248"/>
                </a:cubicBezTo>
                <a:lnTo>
                  <a:pt x="158445" y="3180248"/>
                </a:lnTo>
                <a:cubicBezTo>
                  <a:pt x="70938" y="3180248"/>
                  <a:pt x="0" y="3109310"/>
                  <a:pt x="0" y="3021803"/>
                </a:cubicBezTo>
                <a:lnTo>
                  <a:pt x="0" y="158445"/>
                </a:lnTo>
                <a:cubicBezTo>
                  <a:pt x="0" y="70938"/>
                  <a:pt x="70938" y="0"/>
                  <a:pt x="158445"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638630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970371A-73AE-D443-56D4-16468F3D46EC}"/>
              </a:ext>
            </a:extLst>
          </p:cNvPr>
          <p:cNvSpPr>
            <a:spLocks noGrp="1"/>
          </p:cNvSpPr>
          <p:nvPr>
            <p:ph type="pic" sz="quarter" idx="10"/>
          </p:nvPr>
        </p:nvSpPr>
        <p:spPr>
          <a:xfrm>
            <a:off x="1118754" y="1404553"/>
            <a:ext cx="4513120" cy="5453447"/>
          </a:xfrm>
          <a:custGeom>
            <a:avLst/>
            <a:gdLst>
              <a:gd name="connsiteX0" fmla="*/ 247500 w 4513120"/>
              <a:gd name="connsiteY0" fmla="*/ 0 h 5453447"/>
              <a:gd name="connsiteX1" fmla="*/ 4265621 w 4513120"/>
              <a:gd name="connsiteY1" fmla="*/ 0 h 5453447"/>
              <a:gd name="connsiteX2" fmla="*/ 4513120 w 4513120"/>
              <a:gd name="connsiteY2" fmla="*/ 247500 h 5453447"/>
              <a:gd name="connsiteX3" fmla="*/ 4513120 w 4513120"/>
              <a:gd name="connsiteY3" fmla="*/ 5453447 h 5453447"/>
              <a:gd name="connsiteX4" fmla="*/ 0 w 4513120"/>
              <a:gd name="connsiteY4" fmla="*/ 5453447 h 5453447"/>
              <a:gd name="connsiteX5" fmla="*/ 0 w 4513120"/>
              <a:gd name="connsiteY5" fmla="*/ 247500 h 5453447"/>
              <a:gd name="connsiteX6" fmla="*/ 247500 w 4513120"/>
              <a:gd name="connsiteY6" fmla="*/ 0 h 545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3120" h="5453447">
                <a:moveTo>
                  <a:pt x="247500" y="0"/>
                </a:moveTo>
                <a:lnTo>
                  <a:pt x="4265621" y="0"/>
                </a:lnTo>
                <a:cubicBezTo>
                  <a:pt x="4402310" y="0"/>
                  <a:pt x="4513120" y="110810"/>
                  <a:pt x="4513120" y="247500"/>
                </a:cubicBezTo>
                <a:lnTo>
                  <a:pt x="4513120" y="5453447"/>
                </a:lnTo>
                <a:lnTo>
                  <a:pt x="0" y="5453447"/>
                </a:lnTo>
                <a:lnTo>
                  <a:pt x="0" y="247500"/>
                </a:lnTo>
                <a:cubicBezTo>
                  <a:pt x="0" y="110810"/>
                  <a:pt x="110810" y="0"/>
                  <a:pt x="247500"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1660478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9A05F00-87CE-7A07-BBEB-521FA5DEBD8F}"/>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p>
            <a:endParaRPr lang="en-ID"/>
          </a:p>
        </p:txBody>
      </p:sp>
    </p:spTree>
    <p:extLst>
      <p:ext uri="{BB962C8B-B14F-4D97-AF65-F5344CB8AC3E}">
        <p14:creationId xmlns:p14="http://schemas.microsoft.com/office/powerpoint/2010/main" val="1265781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F347394-A579-25DD-721F-19242C0CE440}"/>
              </a:ext>
            </a:extLst>
          </p:cNvPr>
          <p:cNvSpPr>
            <a:spLocks noGrp="1"/>
          </p:cNvSpPr>
          <p:nvPr>
            <p:ph type="pic" sz="quarter" idx="10"/>
          </p:nvPr>
        </p:nvSpPr>
        <p:spPr>
          <a:xfrm>
            <a:off x="6164476" y="1089098"/>
            <a:ext cx="6027525" cy="5768903"/>
          </a:xfrm>
          <a:custGeom>
            <a:avLst/>
            <a:gdLst>
              <a:gd name="connsiteX0" fmla="*/ 2561737 w 6027525"/>
              <a:gd name="connsiteY0" fmla="*/ 0 h 5768903"/>
              <a:gd name="connsiteX1" fmla="*/ 4538499 w 6027525"/>
              <a:gd name="connsiteY1" fmla="*/ 932235 h 5768903"/>
              <a:gd name="connsiteX2" fmla="*/ 4662089 w 6027525"/>
              <a:gd name="connsiteY2" fmla="*/ 1097510 h 5768903"/>
              <a:gd name="connsiteX3" fmla="*/ 6027525 w 6027525"/>
              <a:gd name="connsiteY3" fmla="*/ 1097510 h 5768903"/>
              <a:gd name="connsiteX4" fmla="*/ 6027525 w 6027525"/>
              <a:gd name="connsiteY4" fmla="*/ 5768903 h 5768903"/>
              <a:gd name="connsiteX5" fmla="*/ 955336 w 6027525"/>
              <a:gd name="connsiteY5" fmla="*/ 5768903 h 5768903"/>
              <a:gd name="connsiteX6" fmla="*/ 955336 w 6027525"/>
              <a:gd name="connsiteY6" fmla="*/ 4555775 h 5768903"/>
              <a:gd name="connsiteX7" fmla="*/ 932234 w 6027525"/>
              <a:gd name="connsiteY7" fmla="*/ 4538500 h 5768903"/>
              <a:gd name="connsiteX8" fmla="*/ 0 w 6027525"/>
              <a:gd name="connsiteY8" fmla="*/ 2561738 h 5768903"/>
              <a:gd name="connsiteX9" fmla="*/ 2561737 w 6027525"/>
              <a:gd name="connsiteY9" fmla="*/ 0 h 576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7525" h="5768903">
                <a:moveTo>
                  <a:pt x="2561737" y="0"/>
                </a:moveTo>
                <a:cubicBezTo>
                  <a:pt x="3357567" y="0"/>
                  <a:pt x="4068638" y="362896"/>
                  <a:pt x="4538499" y="932235"/>
                </a:cubicBezTo>
                <a:lnTo>
                  <a:pt x="4662089" y="1097510"/>
                </a:lnTo>
                <a:lnTo>
                  <a:pt x="6027525" y="1097510"/>
                </a:lnTo>
                <a:lnTo>
                  <a:pt x="6027525" y="5768903"/>
                </a:lnTo>
                <a:lnTo>
                  <a:pt x="955336" y="5768903"/>
                </a:lnTo>
                <a:lnTo>
                  <a:pt x="955336" y="4555775"/>
                </a:lnTo>
                <a:lnTo>
                  <a:pt x="932234" y="4538500"/>
                </a:lnTo>
                <a:cubicBezTo>
                  <a:pt x="362894" y="4068639"/>
                  <a:pt x="0" y="3357568"/>
                  <a:pt x="0" y="2561738"/>
                </a:cubicBezTo>
                <a:cubicBezTo>
                  <a:pt x="0" y="1146929"/>
                  <a:pt x="1146929" y="0"/>
                  <a:pt x="2561737"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093013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5878037-492E-B804-ABA3-FC5F9F325470}"/>
              </a:ext>
            </a:extLst>
          </p:cNvPr>
          <p:cNvSpPr>
            <a:spLocks noGrp="1"/>
          </p:cNvSpPr>
          <p:nvPr>
            <p:ph type="pic" sz="quarter" idx="10"/>
          </p:nvPr>
        </p:nvSpPr>
        <p:spPr>
          <a:xfrm>
            <a:off x="0" y="1089098"/>
            <a:ext cx="6027525" cy="5768903"/>
          </a:xfrm>
          <a:custGeom>
            <a:avLst/>
            <a:gdLst>
              <a:gd name="connsiteX0" fmla="*/ 3465788 w 6027525"/>
              <a:gd name="connsiteY0" fmla="*/ 0 h 5768903"/>
              <a:gd name="connsiteX1" fmla="*/ 6027525 w 6027525"/>
              <a:gd name="connsiteY1" fmla="*/ 2561738 h 5768903"/>
              <a:gd name="connsiteX2" fmla="*/ 5095291 w 6027525"/>
              <a:gd name="connsiteY2" fmla="*/ 4538500 h 5768903"/>
              <a:gd name="connsiteX3" fmla="*/ 5072189 w 6027525"/>
              <a:gd name="connsiteY3" fmla="*/ 4555775 h 5768903"/>
              <a:gd name="connsiteX4" fmla="*/ 5072189 w 6027525"/>
              <a:gd name="connsiteY4" fmla="*/ 5768903 h 5768903"/>
              <a:gd name="connsiteX5" fmla="*/ 0 w 6027525"/>
              <a:gd name="connsiteY5" fmla="*/ 5768903 h 5768903"/>
              <a:gd name="connsiteX6" fmla="*/ 0 w 6027525"/>
              <a:gd name="connsiteY6" fmla="*/ 1097510 h 5768903"/>
              <a:gd name="connsiteX7" fmla="*/ 1365436 w 6027525"/>
              <a:gd name="connsiteY7" fmla="*/ 1097510 h 5768903"/>
              <a:gd name="connsiteX8" fmla="*/ 1489026 w 6027525"/>
              <a:gd name="connsiteY8" fmla="*/ 932235 h 5768903"/>
              <a:gd name="connsiteX9" fmla="*/ 3465788 w 6027525"/>
              <a:gd name="connsiteY9" fmla="*/ 0 h 576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7525" h="5768903">
                <a:moveTo>
                  <a:pt x="3465788" y="0"/>
                </a:moveTo>
                <a:cubicBezTo>
                  <a:pt x="4880596" y="0"/>
                  <a:pt x="6027525" y="1146929"/>
                  <a:pt x="6027525" y="2561738"/>
                </a:cubicBezTo>
                <a:cubicBezTo>
                  <a:pt x="6027525" y="3357568"/>
                  <a:pt x="5664631" y="4068639"/>
                  <a:pt x="5095291" y="4538500"/>
                </a:cubicBezTo>
                <a:lnTo>
                  <a:pt x="5072189" y="4555775"/>
                </a:lnTo>
                <a:lnTo>
                  <a:pt x="5072189" y="5768903"/>
                </a:lnTo>
                <a:lnTo>
                  <a:pt x="0" y="5768903"/>
                </a:lnTo>
                <a:lnTo>
                  <a:pt x="0" y="1097510"/>
                </a:lnTo>
                <a:lnTo>
                  <a:pt x="1365436" y="1097510"/>
                </a:lnTo>
                <a:lnTo>
                  <a:pt x="1489026" y="932235"/>
                </a:lnTo>
                <a:cubicBezTo>
                  <a:pt x="1958887" y="362896"/>
                  <a:pt x="2669958" y="0"/>
                  <a:pt x="3465788" y="0"/>
                </a:cubicBezTo>
                <a:close/>
              </a:path>
            </a:pathLst>
          </a:custGeom>
        </p:spPr>
        <p:txBody>
          <a:bodyPr wrap="square">
            <a:noAutofit/>
          </a:bodyPr>
          <a:lstStyle/>
          <a:p>
            <a:endParaRPr lang="en-ID"/>
          </a:p>
        </p:txBody>
      </p:sp>
    </p:spTree>
    <p:extLst>
      <p:ext uri="{BB962C8B-B14F-4D97-AF65-F5344CB8AC3E}">
        <p14:creationId xmlns:p14="http://schemas.microsoft.com/office/powerpoint/2010/main" val="20487946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454D0DE-F435-5768-C5CC-C041D6BBBE2A}"/>
              </a:ext>
            </a:extLst>
          </p:cNvPr>
          <p:cNvSpPr>
            <a:spLocks noGrp="1"/>
          </p:cNvSpPr>
          <p:nvPr>
            <p:ph type="pic" sz="quarter" idx="10"/>
          </p:nvPr>
        </p:nvSpPr>
        <p:spPr>
          <a:xfrm>
            <a:off x="6164476" y="1089098"/>
            <a:ext cx="6027525" cy="5768903"/>
          </a:xfrm>
          <a:custGeom>
            <a:avLst/>
            <a:gdLst>
              <a:gd name="connsiteX0" fmla="*/ 2561737 w 6027525"/>
              <a:gd name="connsiteY0" fmla="*/ 0 h 5768903"/>
              <a:gd name="connsiteX1" fmla="*/ 4538499 w 6027525"/>
              <a:gd name="connsiteY1" fmla="*/ 932235 h 5768903"/>
              <a:gd name="connsiteX2" fmla="*/ 4662089 w 6027525"/>
              <a:gd name="connsiteY2" fmla="*/ 1097510 h 5768903"/>
              <a:gd name="connsiteX3" fmla="*/ 6027525 w 6027525"/>
              <a:gd name="connsiteY3" fmla="*/ 1097510 h 5768903"/>
              <a:gd name="connsiteX4" fmla="*/ 6027525 w 6027525"/>
              <a:gd name="connsiteY4" fmla="*/ 5768903 h 5768903"/>
              <a:gd name="connsiteX5" fmla="*/ 955336 w 6027525"/>
              <a:gd name="connsiteY5" fmla="*/ 5768903 h 5768903"/>
              <a:gd name="connsiteX6" fmla="*/ 955336 w 6027525"/>
              <a:gd name="connsiteY6" fmla="*/ 4555775 h 5768903"/>
              <a:gd name="connsiteX7" fmla="*/ 932234 w 6027525"/>
              <a:gd name="connsiteY7" fmla="*/ 4538500 h 5768903"/>
              <a:gd name="connsiteX8" fmla="*/ 0 w 6027525"/>
              <a:gd name="connsiteY8" fmla="*/ 2561738 h 5768903"/>
              <a:gd name="connsiteX9" fmla="*/ 2561737 w 6027525"/>
              <a:gd name="connsiteY9" fmla="*/ 0 h 576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7525" h="5768903">
                <a:moveTo>
                  <a:pt x="2561737" y="0"/>
                </a:moveTo>
                <a:cubicBezTo>
                  <a:pt x="3357567" y="0"/>
                  <a:pt x="4068638" y="362896"/>
                  <a:pt x="4538499" y="932235"/>
                </a:cubicBezTo>
                <a:lnTo>
                  <a:pt x="4662089" y="1097510"/>
                </a:lnTo>
                <a:lnTo>
                  <a:pt x="6027525" y="1097510"/>
                </a:lnTo>
                <a:lnTo>
                  <a:pt x="6027525" y="5768903"/>
                </a:lnTo>
                <a:lnTo>
                  <a:pt x="955336" y="5768903"/>
                </a:lnTo>
                <a:lnTo>
                  <a:pt x="955336" y="4555775"/>
                </a:lnTo>
                <a:lnTo>
                  <a:pt x="932234" y="4538500"/>
                </a:lnTo>
                <a:cubicBezTo>
                  <a:pt x="362894" y="4068639"/>
                  <a:pt x="0" y="3357568"/>
                  <a:pt x="0" y="2561738"/>
                </a:cubicBezTo>
                <a:cubicBezTo>
                  <a:pt x="0" y="1146929"/>
                  <a:pt x="1146929" y="0"/>
                  <a:pt x="2561737"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158014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6AB2A82-43E6-D9F3-1E27-E0BBA2905548}"/>
              </a:ext>
            </a:extLst>
          </p:cNvPr>
          <p:cNvSpPr>
            <a:spLocks noGrp="1"/>
          </p:cNvSpPr>
          <p:nvPr>
            <p:ph type="pic" sz="quarter" idx="10"/>
          </p:nvPr>
        </p:nvSpPr>
        <p:spPr>
          <a:xfrm>
            <a:off x="0" y="1089098"/>
            <a:ext cx="6027525" cy="5768903"/>
          </a:xfrm>
          <a:custGeom>
            <a:avLst/>
            <a:gdLst>
              <a:gd name="connsiteX0" fmla="*/ 3465788 w 6027525"/>
              <a:gd name="connsiteY0" fmla="*/ 0 h 5768903"/>
              <a:gd name="connsiteX1" fmla="*/ 6027525 w 6027525"/>
              <a:gd name="connsiteY1" fmla="*/ 2561738 h 5768903"/>
              <a:gd name="connsiteX2" fmla="*/ 5095291 w 6027525"/>
              <a:gd name="connsiteY2" fmla="*/ 4538500 h 5768903"/>
              <a:gd name="connsiteX3" fmla="*/ 5072189 w 6027525"/>
              <a:gd name="connsiteY3" fmla="*/ 4555775 h 5768903"/>
              <a:gd name="connsiteX4" fmla="*/ 5072189 w 6027525"/>
              <a:gd name="connsiteY4" fmla="*/ 5768903 h 5768903"/>
              <a:gd name="connsiteX5" fmla="*/ 0 w 6027525"/>
              <a:gd name="connsiteY5" fmla="*/ 5768903 h 5768903"/>
              <a:gd name="connsiteX6" fmla="*/ 0 w 6027525"/>
              <a:gd name="connsiteY6" fmla="*/ 1097510 h 5768903"/>
              <a:gd name="connsiteX7" fmla="*/ 1365436 w 6027525"/>
              <a:gd name="connsiteY7" fmla="*/ 1097510 h 5768903"/>
              <a:gd name="connsiteX8" fmla="*/ 1489026 w 6027525"/>
              <a:gd name="connsiteY8" fmla="*/ 932235 h 5768903"/>
              <a:gd name="connsiteX9" fmla="*/ 3465788 w 6027525"/>
              <a:gd name="connsiteY9" fmla="*/ 0 h 576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7525" h="5768903">
                <a:moveTo>
                  <a:pt x="3465788" y="0"/>
                </a:moveTo>
                <a:cubicBezTo>
                  <a:pt x="4880596" y="0"/>
                  <a:pt x="6027525" y="1146929"/>
                  <a:pt x="6027525" y="2561738"/>
                </a:cubicBezTo>
                <a:cubicBezTo>
                  <a:pt x="6027525" y="3357568"/>
                  <a:pt x="5664631" y="4068639"/>
                  <a:pt x="5095291" y="4538500"/>
                </a:cubicBezTo>
                <a:lnTo>
                  <a:pt x="5072189" y="4555775"/>
                </a:lnTo>
                <a:lnTo>
                  <a:pt x="5072189" y="5768903"/>
                </a:lnTo>
                <a:lnTo>
                  <a:pt x="0" y="5768903"/>
                </a:lnTo>
                <a:lnTo>
                  <a:pt x="0" y="1097510"/>
                </a:lnTo>
                <a:lnTo>
                  <a:pt x="1365436" y="1097510"/>
                </a:lnTo>
                <a:lnTo>
                  <a:pt x="1489026" y="932235"/>
                </a:lnTo>
                <a:cubicBezTo>
                  <a:pt x="1958887" y="362896"/>
                  <a:pt x="2669958" y="0"/>
                  <a:pt x="3465788" y="0"/>
                </a:cubicBezTo>
                <a:close/>
              </a:path>
            </a:pathLst>
          </a:custGeom>
        </p:spPr>
        <p:txBody>
          <a:bodyPr wrap="square">
            <a:noAutofit/>
          </a:bodyPr>
          <a:lstStyle/>
          <a:p>
            <a:endParaRPr lang="en-ID"/>
          </a:p>
        </p:txBody>
      </p:sp>
    </p:spTree>
    <p:extLst>
      <p:ext uri="{BB962C8B-B14F-4D97-AF65-F5344CB8AC3E}">
        <p14:creationId xmlns:p14="http://schemas.microsoft.com/office/powerpoint/2010/main" val="14484803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E4354AE-C7D9-211F-763E-77F3C83B76D1}"/>
              </a:ext>
            </a:extLst>
          </p:cNvPr>
          <p:cNvSpPr>
            <a:spLocks noGrp="1"/>
          </p:cNvSpPr>
          <p:nvPr>
            <p:ph type="pic" sz="quarter" idx="10"/>
          </p:nvPr>
        </p:nvSpPr>
        <p:spPr>
          <a:xfrm>
            <a:off x="958830" y="1127085"/>
            <a:ext cx="5208608" cy="4603830"/>
          </a:xfrm>
          <a:custGeom>
            <a:avLst/>
            <a:gdLst>
              <a:gd name="connsiteX0" fmla="*/ 196307 w 5208608"/>
              <a:gd name="connsiteY0" fmla="*/ 0 h 4603830"/>
              <a:gd name="connsiteX1" fmla="*/ 5012301 w 5208608"/>
              <a:gd name="connsiteY1" fmla="*/ 0 h 4603830"/>
              <a:gd name="connsiteX2" fmla="*/ 5208608 w 5208608"/>
              <a:gd name="connsiteY2" fmla="*/ 196307 h 4603830"/>
              <a:gd name="connsiteX3" fmla="*/ 5208608 w 5208608"/>
              <a:gd name="connsiteY3" fmla="*/ 4407523 h 4603830"/>
              <a:gd name="connsiteX4" fmla="*/ 5012301 w 5208608"/>
              <a:gd name="connsiteY4" fmla="*/ 4603830 h 4603830"/>
              <a:gd name="connsiteX5" fmla="*/ 196307 w 5208608"/>
              <a:gd name="connsiteY5" fmla="*/ 4603830 h 4603830"/>
              <a:gd name="connsiteX6" fmla="*/ 0 w 5208608"/>
              <a:gd name="connsiteY6" fmla="*/ 4407523 h 4603830"/>
              <a:gd name="connsiteX7" fmla="*/ 0 w 5208608"/>
              <a:gd name="connsiteY7" fmla="*/ 196307 h 4603830"/>
              <a:gd name="connsiteX8" fmla="*/ 196307 w 5208608"/>
              <a:gd name="connsiteY8" fmla="*/ 0 h 460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08608" h="4603830">
                <a:moveTo>
                  <a:pt x="196307" y="0"/>
                </a:moveTo>
                <a:lnTo>
                  <a:pt x="5012301" y="0"/>
                </a:lnTo>
                <a:cubicBezTo>
                  <a:pt x="5120718" y="0"/>
                  <a:pt x="5208608" y="87890"/>
                  <a:pt x="5208608" y="196307"/>
                </a:cubicBezTo>
                <a:lnTo>
                  <a:pt x="5208608" y="4407523"/>
                </a:lnTo>
                <a:cubicBezTo>
                  <a:pt x="5208608" y="4515940"/>
                  <a:pt x="5120718" y="4603830"/>
                  <a:pt x="5012301" y="4603830"/>
                </a:cubicBezTo>
                <a:lnTo>
                  <a:pt x="196307" y="4603830"/>
                </a:lnTo>
                <a:cubicBezTo>
                  <a:pt x="87890" y="4603830"/>
                  <a:pt x="0" y="4515940"/>
                  <a:pt x="0" y="4407523"/>
                </a:cubicBezTo>
                <a:lnTo>
                  <a:pt x="0" y="196307"/>
                </a:lnTo>
                <a:cubicBezTo>
                  <a:pt x="0" y="87890"/>
                  <a:pt x="87890" y="0"/>
                  <a:pt x="196307"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9224876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B5241022-193B-AF5B-13EE-7A71EBD35631}"/>
              </a:ext>
            </a:extLst>
          </p:cNvPr>
          <p:cNvSpPr>
            <a:spLocks noGrp="1"/>
          </p:cNvSpPr>
          <p:nvPr>
            <p:ph type="pic" sz="quarter" idx="10"/>
          </p:nvPr>
        </p:nvSpPr>
        <p:spPr>
          <a:xfrm>
            <a:off x="7403219" y="849659"/>
            <a:ext cx="3668552" cy="5158682"/>
          </a:xfrm>
          <a:custGeom>
            <a:avLst/>
            <a:gdLst>
              <a:gd name="connsiteX0" fmla="*/ 207383 w 3668552"/>
              <a:gd name="connsiteY0" fmla="*/ 0 h 5158682"/>
              <a:gd name="connsiteX1" fmla="*/ 3461169 w 3668552"/>
              <a:gd name="connsiteY1" fmla="*/ 0 h 5158682"/>
              <a:gd name="connsiteX2" fmla="*/ 3668552 w 3668552"/>
              <a:gd name="connsiteY2" fmla="*/ 207383 h 5158682"/>
              <a:gd name="connsiteX3" fmla="*/ 3668552 w 3668552"/>
              <a:gd name="connsiteY3" fmla="*/ 4951299 h 5158682"/>
              <a:gd name="connsiteX4" fmla="*/ 3461169 w 3668552"/>
              <a:gd name="connsiteY4" fmla="*/ 5158682 h 5158682"/>
              <a:gd name="connsiteX5" fmla="*/ 207383 w 3668552"/>
              <a:gd name="connsiteY5" fmla="*/ 5158682 h 5158682"/>
              <a:gd name="connsiteX6" fmla="*/ 0 w 3668552"/>
              <a:gd name="connsiteY6" fmla="*/ 4951299 h 5158682"/>
              <a:gd name="connsiteX7" fmla="*/ 0 w 3668552"/>
              <a:gd name="connsiteY7" fmla="*/ 207383 h 5158682"/>
              <a:gd name="connsiteX8" fmla="*/ 207383 w 3668552"/>
              <a:gd name="connsiteY8" fmla="*/ 0 h 515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8552" h="5158682">
                <a:moveTo>
                  <a:pt x="207383" y="0"/>
                </a:moveTo>
                <a:lnTo>
                  <a:pt x="3461169" y="0"/>
                </a:lnTo>
                <a:cubicBezTo>
                  <a:pt x="3575703" y="0"/>
                  <a:pt x="3668552" y="92849"/>
                  <a:pt x="3668552" y="207383"/>
                </a:cubicBezTo>
                <a:lnTo>
                  <a:pt x="3668552" y="4951299"/>
                </a:lnTo>
                <a:cubicBezTo>
                  <a:pt x="3668552" y="5065833"/>
                  <a:pt x="3575703" y="5158682"/>
                  <a:pt x="3461169" y="5158682"/>
                </a:cubicBezTo>
                <a:lnTo>
                  <a:pt x="207383" y="5158682"/>
                </a:lnTo>
                <a:cubicBezTo>
                  <a:pt x="92849" y="5158682"/>
                  <a:pt x="0" y="5065833"/>
                  <a:pt x="0" y="4951299"/>
                </a:cubicBezTo>
                <a:lnTo>
                  <a:pt x="0" y="207383"/>
                </a:lnTo>
                <a:cubicBezTo>
                  <a:pt x="0" y="92849"/>
                  <a:pt x="92849" y="0"/>
                  <a:pt x="207383" y="0"/>
                </a:cubicBezTo>
                <a:close/>
              </a:path>
            </a:pathLst>
          </a:custGeom>
        </p:spPr>
        <p:txBody>
          <a:bodyPr wrap="square">
            <a:noAutofit/>
          </a:bodyPr>
          <a:lstStyle/>
          <a:p>
            <a:endParaRPr lang="en-ID"/>
          </a:p>
        </p:txBody>
      </p:sp>
    </p:spTree>
    <p:extLst>
      <p:ext uri="{BB962C8B-B14F-4D97-AF65-F5344CB8AC3E}">
        <p14:creationId xmlns:p14="http://schemas.microsoft.com/office/powerpoint/2010/main" val="1064960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9C25158-6F46-EB88-FEDF-A6DCF5E8329F}"/>
              </a:ext>
            </a:extLst>
          </p:cNvPr>
          <p:cNvSpPr>
            <a:spLocks noGrp="1"/>
          </p:cNvSpPr>
          <p:nvPr>
            <p:ph type="pic" sz="quarter" idx="10"/>
          </p:nvPr>
        </p:nvSpPr>
        <p:spPr>
          <a:xfrm>
            <a:off x="892232" y="1246910"/>
            <a:ext cx="4239491" cy="2836718"/>
          </a:xfrm>
          <a:custGeom>
            <a:avLst/>
            <a:gdLst>
              <a:gd name="connsiteX0" fmla="*/ 213038 w 4239491"/>
              <a:gd name="connsiteY0" fmla="*/ 0 h 2836718"/>
              <a:gd name="connsiteX1" fmla="*/ 4026453 w 4239491"/>
              <a:gd name="connsiteY1" fmla="*/ 0 h 2836718"/>
              <a:gd name="connsiteX2" fmla="*/ 4239491 w 4239491"/>
              <a:gd name="connsiteY2" fmla="*/ 213038 h 2836718"/>
              <a:gd name="connsiteX3" fmla="*/ 4239491 w 4239491"/>
              <a:gd name="connsiteY3" fmla="*/ 2623680 h 2836718"/>
              <a:gd name="connsiteX4" fmla="*/ 4026453 w 4239491"/>
              <a:gd name="connsiteY4" fmla="*/ 2836718 h 2836718"/>
              <a:gd name="connsiteX5" fmla="*/ 213038 w 4239491"/>
              <a:gd name="connsiteY5" fmla="*/ 2836718 h 2836718"/>
              <a:gd name="connsiteX6" fmla="*/ 0 w 4239491"/>
              <a:gd name="connsiteY6" fmla="*/ 2623680 h 2836718"/>
              <a:gd name="connsiteX7" fmla="*/ 0 w 4239491"/>
              <a:gd name="connsiteY7" fmla="*/ 213038 h 2836718"/>
              <a:gd name="connsiteX8" fmla="*/ 213038 w 4239491"/>
              <a:gd name="connsiteY8" fmla="*/ 0 h 283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9491" h="2836718">
                <a:moveTo>
                  <a:pt x="213038" y="0"/>
                </a:moveTo>
                <a:lnTo>
                  <a:pt x="4026453" y="0"/>
                </a:lnTo>
                <a:cubicBezTo>
                  <a:pt x="4144111" y="0"/>
                  <a:pt x="4239491" y="95380"/>
                  <a:pt x="4239491" y="213038"/>
                </a:cubicBezTo>
                <a:lnTo>
                  <a:pt x="4239491" y="2623680"/>
                </a:lnTo>
                <a:cubicBezTo>
                  <a:pt x="4239491" y="2741338"/>
                  <a:pt x="4144111" y="2836718"/>
                  <a:pt x="4026453" y="2836718"/>
                </a:cubicBezTo>
                <a:lnTo>
                  <a:pt x="213038" y="2836718"/>
                </a:lnTo>
                <a:cubicBezTo>
                  <a:pt x="95380" y="2836718"/>
                  <a:pt x="0" y="2741338"/>
                  <a:pt x="0" y="2623680"/>
                </a:cubicBezTo>
                <a:lnTo>
                  <a:pt x="0" y="213038"/>
                </a:lnTo>
                <a:cubicBezTo>
                  <a:pt x="0" y="95380"/>
                  <a:pt x="95380" y="0"/>
                  <a:pt x="213038" y="0"/>
                </a:cubicBezTo>
                <a:close/>
              </a:path>
            </a:pathLst>
          </a:custGeom>
        </p:spPr>
        <p:txBody>
          <a:bodyPr wrap="square">
            <a:noAutofit/>
          </a:bodyPr>
          <a:lstStyle/>
          <a:p>
            <a:endParaRPr lang="en-ID"/>
          </a:p>
        </p:txBody>
      </p:sp>
      <p:sp>
        <p:nvSpPr>
          <p:cNvPr id="10" name="Picture Placeholder 9">
            <a:extLst>
              <a:ext uri="{FF2B5EF4-FFF2-40B4-BE49-F238E27FC236}">
                <a16:creationId xmlns:a16="http://schemas.microsoft.com/office/drawing/2014/main" id="{3DA1D3C2-DFC0-3E26-63DB-B0C98E5A1CEB}"/>
              </a:ext>
            </a:extLst>
          </p:cNvPr>
          <p:cNvSpPr>
            <a:spLocks noGrp="1"/>
          </p:cNvSpPr>
          <p:nvPr>
            <p:ph type="pic" sz="quarter" idx="11"/>
          </p:nvPr>
        </p:nvSpPr>
        <p:spPr>
          <a:xfrm>
            <a:off x="5361058" y="4499482"/>
            <a:ext cx="3421704" cy="2358518"/>
          </a:xfrm>
          <a:custGeom>
            <a:avLst/>
            <a:gdLst>
              <a:gd name="connsiteX0" fmla="*/ 213038 w 3421704"/>
              <a:gd name="connsiteY0" fmla="*/ 0 h 2358518"/>
              <a:gd name="connsiteX1" fmla="*/ 3208666 w 3421704"/>
              <a:gd name="connsiteY1" fmla="*/ 0 h 2358518"/>
              <a:gd name="connsiteX2" fmla="*/ 3421704 w 3421704"/>
              <a:gd name="connsiteY2" fmla="*/ 213038 h 2358518"/>
              <a:gd name="connsiteX3" fmla="*/ 3421704 w 3421704"/>
              <a:gd name="connsiteY3" fmla="*/ 2358518 h 2358518"/>
              <a:gd name="connsiteX4" fmla="*/ 0 w 3421704"/>
              <a:gd name="connsiteY4" fmla="*/ 2358518 h 2358518"/>
              <a:gd name="connsiteX5" fmla="*/ 0 w 3421704"/>
              <a:gd name="connsiteY5" fmla="*/ 213038 h 2358518"/>
              <a:gd name="connsiteX6" fmla="*/ 213038 w 3421704"/>
              <a:gd name="connsiteY6" fmla="*/ 0 h 23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1704" h="2358518">
                <a:moveTo>
                  <a:pt x="213038" y="0"/>
                </a:moveTo>
                <a:lnTo>
                  <a:pt x="3208666" y="0"/>
                </a:lnTo>
                <a:cubicBezTo>
                  <a:pt x="3326324" y="0"/>
                  <a:pt x="3421704" y="95380"/>
                  <a:pt x="3421704" y="213038"/>
                </a:cubicBezTo>
                <a:lnTo>
                  <a:pt x="3421704" y="2358518"/>
                </a:lnTo>
                <a:lnTo>
                  <a:pt x="0" y="2358518"/>
                </a:lnTo>
                <a:lnTo>
                  <a:pt x="0" y="213038"/>
                </a:lnTo>
                <a:cubicBezTo>
                  <a:pt x="0" y="95380"/>
                  <a:pt x="95381" y="0"/>
                  <a:pt x="213038"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263979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762F0D9-5122-AF16-9066-148E106E74C3}"/>
              </a:ext>
            </a:extLst>
          </p:cNvPr>
          <p:cNvSpPr>
            <a:spLocks noGrp="1"/>
          </p:cNvSpPr>
          <p:nvPr>
            <p:ph type="pic" sz="quarter" idx="10"/>
          </p:nvPr>
        </p:nvSpPr>
        <p:spPr>
          <a:xfrm>
            <a:off x="7169938" y="897155"/>
            <a:ext cx="3945896" cy="5910952"/>
          </a:xfrm>
          <a:custGeom>
            <a:avLst/>
            <a:gdLst>
              <a:gd name="connsiteX0" fmla="*/ 0 w 3945896"/>
              <a:gd name="connsiteY0" fmla="*/ 0 h 5910952"/>
              <a:gd name="connsiteX1" fmla="*/ 3945896 w 3945896"/>
              <a:gd name="connsiteY1" fmla="*/ 0 h 5910952"/>
              <a:gd name="connsiteX2" fmla="*/ 3945896 w 3945896"/>
              <a:gd name="connsiteY2" fmla="*/ 5910952 h 5910952"/>
              <a:gd name="connsiteX3" fmla="*/ 0 w 3945896"/>
              <a:gd name="connsiteY3" fmla="*/ 5910952 h 5910952"/>
            </a:gdLst>
            <a:ahLst/>
            <a:cxnLst>
              <a:cxn ang="0">
                <a:pos x="connsiteX0" y="connsiteY0"/>
              </a:cxn>
              <a:cxn ang="0">
                <a:pos x="connsiteX1" y="connsiteY1"/>
              </a:cxn>
              <a:cxn ang="0">
                <a:pos x="connsiteX2" y="connsiteY2"/>
              </a:cxn>
              <a:cxn ang="0">
                <a:pos x="connsiteX3" y="connsiteY3"/>
              </a:cxn>
            </a:cxnLst>
            <a:rect l="l" t="t" r="r" b="b"/>
            <a:pathLst>
              <a:path w="3945896" h="5910952">
                <a:moveTo>
                  <a:pt x="0" y="0"/>
                </a:moveTo>
                <a:lnTo>
                  <a:pt x="3945896" y="0"/>
                </a:lnTo>
                <a:lnTo>
                  <a:pt x="3945896" y="5910952"/>
                </a:lnTo>
                <a:lnTo>
                  <a:pt x="0" y="5910952"/>
                </a:lnTo>
                <a:close/>
              </a:path>
            </a:pathLst>
          </a:custGeom>
        </p:spPr>
        <p:txBody>
          <a:bodyPr wrap="square">
            <a:noAutofit/>
          </a:bodyPr>
          <a:lstStyle/>
          <a:p>
            <a:endParaRPr lang="en-ID"/>
          </a:p>
        </p:txBody>
      </p:sp>
    </p:spTree>
    <p:extLst>
      <p:ext uri="{BB962C8B-B14F-4D97-AF65-F5344CB8AC3E}">
        <p14:creationId xmlns:p14="http://schemas.microsoft.com/office/powerpoint/2010/main" val="1408402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7E779E5-9B66-1534-1D10-92D324A4FB29}"/>
              </a:ext>
            </a:extLst>
          </p:cNvPr>
          <p:cNvSpPr>
            <a:spLocks noGrp="1"/>
          </p:cNvSpPr>
          <p:nvPr>
            <p:ph type="pic" sz="quarter" idx="10"/>
          </p:nvPr>
        </p:nvSpPr>
        <p:spPr>
          <a:xfrm>
            <a:off x="0" y="2248218"/>
            <a:ext cx="4322064" cy="4609782"/>
          </a:xfrm>
          <a:custGeom>
            <a:avLst/>
            <a:gdLst>
              <a:gd name="connsiteX0" fmla="*/ 0 w 4322064"/>
              <a:gd name="connsiteY0" fmla="*/ 0 h 4609782"/>
              <a:gd name="connsiteX1" fmla="*/ 4123112 w 4322064"/>
              <a:gd name="connsiteY1" fmla="*/ 0 h 4609782"/>
              <a:gd name="connsiteX2" fmla="*/ 4322064 w 4322064"/>
              <a:gd name="connsiteY2" fmla="*/ 198952 h 4609782"/>
              <a:gd name="connsiteX3" fmla="*/ 4322064 w 4322064"/>
              <a:gd name="connsiteY3" fmla="*/ 4609782 h 4609782"/>
              <a:gd name="connsiteX4" fmla="*/ 0 w 4322064"/>
              <a:gd name="connsiteY4" fmla="*/ 4609782 h 4609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2064" h="4609782">
                <a:moveTo>
                  <a:pt x="0" y="0"/>
                </a:moveTo>
                <a:lnTo>
                  <a:pt x="4123112" y="0"/>
                </a:lnTo>
                <a:cubicBezTo>
                  <a:pt x="4232990" y="0"/>
                  <a:pt x="4322064" y="89074"/>
                  <a:pt x="4322064" y="198952"/>
                </a:cubicBezTo>
                <a:lnTo>
                  <a:pt x="4322064" y="4609782"/>
                </a:lnTo>
                <a:lnTo>
                  <a:pt x="0" y="4609782"/>
                </a:lnTo>
                <a:close/>
              </a:path>
            </a:pathLst>
          </a:custGeom>
        </p:spPr>
        <p:txBody>
          <a:bodyPr wrap="square">
            <a:noAutofit/>
          </a:bodyPr>
          <a:lstStyle/>
          <a:p>
            <a:endParaRPr lang="en-ID"/>
          </a:p>
        </p:txBody>
      </p:sp>
    </p:spTree>
    <p:extLst>
      <p:ext uri="{BB962C8B-B14F-4D97-AF65-F5344CB8AC3E}">
        <p14:creationId xmlns:p14="http://schemas.microsoft.com/office/powerpoint/2010/main" val="387484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94D4700-0BA0-C2D4-ECFC-E5F1B930A5E3}"/>
              </a:ext>
            </a:extLst>
          </p:cNvPr>
          <p:cNvSpPr>
            <a:spLocks noGrp="1"/>
          </p:cNvSpPr>
          <p:nvPr>
            <p:ph type="pic" sz="quarter" idx="10"/>
          </p:nvPr>
        </p:nvSpPr>
        <p:spPr>
          <a:xfrm>
            <a:off x="6028490" y="1304013"/>
            <a:ext cx="5113686" cy="4832432"/>
          </a:xfrm>
          <a:custGeom>
            <a:avLst/>
            <a:gdLst>
              <a:gd name="connsiteX0" fmla="*/ 0 w 5113686"/>
              <a:gd name="connsiteY0" fmla="*/ 0 h 4832432"/>
              <a:gd name="connsiteX1" fmla="*/ 5113686 w 5113686"/>
              <a:gd name="connsiteY1" fmla="*/ 0 h 4832432"/>
              <a:gd name="connsiteX2" fmla="*/ 5113686 w 5113686"/>
              <a:gd name="connsiteY2" fmla="*/ 4832432 h 4832432"/>
              <a:gd name="connsiteX3" fmla="*/ 0 w 5113686"/>
              <a:gd name="connsiteY3" fmla="*/ 4832432 h 4832432"/>
            </a:gdLst>
            <a:ahLst/>
            <a:cxnLst>
              <a:cxn ang="0">
                <a:pos x="connsiteX0" y="connsiteY0"/>
              </a:cxn>
              <a:cxn ang="0">
                <a:pos x="connsiteX1" y="connsiteY1"/>
              </a:cxn>
              <a:cxn ang="0">
                <a:pos x="connsiteX2" y="connsiteY2"/>
              </a:cxn>
              <a:cxn ang="0">
                <a:pos x="connsiteX3" y="connsiteY3"/>
              </a:cxn>
            </a:cxnLst>
            <a:rect l="l" t="t" r="r" b="b"/>
            <a:pathLst>
              <a:path w="5113686" h="4832432">
                <a:moveTo>
                  <a:pt x="0" y="0"/>
                </a:moveTo>
                <a:lnTo>
                  <a:pt x="5113686" y="0"/>
                </a:lnTo>
                <a:lnTo>
                  <a:pt x="5113686" y="4832432"/>
                </a:lnTo>
                <a:lnTo>
                  <a:pt x="0" y="4832432"/>
                </a:lnTo>
                <a:close/>
              </a:path>
            </a:pathLst>
          </a:custGeom>
        </p:spPr>
        <p:txBody>
          <a:bodyPr wrap="square">
            <a:noAutofit/>
          </a:bodyPr>
          <a:lstStyle/>
          <a:p>
            <a:endParaRPr lang="en-ID"/>
          </a:p>
        </p:txBody>
      </p:sp>
    </p:spTree>
    <p:extLst>
      <p:ext uri="{BB962C8B-B14F-4D97-AF65-F5344CB8AC3E}">
        <p14:creationId xmlns:p14="http://schemas.microsoft.com/office/powerpoint/2010/main" val="582675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91A5440-CDA0-5CBB-3527-00A8FC15D42D}"/>
              </a:ext>
            </a:extLst>
          </p:cNvPr>
          <p:cNvSpPr>
            <a:spLocks noGrp="1"/>
          </p:cNvSpPr>
          <p:nvPr>
            <p:ph type="pic" sz="quarter" idx="10"/>
          </p:nvPr>
        </p:nvSpPr>
        <p:spPr>
          <a:xfrm>
            <a:off x="1051560" y="972622"/>
            <a:ext cx="3566160" cy="4912756"/>
          </a:xfrm>
          <a:custGeom>
            <a:avLst/>
            <a:gdLst>
              <a:gd name="connsiteX0" fmla="*/ 213363 w 3566160"/>
              <a:gd name="connsiteY0" fmla="*/ 0 h 4912756"/>
              <a:gd name="connsiteX1" fmla="*/ 3352797 w 3566160"/>
              <a:gd name="connsiteY1" fmla="*/ 0 h 4912756"/>
              <a:gd name="connsiteX2" fmla="*/ 3566160 w 3566160"/>
              <a:gd name="connsiteY2" fmla="*/ 213363 h 4912756"/>
              <a:gd name="connsiteX3" fmla="*/ 3566160 w 3566160"/>
              <a:gd name="connsiteY3" fmla="*/ 4699393 h 4912756"/>
              <a:gd name="connsiteX4" fmla="*/ 3352797 w 3566160"/>
              <a:gd name="connsiteY4" fmla="*/ 4912756 h 4912756"/>
              <a:gd name="connsiteX5" fmla="*/ 213363 w 3566160"/>
              <a:gd name="connsiteY5" fmla="*/ 4912756 h 4912756"/>
              <a:gd name="connsiteX6" fmla="*/ 0 w 3566160"/>
              <a:gd name="connsiteY6" fmla="*/ 4699393 h 4912756"/>
              <a:gd name="connsiteX7" fmla="*/ 0 w 3566160"/>
              <a:gd name="connsiteY7" fmla="*/ 213363 h 4912756"/>
              <a:gd name="connsiteX8" fmla="*/ 213363 w 3566160"/>
              <a:gd name="connsiteY8" fmla="*/ 0 h 491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66160" h="4912756">
                <a:moveTo>
                  <a:pt x="213363" y="0"/>
                </a:moveTo>
                <a:lnTo>
                  <a:pt x="3352797" y="0"/>
                </a:lnTo>
                <a:cubicBezTo>
                  <a:pt x="3470634" y="0"/>
                  <a:pt x="3566160" y="95526"/>
                  <a:pt x="3566160" y="213363"/>
                </a:cubicBezTo>
                <a:lnTo>
                  <a:pt x="3566160" y="4699393"/>
                </a:lnTo>
                <a:cubicBezTo>
                  <a:pt x="3566160" y="4817230"/>
                  <a:pt x="3470634" y="4912756"/>
                  <a:pt x="3352797" y="4912756"/>
                </a:cubicBezTo>
                <a:lnTo>
                  <a:pt x="213363" y="4912756"/>
                </a:lnTo>
                <a:cubicBezTo>
                  <a:pt x="95526" y="4912756"/>
                  <a:pt x="0" y="4817230"/>
                  <a:pt x="0" y="4699393"/>
                </a:cubicBezTo>
                <a:lnTo>
                  <a:pt x="0" y="213363"/>
                </a:lnTo>
                <a:cubicBezTo>
                  <a:pt x="0" y="95526"/>
                  <a:pt x="95526" y="0"/>
                  <a:pt x="213363" y="0"/>
                </a:cubicBezTo>
                <a:close/>
              </a:path>
            </a:pathLst>
          </a:custGeom>
        </p:spPr>
        <p:txBody>
          <a:bodyPr wrap="square">
            <a:noAutofit/>
          </a:bodyPr>
          <a:lstStyle/>
          <a:p>
            <a:endParaRPr lang="en-ID"/>
          </a:p>
        </p:txBody>
      </p:sp>
      <p:sp>
        <p:nvSpPr>
          <p:cNvPr id="11" name="Picture Placeholder 10">
            <a:extLst>
              <a:ext uri="{FF2B5EF4-FFF2-40B4-BE49-F238E27FC236}">
                <a16:creationId xmlns:a16="http://schemas.microsoft.com/office/drawing/2014/main" id="{D18DE2E7-98AF-1369-434F-F2A65476EBC1}"/>
              </a:ext>
            </a:extLst>
          </p:cNvPr>
          <p:cNvSpPr>
            <a:spLocks noGrp="1"/>
          </p:cNvSpPr>
          <p:nvPr>
            <p:ph type="pic" sz="quarter" idx="11"/>
          </p:nvPr>
        </p:nvSpPr>
        <p:spPr>
          <a:xfrm>
            <a:off x="8736345" y="3429000"/>
            <a:ext cx="2468004" cy="2456378"/>
          </a:xfrm>
          <a:custGeom>
            <a:avLst/>
            <a:gdLst>
              <a:gd name="connsiteX0" fmla="*/ 186292 w 2468004"/>
              <a:gd name="connsiteY0" fmla="*/ 0 h 2456378"/>
              <a:gd name="connsiteX1" fmla="*/ 2281712 w 2468004"/>
              <a:gd name="connsiteY1" fmla="*/ 0 h 2456378"/>
              <a:gd name="connsiteX2" fmla="*/ 2468004 w 2468004"/>
              <a:gd name="connsiteY2" fmla="*/ 186292 h 2456378"/>
              <a:gd name="connsiteX3" fmla="*/ 2468004 w 2468004"/>
              <a:gd name="connsiteY3" fmla="*/ 2270086 h 2456378"/>
              <a:gd name="connsiteX4" fmla="*/ 2281712 w 2468004"/>
              <a:gd name="connsiteY4" fmla="*/ 2456378 h 2456378"/>
              <a:gd name="connsiteX5" fmla="*/ 186292 w 2468004"/>
              <a:gd name="connsiteY5" fmla="*/ 2456378 h 2456378"/>
              <a:gd name="connsiteX6" fmla="*/ 0 w 2468004"/>
              <a:gd name="connsiteY6" fmla="*/ 2270086 h 2456378"/>
              <a:gd name="connsiteX7" fmla="*/ 0 w 2468004"/>
              <a:gd name="connsiteY7" fmla="*/ 186292 h 2456378"/>
              <a:gd name="connsiteX8" fmla="*/ 186292 w 2468004"/>
              <a:gd name="connsiteY8" fmla="*/ 0 h 2456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68004" h="2456378">
                <a:moveTo>
                  <a:pt x="186292" y="0"/>
                </a:moveTo>
                <a:lnTo>
                  <a:pt x="2281712" y="0"/>
                </a:lnTo>
                <a:cubicBezTo>
                  <a:pt x="2384598" y="0"/>
                  <a:pt x="2468004" y="83406"/>
                  <a:pt x="2468004" y="186292"/>
                </a:cubicBezTo>
                <a:lnTo>
                  <a:pt x="2468004" y="2270086"/>
                </a:lnTo>
                <a:cubicBezTo>
                  <a:pt x="2468004" y="2372972"/>
                  <a:pt x="2384598" y="2456378"/>
                  <a:pt x="2281712" y="2456378"/>
                </a:cubicBezTo>
                <a:lnTo>
                  <a:pt x="186292" y="2456378"/>
                </a:lnTo>
                <a:cubicBezTo>
                  <a:pt x="83406" y="2456378"/>
                  <a:pt x="0" y="2372972"/>
                  <a:pt x="0" y="2270086"/>
                </a:cubicBezTo>
                <a:lnTo>
                  <a:pt x="0" y="186292"/>
                </a:lnTo>
                <a:cubicBezTo>
                  <a:pt x="0" y="83406"/>
                  <a:pt x="83406" y="0"/>
                  <a:pt x="186292" y="0"/>
                </a:cubicBezTo>
                <a:close/>
              </a:path>
            </a:pathLst>
          </a:custGeom>
        </p:spPr>
        <p:txBody>
          <a:bodyPr wrap="square">
            <a:noAutofit/>
          </a:bodyPr>
          <a:lstStyle/>
          <a:p>
            <a:endParaRPr lang="en-ID"/>
          </a:p>
        </p:txBody>
      </p:sp>
    </p:spTree>
    <p:extLst>
      <p:ext uri="{BB962C8B-B14F-4D97-AF65-F5344CB8AC3E}">
        <p14:creationId xmlns:p14="http://schemas.microsoft.com/office/powerpoint/2010/main" val="688518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C2CC3DC-1BF0-73AC-BB6A-406B58734B0B}"/>
              </a:ext>
            </a:extLst>
          </p:cNvPr>
          <p:cNvSpPr>
            <a:spLocks noGrp="1"/>
          </p:cNvSpPr>
          <p:nvPr>
            <p:ph type="pic" sz="quarter" idx="10"/>
          </p:nvPr>
        </p:nvSpPr>
        <p:spPr>
          <a:xfrm>
            <a:off x="6944810" y="1091381"/>
            <a:ext cx="2455103" cy="5037285"/>
          </a:xfrm>
          <a:custGeom>
            <a:avLst/>
            <a:gdLst>
              <a:gd name="connsiteX0" fmla="*/ 409192 w 2455103"/>
              <a:gd name="connsiteY0" fmla="*/ 0 h 5037285"/>
              <a:gd name="connsiteX1" fmla="*/ 2045911 w 2455103"/>
              <a:gd name="connsiteY1" fmla="*/ 0 h 5037285"/>
              <a:gd name="connsiteX2" fmla="*/ 2455103 w 2455103"/>
              <a:gd name="connsiteY2" fmla="*/ 409192 h 5037285"/>
              <a:gd name="connsiteX3" fmla="*/ 2455103 w 2455103"/>
              <a:gd name="connsiteY3" fmla="*/ 4628093 h 5037285"/>
              <a:gd name="connsiteX4" fmla="*/ 2045911 w 2455103"/>
              <a:gd name="connsiteY4" fmla="*/ 5037285 h 5037285"/>
              <a:gd name="connsiteX5" fmla="*/ 409192 w 2455103"/>
              <a:gd name="connsiteY5" fmla="*/ 5037285 h 5037285"/>
              <a:gd name="connsiteX6" fmla="*/ 0 w 2455103"/>
              <a:gd name="connsiteY6" fmla="*/ 4628093 h 5037285"/>
              <a:gd name="connsiteX7" fmla="*/ 0 w 2455103"/>
              <a:gd name="connsiteY7" fmla="*/ 409192 h 5037285"/>
              <a:gd name="connsiteX8" fmla="*/ 409192 w 2455103"/>
              <a:gd name="connsiteY8" fmla="*/ 0 h 503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5103" h="5037285">
                <a:moveTo>
                  <a:pt x="409192" y="0"/>
                </a:moveTo>
                <a:lnTo>
                  <a:pt x="2045911" y="0"/>
                </a:lnTo>
                <a:cubicBezTo>
                  <a:pt x="2271902" y="0"/>
                  <a:pt x="2455103" y="183201"/>
                  <a:pt x="2455103" y="409192"/>
                </a:cubicBezTo>
                <a:lnTo>
                  <a:pt x="2455103" y="4628093"/>
                </a:lnTo>
                <a:cubicBezTo>
                  <a:pt x="2455103" y="4854084"/>
                  <a:pt x="2271902" y="5037285"/>
                  <a:pt x="2045911" y="5037285"/>
                </a:cubicBezTo>
                <a:lnTo>
                  <a:pt x="409192" y="5037285"/>
                </a:lnTo>
                <a:cubicBezTo>
                  <a:pt x="183201" y="5037285"/>
                  <a:pt x="0" y="4854084"/>
                  <a:pt x="0" y="4628093"/>
                </a:cubicBezTo>
                <a:lnTo>
                  <a:pt x="0" y="409192"/>
                </a:lnTo>
                <a:cubicBezTo>
                  <a:pt x="0" y="183201"/>
                  <a:pt x="183201" y="0"/>
                  <a:pt x="409192" y="0"/>
                </a:cubicBezTo>
                <a:close/>
              </a:path>
            </a:pathLst>
          </a:custGeom>
        </p:spPr>
        <p:txBody>
          <a:bodyPr wrap="square">
            <a:noAutofit/>
          </a:bodyPr>
          <a:lstStyle/>
          <a:p>
            <a:endParaRPr lang="en-ID"/>
          </a:p>
        </p:txBody>
      </p:sp>
    </p:spTree>
    <p:extLst>
      <p:ext uri="{BB962C8B-B14F-4D97-AF65-F5344CB8AC3E}">
        <p14:creationId xmlns:p14="http://schemas.microsoft.com/office/powerpoint/2010/main" val="3986726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Slide Number Placeholder 5">
            <a:extLst>
              <a:ext uri="{FF2B5EF4-FFF2-40B4-BE49-F238E27FC236}">
                <a16:creationId xmlns:a16="http://schemas.microsoft.com/office/drawing/2014/main" id="{D9B318FB-F75D-84DD-694F-E00E0D56FD7F}"/>
              </a:ext>
            </a:extLst>
          </p:cNvPr>
          <p:cNvSpPr txBox="1">
            <a:spLocks/>
          </p:cNvSpPr>
          <p:nvPr userDrawn="1"/>
        </p:nvSpPr>
        <p:spPr>
          <a:xfrm>
            <a:off x="9202882" y="630775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E96CADF-862D-49B8-805D-491B3E6C665E}" type="slidenum">
              <a:rPr lang="en-ID" sz="1600" b="0" i="0" smtClean="0">
                <a:solidFill>
                  <a:schemeClr val="tx1">
                    <a:lumMod val="75000"/>
                    <a:lumOff val="25000"/>
                  </a:schemeClr>
                </a:solidFill>
                <a:latin typeface="Outfit Medium" pitchFamily="2" charset="0"/>
              </a:rPr>
              <a:pPr/>
              <a:t>‹#›</a:t>
            </a:fld>
            <a:endParaRPr lang="en-ID" sz="1600" b="0" i="0">
              <a:solidFill>
                <a:schemeClr val="tx1">
                  <a:lumMod val="75000"/>
                  <a:lumOff val="25000"/>
                </a:schemeClr>
              </a:solidFill>
              <a:latin typeface="Outfit Medium" pitchFamily="2" charset="0"/>
            </a:endParaRPr>
          </a:p>
        </p:txBody>
      </p:sp>
    </p:spTree>
    <p:extLst>
      <p:ext uri="{BB962C8B-B14F-4D97-AF65-F5344CB8AC3E}">
        <p14:creationId xmlns:p14="http://schemas.microsoft.com/office/powerpoint/2010/main" val="2205440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3929" userDrawn="1">
          <p15:clr>
            <a:srgbClr val="F26B43"/>
          </p15:clr>
        </p15:guide>
        <p15:guide id="4" orient="horz" pos="391" userDrawn="1">
          <p15:clr>
            <a:srgbClr val="F26B43"/>
          </p15:clr>
        </p15:guide>
        <p15:guide id="5" pos="415" userDrawn="1">
          <p15:clr>
            <a:srgbClr val="F26B43"/>
          </p15:clr>
        </p15:guide>
        <p15:guide id="6" pos="726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4.xml"/><Relationship Id="rId5" Type="http://schemas.openxmlformats.org/officeDocument/2006/relationships/image" Target="../media/image10.jpe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 Id="rId4" Type="http://schemas.openxmlformats.org/officeDocument/2006/relationships/hyperlink" Target="http://www.pngall.com/map-marker-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iopscience.iop.org/article/10.1088/1742-6596/1880/1/012021" TargetMode="External"/><Relationship Id="rId2" Type="http://schemas.openxmlformats.org/officeDocument/2006/relationships/hyperlink" Target="https://arxiv.org/abs/2004.12385" TargetMode="Externa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24.sv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4.sv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39.png"/><Relationship Id="rId4" Type="http://schemas.openxmlformats.org/officeDocument/2006/relationships/image" Target="../media/image24.svg"/></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hyperlink" Target="http://www.pngall.com/map-marker-png" TargetMode="Externa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hyperlink" Target="https://arxiv.org/abs/2306.05225"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48.jpe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hyperlink" Target="http://www.pngall.com/map-marker-png"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ieeexplore.ieee.org/document/8601309" TargetMode="External"/><Relationship Id="rId2" Type="http://schemas.openxmlformats.org/officeDocument/2006/relationships/hyperlink" Target="https://arxiv.org/abs/1412.6572" TargetMode="External"/><Relationship Id="rId1" Type="http://schemas.openxmlformats.org/officeDocument/2006/relationships/slideLayout" Target="../slideLayouts/slideLayout1.xml"/><Relationship Id="rId5" Type="http://schemas.openxmlformats.org/officeDocument/2006/relationships/hyperlink" Target="https://arxiv.org/abs/1706.06083" TargetMode="External"/><Relationship Id="rId4" Type="http://schemas.openxmlformats.org/officeDocument/2006/relationships/hyperlink" Target="https://dl.acm.org/doi/10.1145/3052973.3053009"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24.svg"/></Relationships>
</file>

<file path=ppt/slides/_rels/slide7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24.svg"/></Relationships>
</file>

<file path=ppt/slides/_rels/slide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61.png"/><Relationship Id="rId4" Type="http://schemas.openxmlformats.org/officeDocument/2006/relationships/image" Target="../media/image24.svg"/></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hyperlink" Target="http://www.pngall.com/map-marker-png" TargetMode="External"/><Relationship Id="rId4" Type="http://schemas.openxmlformats.org/officeDocument/2006/relationships/image" Target="../media/image2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descr="A doctor explaining something to a patient&#10;&#10;Description automatically generated">
            <a:extLst>
              <a:ext uri="{FF2B5EF4-FFF2-40B4-BE49-F238E27FC236}">
                <a16:creationId xmlns:a16="http://schemas.microsoft.com/office/drawing/2014/main" id="{B7C80E8D-5A1A-640B-15E6-457A4488DC4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802" b="7802"/>
          <a:stretch>
            <a:fillRect/>
          </a:stretch>
        </p:blipFill>
        <p:spPr/>
      </p:pic>
      <p:sp>
        <p:nvSpPr>
          <p:cNvPr id="5" name="Rectangle 4">
            <a:extLst>
              <a:ext uri="{FF2B5EF4-FFF2-40B4-BE49-F238E27FC236}">
                <a16:creationId xmlns:a16="http://schemas.microsoft.com/office/drawing/2014/main" id="{B94CE6B9-158A-6AB8-ACD7-360A94BFD924}"/>
              </a:ext>
            </a:extLst>
          </p:cNvPr>
          <p:cNvSpPr/>
          <p:nvPr/>
        </p:nvSpPr>
        <p:spPr>
          <a:xfrm>
            <a:off x="0" y="-7476"/>
            <a:ext cx="12192000" cy="6858000"/>
          </a:xfrm>
          <a:prstGeom prst="rect">
            <a:avLst/>
          </a:pr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grpSp>
        <p:nvGrpSpPr>
          <p:cNvPr id="2" name="Group 1">
            <a:extLst>
              <a:ext uri="{FF2B5EF4-FFF2-40B4-BE49-F238E27FC236}">
                <a16:creationId xmlns:a16="http://schemas.microsoft.com/office/drawing/2014/main" id="{8ED952B5-D57F-E277-F3EB-2B065D462A18}"/>
              </a:ext>
            </a:extLst>
          </p:cNvPr>
          <p:cNvGrpSpPr/>
          <p:nvPr/>
        </p:nvGrpSpPr>
        <p:grpSpPr>
          <a:xfrm rot="19894080">
            <a:off x="-526834" y="5438939"/>
            <a:ext cx="2140300" cy="1516423"/>
            <a:chOff x="-27979" y="5270662"/>
            <a:chExt cx="2140300" cy="1516423"/>
          </a:xfrm>
        </p:grpSpPr>
        <p:grpSp>
          <p:nvGrpSpPr>
            <p:cNvPr id="6" name="Graphic 11">
              <a:extLst>
                <a:ext uri="{FF2B5EF4-FFF2-40B4-BE49-F238E27FC236}">
                  <a16:creationId xmlns:a16="http://schemas.microsoft.com/office/drawing/2014/main" id="{EA227801-033C-8190-0544-F8AA484A571D}"/>
                </a:ext>
              </a:extLst>
            </p:cNvPr>
            <p:cNvGrpSpPr/>
            <p:nvPr/>
          </p:nvGrpSpPr>
          <p:grpSpPr>
            <a:xfrm>
              <a:off x="847508" y="5270662"/>
              <a:ext cx="1264813" cy="1121269"/>
              <a:chOff x="8944372" y="1327777"/>
              <a:chExt cx="1691064" cy="1499146"/>
            </a:xfrm>
            <a:solidFill>
              <a:schemeClr val="accent4"/>
            </a:solidFill>
          </p:grpSpPr>
          <p:sp>
            <p:nvSpPr>
              <p:cNvPr id="13" name="Freeform: Shape 387">
                <a:extLst>
                  <a:ext uri="{FF2B5EF4-FFF2-40B4-BE49-F238E27FC236}">
                    <a16:creationId xmlns:a16="http://schemas.microsoft.com/office/drawing/2014/main" id="{A712F821-7CCF-FE57-B505-35A3651E09F1}"/>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dirty="0"/>
              </a:p>
            </p:txBody>
          </p:sp>
          <p:sp>
            <p:nvSpPr>
              <p:cNvPr id="14" name="Freeform: Shape 388">
                <a:extLst>
                  <a:ext uri="{FF2B5EF4-FFF2-40B4-BE49-F238E27FC236}">
                    <a16:creationId xmlns:a16="http://schemas.microsoft.com/office/drawing/2014/main" id="{E55341A6-902F-BE1F-486C-4E3DD2AC6C11}"/>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dirty="0"/>
              </a:p>
            </p:txBody>
          </p:sp>
          <p:sp>
            <p:nvSpPr>
              <p:cNvPr id="15" name="Freeform: Shape 389">
                <a:extLst>
                  <a:ext uri="{FF2B5EF4-FFF2-40B4-BE49-F238E27FC236}">
                    <a16:creationId xmlns:a16="http://schemas.microsoft.com/office/drawing/2014/main" id="{03A4A6B2-EFEA-3169-A958-BFB703452059}"/>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dirty="0"/>
              </a:p>
            </p:txBody>
          </p:sp>
          <p:sp>
            <p:nvSpPr>
              <p:cNvPr id="16" name="Freeform: Shape 390">
                <a:extLst>
                  <a:ext uri="{FF2B5EF4-FFF2-40B4-BE49-F238E27FC236}">
                    <a16:creationId xmlns:a16="http://schemas.microsoft.com/office/drawing/2014/main" id="{2A4EE29B-06E1-5015-8646-BCA1264D059C}"/>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dirty="0"/>
              </a:p>
            </p:txBody>
          </p:sp>
          <p:sp>
            <p:nvSpPr>
              <p:cNvPr id="17" name="Freeform: Shape 391">
                <a:extLst>
                  <a:ext uri="{FF2B5EF4-FFF2-40B4-BE49-F238E27FC236}">
                    <a16:creationId xmlns:a16="http://schemas.microsoft.com/office/drawing/2014/main" id="{112E07D1-B3D7-AF31-5836-F894D6E3E68E}"/>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dirty="0"/>
              </a:p>
            </p:txBody>
          </p:sp>
        </p:grpSp>
        <p:grpSp>
          <p:nvGrpSpPr>
            <p:cNvPr id="7" name="Graphic 11">
              <a:extLst>
                <a:ext uri="{FF2B5EF4-FFF2-40B4-BE49-F238E27FC236}">
                  <a16:creationId xmlns:a16="http://schemas.microsoft.com/office/drawing/2014/main" id="{B375DA0B-0874-6E33-A252-17DD5377B588}"/>
                </a:ext>
              </a:extLst>
            </p:cNvPr>
            <p:cNvGrpSpPr/>
            <p:nvPr/>
          </p:nvGrpSpPr>
          <p:grpSpPr>
            <a:xfrm>
              <a:off x="-27979" y="5701462"/>
              <a:ext cx="1257220" cy="1085623"/>
              <a:chOff x="7773841" y="1903760"/>
              <a:chExt cx="1680912" cy="1451487"/>
            </a:xfrm>
            <a:solidFill>
              <a:schemeClr val="accent4"/>
            </a:solidFill>
          </p:grpSpPr>
          <p:sp>
            <p:nvSpPr>
              <p:cNvPr id="8" name="Freeform: Shape 382">
                <a:extLst>
                  <a:ext uri="{FF2B5EF4-FFF2-40B4-BE49-F238E27FC236}">
                    <a16:creationId xmlns:a16="http://schemas.microsoft.com/office/drawing/2014/main" id="{E495D82C-2149-5690-8E27-E17E5A5D0A0B}"/>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dirty="0"/>
              </a:p>
            </p:txBody>
          </p:sp>
          <p:sp>
            <p:nvSpPr>
              <p:cNvPr id="9" name="Freeform: Shape 383">
                <a:extLst>
                  <a:ext uri="{FF2B5EF4-FFF2-40B4-BE49-F238E27FC236}">
                    <a16:creationId xmlns:a16="http://schemas.microsoft.com/office/drawing/2014/main" id="{1DE3BFA5-68E4-1765-0D70-4FACA1A9A4B9}"/>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dirty="0"/>
              </a:p>
            </p:txBody>
          </p:sp>
          <p:sp>
            <p:nvSpPr>
              <p:cNvPr id="10" name="Freeform: Shape 384">
                <a:extLst>
                  <a:ext uri="{FF2B5EF4-FFF2-40B4-BE49-F238E27FC236}">
                    <a16:creationId xmlns:a16="http://schemas.microsoft.com/office/drawing/2014/main" id="{B532E714-4848-B665-598B-61FE936674E0}"/>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dirty="0"/>
              </a:p>
            </p:txBody>
          </p:sp>
          <p:sp>
            <p:nvSpPr>
              <p:cNvPr id="11" name="Freeform: Shape 385">
                <a:extLst>
                  <a:ext uri="{FF2B5EF4-FFF2-40B4-BE49-F238E27FC236}">
                    <a16:creationId xmlns:a16="http://schemas.microsoft.com/office/drawing/2014/main" id="{14160BE3-E6AE-39DC-15A3-8485F0D0AE82}"/>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dirty="0"/>
              </a:p>
            </p:txBody>
          </p:sp>
          <p:sp>
            <p:nvSpPr>
              <p:cNvPr id="12" name="Freeform: Shape 386">
                <a:extLst>
                  <a:ext uri="{FF2B5EF4-FFF2-40B4-BE49-F238E27FC236}">
                    <a16:creationId xmlns:a16="http://schemas.microsoft.com/office/drawing/2014/main" id="{2938D49E-E758-175E-8E6D-55599E4584E4}"/>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dirty="0"/>
              </a:p>
            </p:txBody>
          </p:sp>
        </p:grpSp>
      </p:grpSp>
      <p:sp>
        <p:nvSpPr>
          <p:cNvPr id="18" name="Freeform 17">
            <a:extLst>
              <a:ext uri="{FF2B5EF4-FFF2-40B4-BE49-F238E27FC236}">
                <a16:creationId xmlns:a16="http://schemas.microsoft.com/office/drawing/2014/main" id="{30A1B418-C4A7-782A-B9C0-6F24CE516E7F}"/>
              </a:ext>
            </a:extLst>
          </p:cNvPr>
          <p:cNvSpPr/>
          <p:nvPr/>
        </p:nvSpPr>
        <p:spPr>
          <a:xfrm>
            <a:off x="5716531" y="-107147"/>
            <a:ext cx="7033146" cy="6858000"/>
          </a:xfrm>
          <a:custGeom>
            <a:avLst/>
            <a:gdLst>
              <a:gd name="connsiteX0" fmla="*/ 1605627 w 7033146"/>
              <a:gd name="connsiteY0" fmla="*/ 0 h 6858000"/>
              <a:gd name="connsiteX1" fmla="*/ 7033146 w 7033146"/>
              <a:gd name="connsiteY1" fmla="*/ 0 h 6858000"/>
              <a:gd name="connsiteX2" fmla="*/ 7033146 w 7033146"/>
              <a:gd name="connsiteY2" fmla="*/ 6858000 h 6858000"/>
              <a:gd name="connsiteX3" fmla="*/ 1448432 w 7033146"/>
              <a:gd name="connsiteY3" fmla="*/ 6858000 h 6858000"/>
              <a:gd name="connsiteX4" fmla="*/ 1355925 w 7033146"/>
              <a:gd name="connsiteY4" fmla="*/ 6773923 h 6858000"/>
              <a:gd name="connsiteX5" fmla="*/ 0 w 7033146"/>
              <a:gd name="connsiteY5" fmla="*/ 3500434 h 6858000"/>
              <a:gd name="connsiteX6" fmla="*/ 1355924 w 7033146"/>
              <a:gd name="connsiteY6" fmla="*/ 2269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3146" h="6858000">
                <a:moveTo>
                  <a:pt x="1605627" y="0"/>
                </a:moveTo>
                <a:lnTo>
                  <a:pt x="7033146" y="0"/>
                </a:lnTo>
                <a:lnTo>
                  <a:pt x="7033146" y="6858000"/>
                </a:lnTo>
                <a:lnTo>
                  <a:pt x="1448432" y="6858000"/>
                </a:lnTo>
                <a:lnTo>
                  <a:pt x="1355925" y="6773923"/>
                </a:lnTo>
                <a:cubicBezTo>
                  <a:pt x="518165" y="5936165"/>
                  <a:pt x="0" y="4778811"/>
                  <a:pt x="0" y="3500434"/>
                </a:cubicBezTo>
                <a:cubicBezTo>
                  <a:pt x="0" y="2222057"/>
                  <a:pt x="518165" y="1064704"/>
                  <a:pt x="1355924" y="226946"/>
                </a:cubicBezTo>
                <a:close/>
              </a:path>
            </a:pathLst>
          </a:custGeom>
          <a:gradFill>
            <a:gsLst>
              <a:gs pos="0">
                <a:schemeClr val="accent3">
                  <a:alpha val="0"/>
                </a:schemeClr>
              </a:gs>
              <a:gs pos="57000">
                <a:schemeClr val="accent3">
                  <a:alpha val="0"/>
                </a:schemeClr>
              </a:gs>
              <a:gs pos="100000">
                <a:schemeClr val="accent4">
                  <a:alpha val="29381"/>
                </a:schemeClr>
              </a:gs>
            </a:gsLst>
            <a:lin ang="11400000" scaled="0"/>
          </a:gradFill>
          <a:ln>
            <a:noFill/>
          </a:ln>
        </p:spPr>
        <p:txBody>
          <a:bodyPr spcFirstLastPara="1" wrap="square" lIns="91425" tIns="45700" rIns="91425" bIns="45700" anchor="ctr" anchorCtr="0">
            <a:noAutofit/>
          </a:bodyPr>
          <a:lstStyle/>
          <a:p>
            <a:pPr algn="ctr">
              <a:buClr>
                <a:srgbClr val="000000"/>
              </a:buClr>
            </a:pPr>
            <a:endParaRPr lang="en-ID" dirty="0">
              <a:latin typeface="Arial"/>
              <a:cs typeface="Arial"/>
              <a:sym typeface="Arial"/>
            </a:endParaRPr>
          </a:p>
        </p:txBody>
      </p:sp>
      <p:sp>
        <p:nvSpPr>
          <p:cNvPr id="19" name="TextBox 18">
            <a:extLst>
              <a:ext uri="{FF2B5EF4-FFF2-40B4-BE49-F238E27FC236}">
                <a16:creationId xmlns:a16="http://schemas.microsoft.com/office/drawing/2014/main" id="{B9A4B83E-88C8-B352-16B9-A037F64FB834}"/>
              </a:ext>
            </a:extLst>
          </p:cNvPr>
          <p:cNvSpPr txBox="1"/>
          <p:nvPr/>
        </p:nvSpPr>
        <p:spPr>
          <a:xfrm>
            <a:off x="761142" y="838084"/>
            <a:ext cx="8055410" cy="2554545"/>
          </a:xfrm>
          <a:prstGeom prst="rect">
            <a:avLst/>
          </a:prstGeom>
          <a:noFill/>
        </p:spPr>
        <p:txBody>
          <a:bodyPr wrap="none" lIns="91440" tIns="45720" rIns="91440" bIns="45720" rtlCol="0" anchor="t">
            <a:spAutoFit/>
          </a:bodyPr>
          <a:lstStyle/>
          <a:p>
            <a:r>
              <a:rPr lang="id-ID" sz="4000" b="1">
                <a:solidFill>
                  <a:schemeClr val="bg2"/>
                </a:solidFill>
                <a:ea typeface="+mn-lt"/>
                <a:cs typeface="+mn-lt"/>
              </a:rPr>
              <a:t>Assessing CNN Robustness in </a:t>
            </a:r>
            <a:endParaRPr lang="en-US" dirty="0">
              <a:solidFill>
                <a:schemeClr val="bg2"/>
              </a:solidFill>
              <a:ea typeface="+mn-lt"/>
              <a:cs typeface="+mn-lt"/>
            </a:endParaRPr>
          </a:p>
          <a:p>
            <a:r>
              <a:rPr lang="id-ID" sz="4000" b="1">
                <a:solidFill>
                  <a:schemeClr val="bg2"/>
                </a:solidFill>
                <a:ea typeface="+mn-lt"/>
                <a:cs typeface="+mn-lt"/>
              </a:rPr>
              <a:t>Medical Imaging Systems: </a:t>
            </a:r>
            <a:endParaRPr lang="en-US" dirty="0">
              <a:solidFill>
                <a:schemeClr val="bg2"/>
              </a:solidFill>
              <a:ea typeface="+mn-lt"/>
              <a:cs typeface="+mn-lt"/>
            </a:endParaRPr>
          </a:p>
          <a:p>
            <a:r>
              <a:rPr lang="id-ID" sz="4000" b="1">
                <a:solidFill>
                  <a:schemeClr val="bg2"/>
                </a:solidFill>
                <a:ea typeface="+mn-lt"/>
                <a:cs typeface="+mn-lt"/>
              </a:rPr>
              <a:t>Adversarial Threats and </a:t>
            </a:r>
            <a:endParaRPr lang="en-US" dirty="0">
              <a:solidFill>
                <a:schemeClr val="bg2"/>
              </a:solidFill>
              <a:ea typeface="+mn-lt"/>
              <a:cs typeface="+mn-lt"/>
            </a:endParaRPr>
          </a:p>
          <a:p>
            <a:r>
              <a:rPr lang="id-ID" sz="4000" b="1">
                <a:solidFill>
                  <a:schemeClr val="bg2"/>
                </a:solidFill>
                <a:ea typeface="+mn-lt"/>
                <a:cs typeface="+mn-lt"/>
              </a:rPr>
              <a:t>Defensive Measures</a:t>
            </a:r>
            <a:endParaRPr lang="en-US" dirty="0">
              <a:solidFill>
                <a:schemeClr val="bg2"/>
              </a:solidFill>
              <a:cs typeface="Poppins"/>
            </a:endParaRPr>
          </a:p>
        </p:txBody>
      </p:sp>
      <p:sp>
        <p:nvSpPr>
          <p:cNvPr id="20" name="TextBox 19">
            <a:extLst>
              <a:ext uri="{FF2B5EF4-FFF2-40B4-BE49-F238E27FC236}">
                <a16:creationId xmlns:a16="http://schemas.microsoft.com/office/drawing/2014/main" id="{C986DF28-6372-4201-2600-85F8260D428E}"/>
              </a:ext>
            </a:extLst>
          </p:cNvPr>
          <p:cNvSpPr txBox="1"/>
          <p:nvPr/>
        </p:nvSpPr>
        <p:spPr>
          <a:xfrm>
            <a:off x="761142" y="3659752"/>
            <a:ext cx="4131516" cy="461665"/>
          </a:xfrm>
          <a:prstGeom prst="rect">
            <a:avLst/>
          </a:prstGeom>
          <a:noFill/>
        </p:spPr>
        <p:txBody>
          <a:bodyPr wrap="none" lIns="91440" tIns="45720" rIns="91440" bIns="45720" rtlCol="0" anchor="t">
            <a:spAutoFit/>
          </a:bodyPr>
          <a:lstStyle/>
          <a:p>
            <a:r>
              <a:rPr lang="id-ID" sz="2400" b="1" spc="300" dirty="0">
                <a:solidFill>
                  <a:schemeClr val="bg2"/>
                </a:solidFill>
                <a:latin typeface="Open Sans"/>
                <a:ea typeface="Open Sans"/>
                <a:cs typeface="Open Sans"/>
              </a:rPr>
              <a:t>Group ID : 24-25J-079</a:t>
            </a:r>
            <a:endParaRPr lang="en-US" dirty="0"/>
          </a:p>
        </p:txBody>
      </p:sp>
      <p:sp>
        <p:nvSpPr>
          <p:cNvPr id="3" name="TextBox 2">
            <a:extLst>
              <a:ext uri="{FF2B5EF4-FFF2-40B4-BE49-F238E27FC236}">
                <a16:creationId xmlns:a16="http://schemas.microsoft.com/office/drawing/2014/main" id="{40647E2D-D398-0365-8904-5C1C6C421A91}"/>
              </a:ext>
            </a:extLst>
          </p:cNvPr>
          <p:cNvSpPr txBox="1"/>
          <p:nvPr/>
        </p:nvSpPr>
        <p:spPr>
          <a:xfrm>
            <a:off x="6653442" y="5909109"/>
            <a:ext cx="4625753" cy="461665"/>
          </a:xfrm>
          <a:prstGeom prst="rect">
            <a:avLst/>
          </a:prstGeom>
          <a:noFill/>
        </p:spPr>
        <p:txBody>
          <a:bodyPr wrap="none" lIns="91440" tIns="45720" rIns="91440" bIns="45720" rtlCol="0" anchor="t">
            <a:spAutoFit/>
          </a:bodyPr>
          <a:lstStyle/>
          <a:p>
            <a:r>
              <a:rPr lang="en-US" sz="2400" b="1" spc="300" dirty="0">
                <a:solidFill>
                  <a:schemeClr val="bg2"/>
                </a:solidFill>
                <a:latin typeface="Open Sans"/>
                <a:ea typeface="Open Sans"/>
                <a:cs typeface="Open Sans"/>
              </a:rPr>
              <a:t>Progress Presentation I</a:t>
            </a:r>
            <a:endParaRPr lang="en-US" dirty="0"/>
          </a:p>
        </p:txBody>
      </p:sp>
    </p:spTree>
    <p:extLst>
      <p:ext uri="{BB962C8B-B14F-4D97-AF65-F5344CB8AC3E}">
        <p14:creationId xmlns:p14="http://schemas.microsoft.com/office/powerpoint/2010/main" val="8753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Google Shape;544;p14">
            <a:extLst>
              <a:ext uri="{FF2B5EF4-FFF2-40B4-BE49-F238E27FC236}">
                <a16:creationId xmlns:a16="http://schemas.microsoft.com/office/drawing/2014/main" id="{3F976D12-8B61-A17C-60F2-E8377CFD063D}"/>
              </a:ext>
            </a:extLst>
          </p:cNvPr>
          <p:cNvSpPr/>
          <p:nvPr/>
        </p:nvSpPr>
        <p:spPr>
          <a:xfrm rot="2730025" flipH="1">
            <a:off x="11029600" y="6093753"/>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66" name="Graphic 65">
            <a:extLst>
              <a:ext uri="{FF2B5EF4-FFF2-40B4-BE49-F238E27FC236}">
                <a16:creationId xmlns:a16="http://schemas.microsoft.com/office/drawing/2014/main" id="{E7DC8ED2-E91A-D69C-44B1-152FDB6F5F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347369" y="4642581"/>
            <a:ext cx="543876" cy="342985"/>
          </a:xfrm>
          <a:prstGeom prst="rect">
            <a:avLst/>
          </a:prstGeom>
        </p:spPr>
      </p:pic>
      <p:sp>
        <p:nvSpPr>
          <p:cNvPr id="89" name="Google Shape;544;p14">
            <a:extLst>
              <a:ext uri="{FF2B5EF4-FFF2-40B4-BE49-F238E27FC236}">
                <a16:creationId xmlns:a16="http://schemas.microsoft.com/office/drawing/2014/main" id="{CA10B7F6-3DC9-F2F3-C523-B94A3876A377}"/>
              </a:ext>
            </a:extLst>
          </p:cNvPr>
          <p:cNvSpPr/>
          <p:nvPr/>
        </p:nvSpPr>
        <p:spPr>
          <a:xfrm rot="9755937" flipH="1">
            <a:off x="595458" y="489308"/>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9" name="TextBox 18">
            <a:extLst>
              <a:ext uri="{FF2B5EF4-FFF2-40B4-BE49-F238E27FC236}">
                <a16:creationId xmlns:a16="http://schemas.microsoft.com/office/drawing/2014/main" id="{5569D495-2B30-BC66-E9F6-62EDADE9C21D}"/>
              </a:ext>
            </a:extLst>
          </p:cNvPr>
          <p:cNvSpPr txBox="1"/>
          <p:nvPr/>
        </p:nvSpPr>
        <p:spPr>
          <a:xfrm>
            <a:off x="2536112" y="120594"/>
            <a:ext cx="7542662" cy="769441"/>
          </a:xfrm>
          <a:prstGeom prst="rect">
            <a:avLst/>
          </a:prstGeom>
          <a:noFill/>
        </p:spPr>
        <p:txBody>
          <a:bodyPr wrap="square" lIns="91440" tIns="45720" rIns="91440" bIns="45720" rtlCol="0" anchor="t">
            <a:spAutoFit/>
          </a:bodyPr>
          <a:lstStyle/>
          <a:p>
            <a:pPr algn="ctr"/>
            <a:r>
              <a:rPr lang="id-ID" sz="4400" b="1">
                <a:solidFill>
                  <a:schemeClr val="tx1">
                    <a:lumMod val="75000"/>
                    <a:lumOff val="25000"/>
                  </a:schemeClr>
                </a:solidFill>
                <a:latin typeface=" poppins bold"/>
              </a:rPr>
              <a:t>DenseNet121</a:t>
            </a:r>
            <a:r>
              <a:rPr lang="id-ID" sz="4400" b="1">
                <a:solidFill>
                  <a:schemeClr val="accent3"/>
                </a:solidFill>
                <a:latin typeface=" poppins bold"/>
              </a:rPr>
              <a:t> </a:t>
            </a:r>
            <a:r>
              <a:rPr lang="id-ID" sz="4400" b="1" err="1">
                <a:solidFill>
                  <a:schemeClr val="accent3"/>
                </a:solidFill>
                <a:latin typeface=" poppins bold"/>
              </a:rPr>
              <a:t>Architecture</a:t>
            </a:r>
            <a:endParaRPr lang="en-ID" sz="4400" b="1">
              <a:solidFill>
                <a:schemeClr val="accent3"/>
              </a:solidFill>
              <a:latin typeface=" poppins bold"/>
            </a:endParaRPr>
          </a:p>
        </p:txBody>
      </p:sp>
      <p:sp>
        <p:nvSpPr>
          <p:cNvPr id="3" name="TextBox 2">
            <a:extLst>
              <a:ext uri="{FF2B5EF4-FFF2-40B4-BE49-F238E27FC236}">
                <a16:creationId xmlns:a16="http://schemas.microsoft.com/office/drawing/2014/main" id="{3E6E754E-1781-72E5-9981-747A49CB3C6F}"/>
              </a:ext>
            </a:extLst>
          </p:cNvPr>
          <p:cNvSpPr txBox="1"/>
          <p:nvPr/>
        </p:nvSpPr>
        <p:spPr>
          <a:xfrm>
            <a:off x="258792" y="3699116"/>
            <a:ext cx="11703169"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kern="0">
                <a:ea typeface="+mn-lt"/>
                <a:cs typeface="+mn-lt"/>
              </a:rPr>
              <a:t>Input Layer:</a:t>
            </a:r>
            <a:r>
              <a:rPr lang="en-US" sz="1600" kern="0">
                <a:ea typeface="+mn-lt"/>
                <a:cs typeface="+mn-lt"/>
              </a:rPr>
              <a:t> DenseNet121 takes an input image of size 224x224 pixels.</a:t>
            </a:r>
            <a:endParaRPr lang="en-US">
              <a:ea typeface="+mn-lt"/>
              <a:cs typeface="+mn-lt"/>
            </a:endParaRPr>
          </a:p>
          <a:p>
            <a:pPr marL="285750" indent="-285750">
              <a:buFont typeface="Arial"/>
              <a:buChar char="•"/>
            </a:pPr>
            <a:endParaRPr lang="en-US" sz="1600" kern="0">
              <a:ea typeface="+mn-lt"/>
              <a:cs typeface="+mn-lt"/>
            </a:endParaRPr>
          </a:p>
          <a:p>
            <a:pPr marL="285750" indent="-285750">
              <a:buFont typeface="Arial"/>
              <a:buChar char="•"/>
            </a:pPr>
            <a:r>
              <a:rPr lang="en-US" sz="1600" b="1" kern="0">
                <a:ea typeface="+mn-lt"/>
                <a:cs typeface="+mn-lt"/>
              </a:rPr>
              <a:t>Dense Blocks and Transition Layers:</a:t>
            </a:r>
            <a:endParaRPr lang="en-US" b="1">
              <a:ea typeface="+mn-lt"/>
              <a:cs typeface="+mn-lt"/>
            </a:endParaRPr>
          </a:p>
          <a:p>
            <a:pPr marL="285750" indent="-285750">
              <a:buFont typeface="Arial"/>
              <a:buChar char="•"/>
            </a:pPr>
            <a:endParaRPr lang="en-US" sz="1600" b="1" kern="0">
              <a:ea typeface="+mn-lt"/>
              <a:cs typeface="+mn-lt"/>
            </a:endParaRPr>
          </a:p>
          <a:p>
            <a:pPr marL="742950" lvl="1" indent="-285750">
              <a:buFont typeface="Courier New"/>
              <a:buChar char="o"/>
            </a:pPr>
            <a:r>
              <a:rPr lang="en-US" sz="1600" b="1" kern="0">
                <a:ea typeface="+mn-lt"/>
                <a:cs typeface="+mn-lt"/>
              </a:rPr>
              <a:t>Dense Blocks: </a:t>
            </a:r>
            <a:r>
              <a:rPr lang="en-US" sz="1600" kern="0">
                <a:ea typeface="+mn-lt"/>
                <a:cs typeface="+mn-lt"/>
              </a:rPr>
              <a:t>These blocks contain several convolutional layers, where each layer is connected to every other layer in the block. Each layers consists of batch normalization, a </a:t>
            </a:r>
            <a:r>
              <a:rPr lang="en-US" sz="1600" kern="0" err="1">
                <a:ea typeface="+mn-lt"/>
                <a:cs typeface="+mn-lt"/>
              </a:rPr>
              <a:t>ReLU</a:t>
            </a:r>
            <a:r>
              <a:rPr lang="en-US" sz="1600" kern="0">
                <a:ea typeface="+mn-lt"/>
                <a:cs typeface="+mn-lt"/>
              </a:rPr>
              <a:t> activation function, and a convolutional layer.</a:t>
            </a:r>
            <a:endParaRPr lang="en-US">
              <a:cs typeface="Poppins"/>
            </a:endParaRPr>
          </a:p>
          <a:p>
            <a:pPr marL="742950" lvl="1" indent="-285750">
              <a:buFont typeface="Courier New"/>
              <a:buChar char="o"/>
            </a:pPr>
            <a:endParaRPr lang="en-US" sz="1600" kern="0">
              <a:ea typeface="+mn-lt"/>
              <a:cs typeface="+mn-lt"/>
            </a:endParaRPr>
          </a:p>
          <a:p>
            <a:pPr marL="742950" lvl="1" indent="-285750">
              <a:buFont typeface="Courier New"/>
              <a:buChar char="o"/>
            </a:pPr>
            <a:r>
              <a:rPr lang="en-US" sz="1600" b="1" kern="0">
                <a:ea typeface="+mn-lt"/>
                <a:cs typeface="+mn-lt"/>
              </a:rPr>
              <a:t>Transition Layers</a:t>
            </a:r>
            <a:r>
              <a:rPr lang="en-US" sz="1600" kern="0">
                <a:ea typeface="+mn-lt"/>
                <a:cs typeface="+mn-lt"/>
              </a:rPr>
              <a:t>: Positioned between dense blocks, these layers do convolution and pooling.</a:t>
            </a:r>
            <a:endParaRPr lang="en-US">
              <a:ea typeface="+mn-lt"/>
              <a:cs typeface="+mn-lt"/>
            </a:endParaRPr>
          </a:p>
          <a:p>
            <a:pPr marL="742950" lvl="1" indent="-285750">
              <a:buFont typeface="Courier New"/>
              <a:buChar char="o"/>
            </a:pPr>
            <a:endParaRPr lang="en-US" sz="1600" kern="0">
              <a:ea typeface="+mn-lt"/>
              <a:cs typeface="+mn-lt"/>
            </a:endParaRPr>
          </a:p>
          <a:p>
            <a:pPr marL="285750" indent="-285750">
              <a:buFont typeface="Arial"/>
              <a:buChar char="•"/>
            </a:pPr>
            <a:r>
              <a:rPr lang="en-US" sz="1600" b="1" kern="0">
                <a:ea typeface="+mn-lt"/>
                <a:cs typeface="+mn-lt"/>
              </a:rPr>
              <a:t>Global Average Pooling and Output:</a:t>
            </a:r>
            <a:r>
              <a:rPr lang="en-US" sz="1600" kern="0">
                <a:ea typeface="+mn-lt"/>
                <a:cs typeface="+mn-lt"/>
              </a:rPr>
              <a:t> After the last dense block, a global average pooling layer reduces the spatial dimensions to 1x1.</a:t>
            </a:r>
            <a:endParaRPr lang="en-US">
              <a:ea typeface="+mn-lt"/>
              <a:cs typeface="+mn-lt"/>
            </a:endParaRPr>
          </a:p>
          <a:p>
            <a:pPr marL="285750" lvl="0" indent="-285750">
              <a:buFont typeface="Arial"/>
              <a:buChar char="•"/>
            </a:pPr>
            <a:endParaRPr lang="en-US" sz="1600" kern="0">
              <a:latin typeface="Poppins"/>
              <a:cs typeface="Times New Roman"/>
            </a:endParaRPr>
          </a:p>
        </p:txBody>
      </p:sp>
      <p:pic>
        <p:nvPicPr>
          <p:cNvPr id="2" name="Picture 1" descr="A diagram of a block diagram&#10;&#10;Description automatically generated">
            <a:extLst>
              <a:ext uri="{FF2B5EF4-FFF2-40B4-BE49-F238E27FC236}">
                <a16:creationId xmlns:a16="http://schemas.microsoft.com/office/drawing/2014/main" id="{844186C3-1B75-05B1-DD66-FFD73FDD395B}"/>
              </a:ext>
            </a:extLst>
          </p:cNvPr>
          <p:cNvPicPr>
            <a:picLocks noChangeAspect="1"/>
          </p:cNvPicPr>
          <p:nvPr/>
        </p:nvPicPr>
        <p:blipFill>
          <a:blip r:embed="rId4"/>
          <a:stretch>
            <a:fillRect/>
          </a:stretch>
        </p:blipFill>
        <p:spPr>
          <a:xfrm>
            <a:off x="2753360" y="755331"/>
            <a:ext cx="6868160" cy="2974489"/>
          </a:xfrm>
          <a:prstGeom prst="rect">
            <a:avLst/>
          </a:prstGeom>
        </p:spPr>
      </p:pic>
    </p:spTree>
    <p:extLst>
      <p:ext uri="{BB962C8B-B14F-4D97-AF65-F5344CB8AC3E}">
        <p14:creationId xmlns:p14="http://schemas.microsoft.com/office/powerpoint/2010/main" val="198794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9">
            <a:extLst>
              <a:ext uri="{FF2B5EF4-FFF2-40B4-BE49-F238E27FC236}">
                <a16:creationId xmlns:a16="http://schemas.microsoft.com/office/drawing/2014/main" id="{086DFD1F-EBE1-B6BD-799E-3ECDA0BE6160}"/>
              </a:ext>
            </a:extLst>
          </p:cNvPr>
          <p:cNvSpPr/>
          <p:nvPr/>
        </p:nvSpPr>
        <p:spPr>
          <a:xfrm flipH="1">
            <a:off x="-68238" y="3755977"/>
            <a:ext cx="2668923" cy="3101071"/>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sym typeface="Arial"/>
            </a:endParaRPr>
          </a:p>
        </p:txBody>
      </p:sp>
      <p:sp>
        <p:nvSpPr>
          <p:cNvPr id="37" name="Google Shape;544;p14">
            <a:extLst>
              <a:ext uri="{FF2B5EF4-FFF2-40B4-BE49-F238E27FC236}">
                <a16:creationId xmlns:a16="http://schemas.microsoft.com/office/drawing/2014/main" id="{4AD2EBA6-8B51-C8BD-F4A6-C9D81DFBAAAD}"/>
              </a:ext>
            </a:extLst>
          </p:cNvPr>
          <p:cNvSpPr/>
          <p:nvPr/>
        </p:nvSpPr>
        <p:spPr>
          <a:xfrm rot="18696891" flipH="1">
            <a:off x="11160757" y="5818111"/>
            <a:ext cx="850478" cy="85047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 name="TextBox 2">
            <a:extLst>
              <a:ext uri="{FF2B5EF4-FFF2-40B4-BE49-F238E27FC236}">
                <a16:creationId xmlns:a16="http://schemas.microsoft.com/office/drawing/2014/main" id="{0EC93B65-7C05-4CD3-7929-559CFAE8DFD1}"/>
              </a:ext>
            </a:extLst>
          </p:cNvPr>
          <p:cNvSpPr txBox="1"/>
          <p:nvPr/>
        </p:nvSpPr>
        <p:spPr>
          <a:xfrm>
            <a:off x="2285107" y="349197"/>
            <a:ext cx="5495785" cy="646331"/>
          </a:xfrm>
          <a:prstGeom prst="rect">
            <a:avLst/>
          </a:prstGeom>
          <a:noFill/>
        </p:spPr>
        <p:txBody>
          <a:bodyPr wrap="square" lIns="91440" tIns="45720" rIns="91440" bIns="45720" rtlCol="0" anchor="t">
            <a:spAutoFit/>
          </a:bodyPr>
          <a:lstStyle/>
          <a:p>
            <a:r>
              <a:rPr lang="en-US" sz="3600">
                <a:ea typeface="+mn-lt"/>
                <a:cs typeface="+mn-lt"/>
              </a:rPr>
              <a:t>VGGNet</a:t>
            </a:r>
            <a:r>
              <a:rPr lang="en-US" sz="3600">
                <a:solidFill>
                  <a:srgbClr val="9991E7"/>
                </a:solidFill>
                <a:ea typeface="+mn-lt"/>
                <a:cs typeface="+mn-lt"/>
              </a:rPr>
              <a:t>19 </a:t>
            </a:r>
            <a:endParaRPr lang="en-US"/>
          </a:p>
        </p:txBody>
      </p:sp>
      <p:sp>
        <p:nvSpPr>
          <p:cNvPr id="15" name="Rectangle: Rounded Corners 14">
            <a:extLst>
              <a:ext uri="{FF2B5EF4-FFF2-40B4-BE49-F238E27FC236}">
                <a16:creationId xmlns:a16="http://schemas.microsoft.com/office/drawing/2014/main" id="{8DE2CDAE-1781-75EA-17D1-8F36F42AA298}"/>
              </a:ext>
            </a:extLst>
          </p:cNvPr>
          <p:cNvSpPr/>
          <p:nvPr/>
        </p:nvSpPr>
        <p:spPr>
          <a:xfrm>
            <a:off x="1102301" y="1429830"/>
            <a:ext cx="10745276" cy="1359146"/>
          </a:xfrm>
          <a:prstGeom prst="roundRect">
            <a:avLst>
              <a:gd name="adj" fmla="val 7241"/>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grpSp>
        <p:nvGrpSpPr>
          <p:cNvPr id="24" name="Group 23">
            <a:extLst>
              <a:ext uri="{FF2B5EF4-FFF2-40B4-BE49-F238E27FC236}">
                <a16:creationId xmlns:a16="http://schemas.microsoft.com/office/drawing/2014/main" id="{D02355FC-DFAF-CF8C-225D-B7C68D5664C1}"/>
              </a:ext>
            </a:extLst>
          </p:cNvPr>
          <p:cNvGrpSpPr/>
          <p:nvPr/>
        </p:nvGrpSpPr>
        <p:grpSpPr>
          <a:xfrm rot="21145641" flipV="1">
            <a:off x="-8886" y="35560"/>
            <a:ext cx="1802236" cy="1276898"/>
            <a:chOff x="-27979" y="5270662"/>
            <a:chExt cx="2140300" cy="1516423"/>
          </a:xfrm>
        </p:grpSpPr>
        <p:grpSp>
          <p:nvGrpSpPr>
            <p:cNvPr id="25" name="Graphic 11">
              <a:extLst>
                <a:ext uri="{FF2B5EF4-FFF2-40B4-BE49-F238E27FC236}">
                  <a16:creationId xmlns:a16="http://schemas.microsoft.com/office/drawing/2014/main" id="{4BCBCF9F-8211-68C2-C8B1-6243AFC1540F}"/>
                </a:ext>
              </a:extLst>
            </p:cNvPr>
            <p:cNvGrpSpPr/>
            <p:nvPr/>
          </p:nvGrpSpPr>
          <p:grpSpPr>
            <a:xfrm>
              <a:off x="847508" y="5270662"/>
              <a:ext cx="1264813" cy="1121269"/>
              <a:chOff x="8944372" y="1327777"/>
              <a:chExt cx="1691064" cy="1499146"/>
            </a:xfrm>
            <a:solidFill>
              <a:schemeClr val="accent4"/>
            </a:solidFill>
          </p:grpSpPr>
          <p:sp>
            <p:nvSpPr>
              <p:cNvPr id="32" name="Freeform: Shape 31">
                <a:extLst>
                  <a:ext uri="{FF2B5EF4-FFF2-40B4-BE49-F238E27FC236}">
                    <a16:creationId xmlns:a16="http://schemas.microsoft.com/office/drawing/2014/main" id="{51D29B81-6BBA-02FA-60A2-9A017630C179}"/>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F2B2AFF8-B896-4037-6F80-2C9C99537C69}"/>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76F3F899-F681-4198-84F7-B497AA8B54B7}"/>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2EFE9B1F-EAF7-E9EB-CAC4-04534B8633F7}"/>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AE3DBDF8-C0D4-A315-1317-1E2F3BCFE695}"/>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26" name="Graphic 11">
              <a:extLst>
                <a:ext uri="{FF2B5EF4-FFF2-40B4-BE49-F238E27FC236}">
                  <a16:creationId xmlns:a16="http://schemas.microsoft.com/office/drawing/2014/main" id="{3459A908-314E-1B89-2EA8-898CE78174A0}"/>
                </a:ext>
              </a:extLst>
            </p:cNvPr>
            <p:cNvGrpSpPr/>
            <p:nvPr/>
          </p:nvGrpSpPr>
          <p:grpSpPr>
            <a:xfrm>
              <a:off x="-27979" y="5701462"/>
              <a:ext cx="1257220" cy="1085623"/>
              <a:chOff x="7773841" y="1903760"/>
              <a:chExt cx="1680912" cy="1451487"/>
            </a:xfrm>
            <a:solidFill>
              <a:schemeClr val="accent4"/>
            </a:solidFill>
          </p:grpSpPr>
          <p:sp>
            <p:nvSpPr>
              <p:cNvPr id="27" name="Freeform: Shape 26">
                <a:extLst>
                  <a:ext uri="{FF2B5EF4-FFF2-40B4-BE49-F238E27FC236}">
                    <a16:creationId xmlns:a16="http://schemas.microsoft.com/office/drawing/2014/main" id="{FF0F88E6-4376-AA93-48E6-03913B337F86}"/>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3CDAE2F8-901F-E3DA-EE1E-2F505EA2ACF6}"/>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CE38E04A-CC14-22D8-94FA-D50BD2598946}"/>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4838175-FD3A-E4A0-1EE5-691DF72A58AE}"/>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265D62FC-F025-74F4-AC17-C49B078F87B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 name="Rectangle: Rounded Corners 6">
            <a:extLst>
              <a:ext uri="{FF2B5EF4-FFF2-40B4-BE49-F238E27FC236}">
                <a16:creationId xmlns:a16="http://schemas.microsoft.com/office/drawing/2014/main" id="{C59EAC60-2592-6DCF-BCBE-779B1069B562}"/>
              </a:ext>
            </a:extLst>
          </p:cNvPr>
          <p:cNvSpPr/>
          <p:nvPr/>
        </p:nvSpPr>
        <p:spPr>
          <a:xfrm>
            <a:off x="2887882" y="2976575"/>
            <a:ext cx="8595754" cy="3264583"/>
          </a:xfrm>
          <a:prstGeom prst="roundRect">
            <a:avLst>
              <a:gd name="adj" fmla="val 7241"/>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8" name="TextBox 7">
            <a:extLst>
              <a:ext uri="{FF2B5EF4-FFF2-40B4-BE49-F238E27FC236}">
                <a16:creationId xmlns:a16="http://schemas.microsoft.com/office/drawing/2014/main" id="{C22BED1E-7D62-B5A4-1524-BA9A13671BE9}"/>
              </a:ext>
            </a:extLst>
          </p:cNvPr>
          <p:cNvSpPr txBox="1"/>
          <p:nvPr/>
        </p:nvSpPr>
        <p:spPr>
          <a:xfrm>
            <a:off x="1679222" y="1538111"/>
            <a:ext cx="99211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VGGNet19 is a deep convolutional neural network known for its simple and uniform architecture, consisting of 19 layers of convolutional and fully connected layers. It uses small 3x3 convolution filters stacked deeply, enabling it </a:t>
            </a:r>
            <a:r>
              <a:rPr lang="en-US" sz="1600" kern="1200">
                <a:ea typeface="+mn-lt"/>
                <a:cs typeface="+mn-lt"/>
              </a:rPr>
              <a:t>to </a:t>
            </a:r>
            <a:r>
              <a:rPr lang="en-US" sz="1600">
                <a:ea typeface="+mn-lt"/>
                <a:cs typeface="+mn-lt"/>
              </a:rPr>
              <a:t>capture fine-grained features in images while maintaining computational efficiency</a:t>
            </a:r>
            <a:endParaRPr lang="en-US"/>
          </a:p>
        </p:txBody>
      </p:sp>
      <p:sp>
        <p:nvSpPr>
          <p:cNvPr id="9" name="TextBox 8">
            <a:extLst>
              <a:ext uri="{FF2B5EF4-FFF2-40B4-BE49-F238E27FC236}">
                <a16:creationId xmlns:a16="http://schemas.microsoft.com/office/drawing/2014/main" id="{FBFB117E-20B2-1184-CEE6-CAB4F48F4517}"/>
              </a:ext>
            </a:extLst>
          </p:cNvPr>
          <p:cNvSpPr txBox="1"/>
          <p:nvPr/>
        </p:nvSpPr>
        <p:spPr>
          <a:xfrm>
            <a:off x="3597701" y="3299683"/>
            <a:ext cx="763748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kern="0">
                <a:latin typeface="Poppins"/>
                <a:ea typeface="Times New Roman"/>
                <a:cs typeface="Times New Roman"/>
              </a:rPr>
              <a:t>Key Reason:</a:t>
            </a:r>
          </a:p>
          <a:p>
            <a:pPr marL="285750" indent="-285750">
              <a:buFont typeface="Arial"/>
              <a:buChar char="•"/>
            </a:pPr>
            <a:r>
              <a:rPr lang="en-US" sz="1600" kern="0">
                <a:ea typeface="+mn-lt"/>
                <a:cs typeface="+mn-lt"/>
              </a:rPr>
              <a:t>Consists of uniform 3x3 convolutional layers, making it easy to understand and analyze.</a:t>
            </a:r>
            <a:endParaRPr lang="en-US" sz="1600">
              <a:ea typeface="+mn-lt"/>
              <a:cs typeface="+mn-lt"/>
            </a:endParaRPr>
          </a:p>
          <a:p>
            <a:pPr marL="285750" indent="-285750">
              <a:buFont typeface="Arial"/>
              <a:buChar char="•"/>
            </a:pPr>
            <a:r>
              <a:rPr lang="en-US" sz="1600" kern="0">
                <a:ea typeface="+mn-lt"/>
                <a:cs typeface="+mn-lt"/>
              </a:rPr>
              <a:t> Demonstrates strong performance despite being one of the older architectures.</a:t>
            </a:r>
            <a:endParaRPr lang="en-US">
              <a:ea typeface="+mn-lt"/>
              <a:cs typeface="+mn-lt"/>
            </a:endParaRPr>
          </a:p>
          <a:p>
            <a:pPr marL="285750" indent="-285750">
              <a:buFont typeface="Arial"/>
              <a:buChar char="•"/>
            </a:pPr>
            <a:endParaRPr lang="en-US" sz="1600" kern="0">
              <a:ea typeface="+mn-lt"/>
              <a:cs typeface="+mn-lt"/>
            </a:endParaRPr>
          </a:p>
          <a:p>
            <a:endParaRPr lang="en-US" sz="1600" kern="0">
              <a:latin typeface="Poppins"/>
              <a:ea typeface="Times New Roman"/>
              <a:cs typeface="Times New Roman"/>
            </a:endParaRPr>
          </a:p>
          <a:p>
            <a:r>
              <a:rPr lang="en-US" sz="1600" b="1" kern="0">
                <a:latin typeface="Poppins"/>
                <a:ea typeface="Times New Roman"/>
                <a:cs typeface="Times New Roman"/>
              </a:rPr>
              <a:t>Relevance to the project</a:t>
            </a:r>
            <a:r>
              <a:rPr lang="en-US" sz="1600" kern="0">
                <a:latin typeface="Poppins"/>
                <a:ea typeface="Times New Roman"/>
                <a:cs typeface="Times New Roman"/>
              </a:rPr>
              <a:t>:</a:t>
            </a:r>
            <a:r>
              <a:rPr lang="en-US" sz="1600" kern="0">
                <a:ea typeface="+mn-lt"/>
                <a:cs typeface="+mn-lt"/>
              </a:rPr>
              <a:t> Provides a comparison point to measure the robustness and effectiveness of advanced models like ResNet and </a:t>
            </a:r>
            <a:r>
              <a:rPr lang="en-US" sz="1600" kern="0" err="1">
                <a:ea typeface="+mn-lt"/>
                <a:cs typeface="+mn-lt"/>
              </a:rPr>
              <a:t>DenseNet</a:t>
            </a:r>
            <a:r>
              <a:rPr lang="en-US" sz="1600" kern="0">
                <a:ea typeface="+mn-lt"/>
                <a:cs typeface="+mn-lt"/>
              </a:rPr>
              <a:t>.</a:t>
            </a:r>
            <a:endParaRPr lang="en-US" sz="1600">
              <a:ea typeface="+mn-lt"/>
              <a:cs typeface="+mn-lt"/>
            </a:endParaRPr>
          </a:p>
        </p:txBody>
      </p:sp>
    </p:spTree>
    <p:extLst>
      <p:ext uri="{BB962C8B-B14F-4D97-AF65-F5344CB8AC3E}">
        <p14:creationId xmlns:p14="http://schemas.microsoft.com/office/powerpoint/2010/main" val="2744269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Google Shape;544;p14">
            <a:extLst>
              <a:ext uri="{FF2B5EF4-FFF2-40B4-BE49-F238E27FC236}">
                <a16:creationId xmlns:a16="http://schemas.microsoft.com/office/drawing/2014/main" id="{3F976D12-8B61-A17C-60F2-E8377CFD063D}"/>
              </a:ext>
            </a:extLst>
          </p:cNvPr>
          <p:cNvSpPr/>
          <p:nvPr/>
        </p:nvSpPr>
        <p:spPr>
          <a:xfrm rot="2730025" flipH="1">
            <a:off x="11029600" y="6093753"/>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66" name="Graphic 65">
            <a:extLst>
              <a:ext uri="{FF2B5EF4-FFF2-40B4-BE49-F238E27FC236}">
                <a16:creationId xmlns:a16="http://schemas.microsoft.com/office/drawing/2014/main" id="{E7DC8ED2-E91A-D69C-44B1-152FDB6F5F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347369" y="4642581"/>
            <a:ext cx="543876" cy="342985"/>
          </a:xfrm>
          <a:prstGeom prst="rect">
            <a:avLst/>
          </a:prstGeom>
        </p:spPr>
      </p:pic>
      <p:sp>
        <p:nvSpPr>
          <p:cNvPr id="89" name="Google Shape;544;p14">
            <a:extLst>
              <a:ext uri="{FF2B5EF4-FFF2-40B4-BE49-F238E27FC236}">
                <a16:creationId xmlns:a16="http://schemas.microsoft.com/office/drawing/2014/main" id="{CA10B7F6-3DC9-F2F3-C523-B94A3876A377}"/>
              </a:ext>
            </a:extLst>
          </p:cNvPr>
          <p:cNvSpPr/>
          <p:nvPr/>
        </p:nvSpPr>
        <p:spPr>
          <a:xfrm rot="9755937" flipH="1">
            <a:off x="595458" y="489308"/>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9" name="TextBox 18">
            <a:extLst>
              <a:ext uri="{FF2B5EF4-FFF2-40B4-BE49-F238E27FC236}">
                <a16:creationId xmlns:a16="http://schemas.microsoft.com/office/drawing/2014/main" id="{5569D495-2B30-BC66-E9F6-62EDADE9C21D}"/>
              </a:ext>
            </a:extLst>
          </p:cNvPr>
          <p:cNvSpPr txBox="1"/>
          <p:nvPr/>
        </p:nvSpPr>
        <p:spPr>
          <a:xfrm>
            <a:off x="2525952" y="283154"/>
            <a:ext cx="7542662" cy="769441"/>
          </a:xfrm>
          <a:prstGeom prst="rect">
            <a:avLst/>
          </a:prstGeom>
          <a:noFill/>
        </p:spPr>
        <p:txBody>
          <a:bodyPr wrap="square" lIns="91440" tIns="45720" rIns="91440" bIns="45720" rtlCol="0" anchor="t">
            <a:spAutoFit/>
          </a:bodyPr>
          <a:lstStyle/>
          <a:p>
            <a:pPr algn="ctr"/>
            <a:r>
              <a:rPr lang="id-ID" sz="4400" b="1" dirty="0">
                <a:solidFill>
                  <a:schemeClr val="tx1">
                    <a:lumMod val="75000"/>
                    <a:lumOff val="25000"/>
                  </a:schemeClr>
                </a:solidFill>
                <a:latin typeface=" poppins bold"/>
              </a:rPr>
              <a:t>VGGNet19 </a:t>
            </a:r>
            <a:r>
              <a:rPr lang="id-ID" sz="4400" b="1" dirty="0">
                <a:solidFill>
                  <a:srgbClr val="9991E7"/>
                </a:solidFill>
                <a:latin typeface=" poppins bold"/>
              </a:rPr>
              <a:t>Architecture</a:t>
            </a:r>
          </a:p>
        </p:txBody>
      </p:sp>
      <p:sp>
        <p:nvSpPr>
          <p:cNvPr id="3" name="TextBox 2">
            <a:extLst>
              <a:ext uri="{FF2B5EF4-FFF2-40B4-BE49-F238E27FC236}">
                <a16:creationId xmlns:a16="http://schemas.microsoft.com/office/drawing/2014/main" id="{3E6E754E-1781-72E5-9981-747A49CB3C6F}"/>
              </a:ext>
            </a:extLst>
          </p:cNvPr>
          <p:cNvSpPr txBox="1"/>
          <p:nvPr/>
        </p:nvSpPr>
        <p:spPr>
          <a:xfrm>
            <a:off x="336945" y="4176068"/>
            <a:ext cx="1170316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kern="0">
                <a:ea typeface="+mn-lt"/>
                <a:cs typeface="+mn-lt"/>
              </a:rPr>
              <a:t>Input Layer:</a:t>
            </a:r>
            <a:r>
              <a:rPr lang="en-US" sz="1600" kern="0">
                <a:ea typeface="+mn-lt"/>
                <a:cs typeface="+mn-lt"/>
              </a:rPr>
              <a:t> Accepts images of size 224x224x3. </a:t>
            </a:r>
            <a:endParaRPr lang="en-US">
              <a:cs typeface="Poppins"/>
            </a:endParaRPr>
          </a:p>
          <a:p>
            <a:pPr marL="285750" indent="-285750">
              <a:buFont typeface="Arial"/>
              <a:buChar char="•"/>
            </a:pPr>
            <a:r>
              <a:rPr lang="en-US" sz="1600" b="1" kern="0">
                <a:ea typeface="+mn-lt"/>
                <a:cs typeface="+mn-lt"/>
              </a:rPr>
              <a:t>Convolutional Layers: </a:t>
            </a:r>
            <a:r>
              <a:rPr lang="en-US" sz="1600" kern="0">
                <a:ea typeface="+mn-lt"/>
                <a:cs typeface="+mn-lt"/>
              </a:rPr>
              <a:t>Contains 16 convolutional layers, all using 3x3 filters with stride 1 and padding to retain spatial dimensions. Each layer is followed by a </a:t>
            </a:r>
            <a:r>
              <a:rPr lang="en-US" sz="1600" kern="0" err="1">
                <a:ea typeface="+mn-lt"/>
                <a:cs typeface="+mn-lt"/>
              </a:rPr>
              <a:t>ReLU</a:t>
            </a:r>
            <a:r>
              <a:rPr lang="en-US" sz="1600" kern="0">
                <a:ea typeface="+mn-lt"/>
                <a:cs typeface="+mn-lt"/>
              </a:rPr>
              <a:t> activation </a:t>
            </a:r>
            <a:r>
              <a:rPr lang="en-US" sz="1600" kern="0" err="1">
                <a:ea typeface="+mn-lt"/>
                <a:cs typeface="+mn-lt"/>
              </a:rPr>
              <a:t>functio</a:t>
            </a:r>
            <a:r>
              <a:rPr lang="en-US" sz="1600" kern="0">
                <a:ea typeface="+mn-lt"/>
                <a:cs typeface="+mn-lt"/>
              </a:rPr>
              <a:t>.</a:t>
            </a:r>
            <a:endParaRPr lang="en-US">
              <a:ea typeface="+mn-lt"/>
              <a:cs typeface="+mn-lt"/>
            </a:endParaRPr>
          </a:p>
          <a:p>
            <a:pPr marL="285750" indent="-285750">
              <a:buFont typeface="Arial"/>
              <a:buChar char="•"/>
            </a:pPr>
            <a:r>
              <a:rPr lang="en-US" sz="1600" b="1" kern="0">
                <a:ea typeface="+mn-lt"/>
                <a:cs typeface="+mn-lt"/>
              </a:rPr>
              <a:t>Pooling Layers: </a:t>
            </a:r>
            <a:r>
              <a:rPr lang="en-US" sz="1600" kern="0">
                <a:ea typeface="+mn-lt"/>
                <a:cs typeface="+mn-lt"/>
              </a:rPr>
              <a:t>A 2x2 max-pooling layer with stride 2 is applied after every 2-3 convolutional layers, progressively reducing spatial dimensions while retaining key features.</a:t>
            </a:r>
            <a:endParaRPr lang="en-US">
              <a:ea typeface="+mn-lt"/>
              <a:cs typeface="+mn-lt"/>
            </a:endParaRPr>
          </a:p>
          <a:p>
            <a:pPr marL="285750" indent="-285750">
              <a:buFont typeface="Arial"/>
              <a:buChar char="•"/>
            </a:pPr>
            <a:r>
              <a:rPr lang="en-US" sz="1600" b="1" kern="0">
                <a:ea typeface="+mn-lt"/>
                <a:cs typeface="+mn-lt"/>
              </a:rPr>
              <a:t>Fully Connected Layers:</a:t>
            </a:r>
            <a:r>
              <a:rPr lang="en-US" sz="1600" kern="0">
                <a:ea typeface="+mn-lt"/>
                <a:cs typeface="+mn-lt"/>
              </a:rPr>
              <a:t> Includes three fully connected (FC) layers.</a:t>
            </a:r>
            <a:endParaRPr lang="en-US">
              <a:ea typeface="+mn-lt"/>
              <a:cs typeface="+mn-lt"/>
            </a:endParaRPr>
          </a:p>
          <a:p>
            <a:pPr marL="285750" indent="-285750">
              <a:buFont typeface="Arial"/>
              <a:buChar char="•"/>
            </a:pPr>
            <a:r>
              <a:rPr lang="en-US" sz="1600" b="1" kern="0">
                <a:ea typeface="+mn-lt"/>
                <a:cs typeface="+mn-lt"/>
              </a:rPr>
              <a:t>Output Layer: </a:t>
            </a:r>
            <a:r>
              <a:rPr lang="en-US" sz="1600" kern="0">
                <a:ea typeface="+mn-lt"/>
                <a:cs typeface="+mn-lt"/>
              </a:rPr>
              <a:t>Utilizes a </a:t>
            </a:r>
            <a:r>
              <a:rPr lang="en-US" sz="1600" kern="0" err="1">
                <a:ea typeface="+mn-lt"/>
                <a:cs typeface="+mn-lt"/>
              </a:rPr>
              <a:t>softmax</a:t>
            </a:r>
            <a:r>
              <a:rPr lang="en-US" sz="1600" kern="0">
                <a:ea typeface="+mn-lt"/>
                <a:cs typeface="+mn-lt"/>
              </a:rPr>
              <a:t> activation function to produce probabilities for each class.</a:t>
            </a:r>
            <a:endParaRPr lang="en-US">
              <a:cs typeface="Poppins"/>
            </a:endParaRPr>
          </a:p>
        </p:txBody>
      </p:sp>
      <p:pic>
        <p:nvPicPr>
          <p:cNvPr id="2" name="Picture 1" descr="A diagram of a number of objects&#10;&#10;Description automatically generated">
            <a:extLst>
              <a:ext uri="{FF2B5EF4-FFF2-40B4-BE49-F238E27FC236}">
                <a16:creationId xmlns:a16="http://schemas.microsoft.com/office/drawing/2014/main" id="{224F4599-AD54-95F7-4F56-9E6C0FE2F24D}"/>
              </a:ext>
            </a:extLst>
          </p:cNvPr>
          <p:cNvPicPr>
            <a:picLocks noChangeAspect="1"/>
          </p:cNvPicPr>
          <p:nvPr/>
        </p:nvPicPr>
        <p:blipFill>
          <a:blip r:embed="rId4"/>
          <a:stretch>
            <a:fillRect/>
          </a:stretch>
        </p:blipFill>
        <p:spPr>
          <a:xfrm>
            <a:off x="1983154" y="1053307"/>
            <a:ext cx="8215922" cy="2826847"/>
          </a:xfrm>
          <a:prstGeom prst="rect">
            <a:avLst/>
          </a:prstGeom>
        </p:spPr>
      </p:pic>
    </p:spTree>
    <p:extLst>
      <p:ext uri="{BB962C8B-B14F-4D97-AF65-F5344CB8AC3E}">
        <p14:creationId xmlns:p14="http://schemas.microsoft.com/office/powerpoint/2010/main" val="1194658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9">
            <a:extLst>
              <a:ext uri="{FF2B5EF4-FFF2-40B4-BE49-F238E27FC236}">
                <a16:creationId xmlns:a16="http://schemas.microsoft.com/office/drawing/2014/main" id="{086DFD1F-EBE1-B6BD-799E-3ECDA0BE6160}"/>
              </a:ext>
            </a:extLst>
          </p:cNvPr>
          <p:cNvSpPr/>
          <p:nvPr/>
        </p:nvSpPr>
        <p:spPr>
          <a:xfrm flipH="1">
            <a:off x="-68238" y="3755977"/>
            <a:ext cx="2668923" cy="3101071"/>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sym typeface="Arial"/>
            </a:endParaRPr>
          </a:p>
        </p:txBody>
      </p:sp>
      <p:sp>
        <p:nvSpPr>
          <p:cNvPr id="37" name="Google Shape;544;p14">
            <a:extLst>
              <a:ext uri="{FF2B5EF4-FFF2-40B4-BE49-F238E27FC236}">
                <a16:creationId xmlns:a16="http://schemas.microsoft.com/office/drawing/2014/main" id="{4AD2EBA6-8B51-C8BD-F4A6-C9D81DFBAAAD}"/>
              </a:ext>
            </a:extLst>
          </p:cNvPr>
          <p:cNvSpPr/>
          <p:nvPr/>
        </p:nvSpPr>
        <p:spPr>
          <a:xfrm rot="18696891" flipH="1">
            <a:off x="11160757" y="5818111"/>
            <a:ext cx="850478" cy="85047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 name="TextBox 2">
            <a:extLst>
              <a:ext uri="{FF2B5EF4-FFF2-40B4-BE49-F238E27FC236}">
                <a16:creationId xmlns:a16="http://schemas.microsoft.com/office/drawing/2014/main" id="{0EC93B65-7C05-4CD3-7929-559CFAE8DFD1}"/>
              </a:ext>
            </a:extLst>
          </p:cNvPr>
          <p:cNvSpPr txBox="1"/>
          <p:nvPr/>
        </p:nvSpPr>
        <p:spPr>
          <a:xfrm>
            <a:off x="2285107" y="349197"/>
            <a:ext cx="5495785" cy="646331"/>
          </a:xfrm>
          <a:prstGeom prst="rect">
            <a:avLst/>
          </a:prstGeom>
          <a:noFill/>
        </p:spPr>
        <p:txBody>
          <a:bodyPr wrap="square" lIns="91440" tIns="45720" rIns="91440" bIns="45720" rtlCol="0" anchor="t">
            <a:spAutoFit/>
          </a:bodyPr>
          <a:lstStyle/>
          <a:p>
            <a:r>
              <a:rPr lang="en-US" sz="3600" dirty="0">
                <a:ea typeface="+mn-lt"/>
                <a:cs typeface="+mn-lt"/>
              </a:rPr>
              <a:t>Inception</a:t>
            </a:r>
            <a:r>
              <a:rPr lang="en-US" sz="3600" dirty="0">
                <a:solidFill>
                  <a:srgbClr val="9991E7"/>
                </a:solidFill>
                <a:ea typeface="+mn-lt"/>
                <a:cs typeface="+mn-lt"/>
              </a:rPr>
              <a:t>V3</a:t>
            </a:r>
            <a:endParaRPr lang="en-US" sz="3600" dirty="0">
              <a:solidFill>
                <a:srgbClr val="9991E7"/>
              </a:solidFill>
              <a:cs typeface="Poppins"/>
            </a:endParaRPr>
          </a:p>
        </p:txBody>
      </p:sp>
      <p:sp>
        <p:nvSpPr>
          <p:cNvPr id="15" name="Rectangle: Rounded Corners 14">
            <a:extLst>
              <a:ext uri="{FF2B5EF4-FFF2-40B4-BE49-F238E27FC236}">
                <a16:creationId xmlns:a16="http://schemas.microsoft.com/office/drawing/2014/main" id="{8DE2CDAE-1781-75EA-17D1-8F36F42AA298}"/>
              </a:ext>
            </a:extLst>
          </p:cNvPr>
          <p:cNvSpPr/>
          <p:nvPr/>
        </p:nvSpPr>
        <p:spPr>
          <a:xfrm>
            <a:off x="1102301" y="1429830"/>
            <a:ext cx="10745276" cy="1359146"/>
          </a:xfrm>
          <a:prstGeom prst="roundRect">
            <a:avLst>
              <a:gd name="adj" fmla="val 7241"/>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grpSp>
        <p:nvGrpSpPr>
          <p:cNvPr id="24" name="Group 23">
            <a:extLst>
              <a:ext uri="{FF2B5EF4-FFF2-40B4-BE49-F238E27FC236}">
                <a16:creationId xmlns:a16="http://schemas.microsoft.com/office/drawing/2014/main" id="{D02355FC-DFAF-CF8C-225D-B7C68D5664C1}"/>
              </a:ext>
            </a:extLst>
          </p:cNvPr>
          <p:cNvGrpSpPr/>
          <p:nvPr/>
        </p:nvGrpSpPr>
        <p:grpSpPr>
          <a:xfrm rot="21145641" flipV="1">
            <a:off x="-8886" y="35560"/>
            <a:ext cx="1802236" cy="1276898"/>
            <a:chOff x="-27979" y="5270662"/>
            <a:chExt cx="2140300" cy="1516423"/>
          </a:xfrm>
        </p:grpSpPr>
        <p:grpSp>
          <p:nvGrpSpPr>
            <p:cNvPr id="25" name="Graphic 11">
              <a:extLst>
                <a:ext uri="{FF2B5EF4-FFF2-40B4-BE49-F238E27FC236}">
                  <a16:creationId xmlns:a16="http://schemas.microsoft.com/office/drawing/2014/main" id="{4BCBCF9F-8211-68C2-C8B1-6243AFC1540F}"/>
                </a:ext>
              </a:extLst>
            </p:cNvPr>
            <p:cNvGrpSpPr/>
            <p:nvPr/>
          </p:nvGrpSpPr>
          <p:grpSpPr>
            <a:xfrm>
              <a:off x="847508" y="5270662"/>
              <a:ext cx="1264813" cy="1121269"/>
              <a:chOff x="8944372" y="1327777"/>
              <a:chExt cx="1691064" cy="1499146"/>
            </a:xfrm>
            <a:solidFill>
              <a:schemeClr val="accent4"/>
            </a:solidFill>
          </p:grpSpPr>
          <p:sp>
            <p:nvSpPr>
              <p:cNvPr id="32" name="Freeform: Shape 31">
                <a:extLst>
                  <a:ext uri="{FF2B5EF4-FFF2-40B4-BE49-F238E27FC236}">
                    <a16:creationId xmlns:a16="http://schemas.microsoft.com/office/drawing/2014/main" id="{51D29B81-6BBA-02FA-60A2-9A017630C179}"/>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F2B2AFF8-B896-4037-6F80-2C9C99537C69}"/>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76F3F899-F681-4198-84F7-B497AA8B54B7}"/>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2EFE9B1F-EAF7-E9EB-CAC4-04534B8633F7}"/>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AE3DBDF8-C0D4-A315-1317-1E2F3BCFE695}"/>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26" name="Graphic 11">
              <a:extLst>
                <a:ext uri="{FF2B5EF4-FFF2-40B4-BE49-F238E27FC236}">
                  <a16:creationId xmlns:a16="http://schemas.microsoft.com/office/drawing/2014/main" id="{3459A908-314E-1B89-2EA8-898CE78174A0}"/>
                </a:ext>
              </a:extLst>
            </p:cNvPr>
            <p:cNvGrpSpPr/>
            <p:nvPr/>
          </p:nvGrpSpPr>
          <p:grpSpPr>
            <a:xfrm>
              <a:off x="-27979" y="5701462"/>
              <a:ext cx="1257220" cy="1085623"/>
              <a:chOff x="7773841" y="1903760"/>
              <a:chExt cx="1680912" cy="1451487"/>
            </a:xfrm>
            <a:solidFill>
              <a:schemeClr val="accent4"/>
            </a:solidFill>
          </p:grpSpPr>
          <p:sp>
            <p:nvSpPr>
              <p:cNvPr id="27" name="Freeform: Shape 26">
                <a:extLst>
                  <a:ext uri="{FF2B5EF4-FFF2-40B4-BE49-F238E27FC236}">
                    <a16:creationId xmlns:a16="http://schemas.microsoft.com/office/drawing/2014/main" id="{FF0F88E6-4376-AA93-48E6-03913B337F86}"/>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3CDAE2F8-901F-E3DA-EE1E-2F505EA2ACF6}"/>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CE38E04A-CC14-22D8-94FA-D50BD2598946}"/>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4838175-FD3A-E4A0-1EE5-691DF72A58AE}"/>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265D62FC-F025-74F4-AC17-C49B078F87B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 name="Rectangle: Rounded Corners 6">
            <a:extLst>
              <a:ext uri="{FF2B5EF4-FFF2-40B4-BE49-F238E27FC236}">
                <a16:creationId xmlns:a16="http://schemas.microsoft.com/office/drawing/2014/main" id="{C59EAC60-2592-6DCF-BCBE-779B1069B562}"/>
              </a:ext>
            </a:extLst>
          </p:cNvPr>
          <p:cNvSpPr/>
          <p:nvPr/>
        </p:nvSpPr>
        <p:spPr>
          <a:xfrm>
            <a:off x="2887882" y="2976575"/>
            <a:ext cx="8595754" cy="3264583"/>
          </a:xfrm>
          <a:prstGeom prst="roundRect">
            <a:avLst>
              <a:gd name="adj" fmla="val 7241"/>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8" name="TextBox 7">
            <a:extLst>
              <a:ext uri="{FF2B5EF4-FFF2-40B4-BE49-F238E27FC236}">
                <a16:creationId xmlns:a16="http://schemas.microsoft.com/office/drawing/2014/main" id="{C22BED1E-7D62-B5A4-1524-BA9A13671BE9}"/>
              </a:ext>
            </a:extLst>
          </p:cNvPr>
          <p:cNvSpPr txBox="1"/>
          <p:nvPr/>
        </p:nvSpPr>
        <p:spPr>
          <a:xfrm>
            <a:off x="1679222" y="1538111"/>
            <a:ext cx="9921164"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InceptionV3 is a deep convolutional neural network designed for efficient and accurate image classification. It uses advanced Inception modules, which combine multiple filter sizes </a:t>
            </a:r>
            <a:r>
              <a:rPr lang="en-US" sz="1600" kern="1200">
                <a:ea typeface="+mn-lt"/>
                <a:cs typeface="+mn-lt"/>
              </a:rPr>
              <a:t>to </a:t>
            </a:r>
            <a:r>
              <a:rPr lang="en-US" sz="1600">
                <a:ea typeface="+mn-lt"/>
                <a:cs typeface="+mn-lt"/>
              </a:rPr>
              <a:t>capture diverse features, and employs techniques like factorized convolutions and batch normalization to optimize computational efficiency. </a:t>
            </a:r>
            <a:endParaRPr lang="en-US"/>
          </a:p>
        </p:txBody>
      </p:sp>
      <p:sp>
        <p:nvSpPr>
          <p:cNvPr id="9" name="TextBox 8">
            <a:extLst>
              <a:ext uri="{FF2B5EF4-FFF2-40B4-BE49-F238E27FC236}">
                <a16:creationId xmlns:a16="http://schemas.microsoft.com/office/drawing/2014/main" id="{FBFB117E-20B2-1184-CEE6-CAB4F48F4517}"/>
              </a:ext>
            </a:extLst>
          </p:cNvPr>
          <p:cNvSpPr txBox="1"/>
          <p:nvPr/>
        </p:nvSpPr>
        <p:spPr>
          <a:xfrm>
            <a:off x="3597701" y="3299683"/>
            <a:ext cx="763748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kern="0">
                <a:latin typeface="Poppins"/>
                <a:ea typeface="Times New Roman"/>
                <a:cs typeface="Times New Roman"/>
              </a:rPr>
              <a:t>Key Reason:</a:t>
            </a:r>
            <a:endParaRPr lang="en-US"/>
          </a:p>
          <a:p>
            <a:pPr marL="285750" indent="-285750">
              <a:buFont typeface="Arial"/>
              <a:buChar char="•"/>
            </a:pPr>
            <a:r>
              <a:rPr lang="en-US" sz="1600" kern="0">
                <a:ea typeface="+mn-lt"/>
                <a:cs typeface="+mn-lt"/>
              </a:rPr>
              <a:t>Uses Inception modules that combine filters of different sizes (1x1, 3x3, 5x5), capturing both local and global features.</a:t>
            </a:r>
            <a:endParaRPr lang="en-US" sz="1600">
              <a:ea typeface="+mn-lt"/>
              <a:cs typeface="+mn-lt"/>
            </a:endParaRPr>
          </a:p>
          <a:p>
            <a:pPr marL="285750" indent="-285750">
              <a:buFont typeface="Arial"/>
              <a:buChar char="•"/>
            </a:pPr>
            <a:r>
              <a:rPr lang="en-US" sz="1600" kern="0">
                <a:ea typeface="+mn-lt"/>
                <a:cs typeface="+mn-lt"/>
              </a:rPr>
              <a:t>Incorporates auxiliary classifiers to prevent vanishing gradients.</a:t>
            </a:r>
            <a:endParaRPr lang="en-US">
              <a:cs typeface="Poppins"/>
            </a:endParaRPr>
          </a:p>
          <a:p>
            <a:pPr marL="285750" indent="-285750">
              <a:buFont typeface="Arial"/>
              <a:buChar char="•"/>
            </a:pPr>
            <a:r>
              <a:rPr lang="en-US" sz="1600" kern="0">
                <a:ea typeface="+mn-lt"/>
                <a:cs typeface="+mn-lt"/>
              </a:rPr>
              <a:t>Optimizes computational resources with factorized convolutions.</a:t>
            </a:r>
            <a:endParaRPr lang="en-US">
              <a:ea typeface="+mn-lt"/>
              <a:cs typeface="+mn-lt"/>
            </a:endParaRPr>
          </a:p>
          <a:p>
            <a:endParaRPr lang="en-US" sz="1600" kern="0">
              <a:ea typeface="+mn-lt"/>
              <a:cs typeface="+mn-lt"/>
            </a:endParaRPr>
          </a:p>
          <a:p>
            <a:pPr marL="285750" indent="-285750">
              <a:buFont typeface="Arial"/>
              <a:buChar char="•"/>
            </a:pPr>
            <a:endParaRPr lang="en-US" sz="1600" kern="0">
              <a:ea typeface="+mn-lt"/>
              <a:cs typeface="+mn-lt"/>
            </a:endParaRPr>
          </a:p>
          <a:p>
            <a:r>
              <a:rPr lang="en-US" sz="1600" b="1" kern="0">
                <a:latin typeface="Poppins"/>
                <a:ea typeface="Times New Roman"/>
                <a:cs typeface="Times New Roman"/>
              </a:rPr>
              <a:t>Relevance to the project</a:t>
            </a:r>
            <a:r>
              <a:rPr lang="en-US" sz="1600" kern="0">
                <a:latin typeface="Poppins"/>
                <a:ea typeface="Times New Roman"/>
                <a:cs typeface="Times New Roman"/>
              </a:rPr>
              <a:t>:</a:t>
            </a:r>
            <a:r>
              <a:rPr lang="en-US" sz="1600" kern="0">
                <a:ea typeface="+mn-lt"/>
                <a:cs typeface="+mn-lt"/>
              </a:rPr>
              <a:t> Well-suited for medical imaging due to its ability to detect subtle anomalies across varying image resolutions and scales.</a:t>
            </a:r>
            <a:endParaRPr lang="en-US" sz="1600">
              <a:ea typeface="+mn-lt"/>
              <a:cs typeface="+mn-lt"/>
            </a:endParaRPr>
          </a:p>
        </p:txBody>
      </p:sp>
    </p:spTree>
    <p:extLst>
      <p:ext uri="{BB962C8B-B14F-4D97-AF65-F5344CB8AC3E}">
        <p14:creationId xmlns:p14="http://schemas.microsoft.com/office/powerpoint/2010/main" val="289919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Google Shape;544;p14">
            <a:extLst>
              <a:ext uri="{FF2B5EF4-FFF2-40B4-BE49-F238E27FC236}">
                <a16:creationId xmlns:a16="http://schemas.microsoft.com/office/drawing/2014/main" id="{3F976D12-8B61-A17C-60F2-E8377CFD063D}"/>
              </a:ext>
            </a:extLst>
          </p:cNvPr>
          <p:cNvSpPr/>
          <p:nvPr/>
        </p:nvSpPr>
        <p:spPr>
          <a:xfrm rot="2730025" flipH="1">
            <a:off x="11029600" y="6093753"/>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66" name="Graphic 65">
            <a:extLst>
              <a:ext uri="{FF2B5EF4-FFF2-40B4-BE49-F238E27FC236}">
                <a16:creationId xmlns:a16="http://schemas.microsoft.com/office/drawing/2014/main" id="{E7DC8ED2-E91A-D69C-44B1-152FDB6F5F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347369" y="4642581"/>
            <a:ext cx="543876" cy="342985"/>
          </a:xfrm>
          <a:prstGeom prst="rect">
            <a:avLst/>
          </a:prstGeom>
        </p:spPr>
      </p:pic>
      <p:sp>
        <p:nvSpPr>
          <p:cNvPr id="89" name="Google Shape;544;p14">
            <a:extLst>
              <a:ext uri="{FF2B5EF4-FFF2-40B4-BE49-F238E27FC236}">
                <a16:creationId xmlns:a16="http://schemas.microsoft.com/office/drawing/2014/main" id="{CA10B7F6-3DC9-F2F3-C523-B94A3876A377}"/>
              </a:ext>
            </a:extLst>
          </p:cNvPr>
          <p:cNvSpPr/>
          <p:nvPr/>
        </p:nvSpPr>
        <p:spPr>
          <a:xfrm rot="9755937" flipH="1">
            <a:off x="595458" y="489308"/>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9" name="TextBox 18">
            <a:extLst>
              <a:ext uri="{FF2B5EF4-FFF2-40B4-BE49-F238E27FC236}">
                <a16:creationId xmlns:a16="http://schemas.microsoft.com/office/drawing/2014/main" id="{5569D495-2B30-BC66-E9F6-62EDADE9C21D}"/>
              </a:ext>
            </a:extLst>
          </p:cNvPr>
          <p:cNvSpPr txBox="1"/>
          <p:nvPr/>
        </p:nvSpPr>
        <p:spPr>
          <a:xfrm>
            <a:off x="2525952" y="283154"/>
            <a:ext cx="7542662" cy="769441"/>
          </a:xfrm>
          <a:prstGeom prst="rect">
            <a:avLst/>
          </a:prstGeom>
          <a:noFill/>
        </p:spPr>
        <p:txBody>
          <a:bodyPr wrap="square" lIns="91440" tIns="45720" rIns="91440" bIns="45720" rtlCol="0" anchor="t">
            <a:spAutoFit/>
          </a:bodyPr>
          <a:lstStyle/>
          <a:p>
            <a:pPr algn="ctr"/>
            <a:r>
              <a:rPr lang="id-ID" sz="4400" b="1" dirty="0">
                <a:solidFill>
                  <a:schemeClr val="tx1">
                    <a:lumMod val="75000"/>
                    <a:lumOff val="25000"/>
                  </a:schemeClr>
                </a:solidFill>
                <a:latin typeface=" poppins bold"/>
              </a:rPr>
              <a:t>InceptionV3 </a:t>
            </a:r>
            <a:r>
              <a:rPr lang="id-ID" sz="4400" b="1" dirty="0">
                <a:solidFill>
                  <a:srgbClr val="9991E7"/>
                </a:solidFill>
                <a:latin typeface=" poppins bold"/>
              </a:rPr>
              <a:t>Architecture</a:t>
            </a:r>
          </a:p>
        </p:txBody>
      </p:sp>
      <p:sp>
        <p:nvSpPr>
          <p:cNvPr id="3" name="TextBox 2">
            <a:extLst>
              <a:ext uri="{FF2B5EF4-FFF2-40B4-BE49-F238E27FC236}">
                <a16:creationId xmlns:a16="http://schemas.microsoft.com/office/drawing/2014/main" id="{3E6E754E-1781-72E5-9981-747A49CB3C6F}"/>
              </a:ext>
            </a:extLst>
          </p:cNvPr>
          <p:cNvSpPr txBox="1"/>
          <p:nvPr/>
        </p:nvSpPr>
        <p:spPr>
          <a:xfrm>
            <a:off x="336945" y="4176068"/>
            <a:ext cx="1170316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kern="0" dirty="0">
                <a:ea typeface="+mn-lt"/>
                <a:cs typeface="+mn-lt"/>
              </a:rPr>
              <a:t>Input Layer:</a:t>
            </a:r>
            <a:r>
              <a:rPr lang="en-US" sz="1600" kern="0" dirty="0">
                <a:ea typeface="+mn-lt"/>
                <a:cs typeface="+mn-lt"/>
              </a:rPr>
              <a:t> Accepts images of size 299x299x3.</a:t>
            </a:r>
            <a:endParaRPr lang="en-US" dirty="0">
              <a:ea typeface="+mn-lt"/>
              <a:cs typeface="+mn-lt"/>
            </a:endParaRPr>
          </a:p>
          <a:p>
            <a:pPr marL="285750" indent="-285750">
              <a:buFont typeface="Arial"/>
              <a:buChar char="•"/>
            </a:pPr>
            <a:r>
              <a:rPr lang="en-US" sz="1600" b="1" kern="0" dirty="0">
                <a:ea typeface="+mn-lt"/>
                <a:cs typeface="+mn-lt"/>
              </a:rPr>
              <a:t>Convolutional Layers:</a:t>
            </a:r>
            <a:r>
              <a:rPr lang="en-US" sz="1600" kern="0" dirty="0">
                <a:ea typeface="+mn-lt"/>
                <a:cs typeface="+mn-lt"/>
              </a:rPr>
              <a:t> Initial layers perform feature extraction using traditional convolutions and max pooling.</a:t>
            </a:r>
            <a:endParaRPr lang="en-US" dirty="0">
              <a:ea typeface="+mn-lt"/>
              <a:cs typeface="+mn-lt"/>
            </a:endParaRPr>
          </a:p>
          <a:p>
            <a:pPr marL="285750" indent="-285750">
              <a:buFont typeface="Arial"/>
              <a:buChar char="•"/>
            </a:pPr>
            <a:r>
              <a:rPr lang="en-US" sz="1600" b="1" kern="0" dirty="0">
                <a:ea typeface="+mn-lt"/>
                <a:cs typeface="+mn-lt"/>
              </a:rPr>
              <a:t>Inception Modules:</a:t>
            </a:r>
            <a:r>
              <a:rPr lang="en-US" sz="1600" kern="0" dirty="0">
                <a:ea typeface="+mn-lt"/>
                <a:cs typeface="+mn-lt"/>
              </a:rPr>
              <a:t> Stacks multiple Inception modules, each combining filters of different sizes and pooling layers.</a:t>
            </a:r>
            <a:endParaRPr lang="en-US" dirty="0">
              <a:ea typeface="+mn-lt"/>
              <a:cs typeface="+mn-lt"/>
            </a:endParaRPr>
          </a:p>
          <a:p>
            <a:pPr marL="285750" indent="-285750">
              <a:buFont typeface="Arial"/>
              <a:buChar char="•"/>
            </a:pPr>
            <a:r>
              <a:rPr lang="en-US" sz="1600" b="1" kern="0" dirty="0">
                <a:ea typeface="+mn-lt"/>
                <a:cs typeface="+mn-lt"/>
              </a:rPr>
              <a:t>Auxiliary Classifiers:</a:t>
            </a:r>
            <a:r>
              <a:rPr lang="en-US" sz="1600" kern="0" dirty="0">
                <a:ea typeface="+mn-lt"/>
                <a:cs typeface="+mn-lt"/>
              </a:rPr>
              <a:t> Two auxiliary classifiers are added before the final output, acting as </a:t>
            </a:r>
            <a:r>
              <a:rPr lang="en-US" sz="1600" kern="0" dirty="0" err="1">
                <a:ea typeface="+mn-lt"/>
                <a:cs typeface="+mn-lt"/>
              </a:rPr>
              <a:t>regularizers</a:t>
            </a:r>
            <a:r>
              <a:rPr lang="en-US" sz="1600" kern="0" dirty="0">
                <a:ea typeface="+mn-lt"/>
                <a:cs typeface="+mn-lt"/>
              </a:rPr>
              <a:t>.</a:t>
            </a:r>
            <a:endParaRPr lang="en-US" dirty="0">
              <a:ea typeface="+mn-lt"/>
              <a:cs typeface="+mn-lt"/>
            </a:endParaRPr>
          </a:p>
          <a:p>
            <a:pPr marL="285750" indent="-285750">
              <a:buFont typeface="Arial"/>
              <a:buChar char="•"/>
            </a:pPr>
            <a:r>
              <a:rPr lang="en-US" sz="1600" b="1" kern="0" dirty="0">
                <a:ea typeface="+mn-lt"/>
                <a:cs typeface="+mn-lt"/>
              </a:rPr>
              <a:t>Output Layer: </a:t>
            </a:r>
            <a:r>
              <a:rPr lang="en-US" sz="1600" kern="0" dirty="0">
                <a:ea typeface="+mn-lt"/>
                <a:cs typeface="+mn-lt"/>
              </a:rPr>
              <a:t>A </a:t>
            </a:r>
            <a:r>
              <a:rPr lang="en-US" sz="1600" kern="0" dirty="0" err="1">
                <a:ea typeface="+mn-lt"/>
                <a:cs typeface="+mn-lt"/>
              </a:rPr>
              <a:t>softmax</a:t>
            </a:r>
            <a:r>
              <a:rPr lang="en-US" sz="1600" kern="0" dirty="0">
                <a:ea typeface="+mn-lt"/>
                <a:cs typeface="+mn-lt"/>
              </a:rPr>
              <a:t> classifier provides probabilities for each class</a:t>
            </a:r>
            <a:endParaRPr lang="en-US" dirty="0">
              <a:ea typeface="+mn-lt"/>
              <a:cs typeface="+mn-lt"/>
            </a:endParaRPr>
          </a:p>
        </p:txBody>
      </p:sp>
      <p:pic>
        <p:nvPicPr>
          <p:cNvPr id="2" name="Picture 1" descr="A diagram of different types of rectangles&#10;&#10;Description automatically generated">
            <a:extLst>
              <a:ext uri="{FF2B5EF4-FFF2-40B4-BE49-F238E27FC236}">
                <a16:creationId xmlns:a16="http://schemas.microsoft.com/office/drawing/2014/main" id="{0CDC8948-8D66-C52E-21A3-23A442EEC5C1}"/>
              </a:ext>
            </a:extLst>
          </p:cNvPr>
          <p:cNvPicPr>
            <a:picLocks noChangeAspect="1"/>
          </p:cNvPicPr>
          <p:nvPr/>
        </p:nvPicPr>
        <p:blipFill>
          <a:blip r:embed="rId4"/>
          <a:stretch>
            <a:fillRect/>
          </a:stretch>
        </p:blipFill>
        <p:spPr>
          <a:xfrm>
            <a:off x="2852058" y="1051901"/>
            <a:ext cx="6487884" cy="2816540"/>
          </a:xfrm>
          <a:prstGeom prst="rect">
            <a:avLst/>
          </a:prstGeom>
        </p:spPr>
      </p:pic>
    </p:spTree>
    <p:extLst>
      <p:ext uri="{BB962C8B-B14F-4D97-AF65-F5344CB8AC3E}">
        <p14:creationId xmlns:p14="http://schemas.microsoft.com/office/powerpoint/2010/main" val="1540318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Google Shape;544;p14">
            <a:extLst>
              <a:ext uri="{FF2B5EF4-FFF2-40B4-BE49-F238E27FC236}">
                <a16:creationId xmlns:a16="http://schemas.microsoft.com/office/drawing/2014/main" id="{3F976D12-8B61-A17C-60F2-E8377CFD063D}"/>
              </a:ext>
            </a:extLst>
          </p:cNvPr>
          <p:cNvSpPr/>
          <p:nvPr/>
        </p:nvSpPr>
        <p:spPr>
          <a:xfrm rot="2730025" flipH="1">
            <a:off x="11029600" y="6093753"/>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66" name="Graphic 65">
            <a:extLst>
              <a:ext uri="{FF2B5EF4-FFF2-40B4-BE49-F238E27FC236}">
                <a16:creationId xmlns:a16="http://schemas.microsoft.com/office/drawing/2014/main" id="{E7DC8ED2-E91A-D69C-44B1-152FDB6F5F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347369" y="4642581"/>
            <a:ext cx="543876" cy="342985"/>
          </a:xfrm>
          <a:prstGeom prst="rect">
            <a:avLst/>
          </a:prstGeom>
        </p:spPr>
      </p:pic>
      <p:sp>
        <p:nvSpPr>
          <p:cNvPr id="89" name="Google Shape;544;p14">
            <a:extLst>
              <a:ext uri="{FF2B5EF4-FFF2-40B4-BE49-F238E27FC236}">
                <a16:creationId xmlns:a16="http://schemas.microsoft.com/office/drawing/2014/main" id="{CA10B7F6-3DC9-F2F3-C523-B94A3876A377}"/>
              </a:ext>
            </a:extLst>
          </p:cNvPr>
          <p:cNvSpPr/>
          <p:nvPr/>
        </p:nvSpPr>
        <p:spPr>
          <a:xfrm rot="9755937" flipH="1">
            <a:off x="595458" y="489308"/>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9" name="TextBox 18">
            <a:extLst>
              <a:ext uri="{FF2B5EF4-FFF2-40B4-BE49-F238E27FC236}">
                <a16:creationId xmlns:a16="http://schemas.microsoft.com/office/drawing/2014/main" id="{5569D495-2B30-BC66-E9F6-62EDADE9C21D}"/>
              </a:ext>
            </a:extLst>
          </p:cNvPr>
          <p:cNvSpPr txBox="1"/>
          <p:nvPr/>
        </p:nvSpPr>
        <p:spPr>
          <a:xfrm>
            <a:off x="2320798" y="126846"/>
            <a:ext cx="7542662" cy="769441"/>
          </a:xfrm>
          <a:prstGeom prst="rect">
            <a:avLst/>
          </a:prstGeom>
          <a:noFill/>
        </p:spPr>
        <p:txBody>
          <a:bodyPr wrap="square" lIns="91440" tIns="45720" rIns="91440" bIns="45720" rtlCol="0" anchor="t">
            <a:spAutoFit/>
          </a:bodyPr>
          <a:lstStyle/>
          <a:p>
            <a:pPr algn="ctr"/>
            <a:r>
              <a:rPr lang="id-ID" sz="4400" b="1">
                <a:solidFill>
                  <a:schemeClr val="tx1">
                    <a:lumMod val="75000"/>
                    <a:lumOff val="25000"/>
                  </a:schemeClr>
                </a:solidFill>
                <a:latin typeface=" poppins bold"/>
              </a:rPr>
              <a:t>Dataset</a:t>
            </a:r>
            <a:endParaRPr lang="id-ID" sz="4400" b="1">
              <a:solidFill>
                <a:srgbClr val="9991E7"/>
              </a:solidFill>
              <a:latin typeface=" poppins bold"/>
            </a:endParaRPr>
          </a:p>
        </p:txBody>
      </p:sp>
      <p:sp>
        <p:nvSpPr>
          <p:cNvPr id="3" name="TextBox 2">
            <a:extLst>
              <a:ext uri="{FF2B5EF4-FFF2-40B4-BE49-F238E27FC236}">
                <a16:creationId xmlns:a16="http://schemas.microsoft.com/office/drawing/2014/main" id="{3E6E754E-1781-72E5-9981-747A49CB3C6F}"/>
              </a:ext>
            </a:extLst>
          </p:cNvPr>
          <p:cNvSpPr txBox="1"/>
          <p:nvPr/>
        </p:nvSpPr>
        <p:spPr>
          <a:xfrm>
            <a:off x="482342" y="1292259"/>
            <a:ext cx="117031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b="1" kern="0">
                <a:ea typeface="+mn-lt"/>
                <a:cs typeface="+mn-lt"/>
              </a:rPr>
              <a:t>Dataset Selection:</a:t>
            </a:r>
            <a:r>
              <a:rPr lang="en-US" sz="1600" kern="0">
                <a:ea typeface="+mn-lt"/>
                <a:cs typeface="+mn-lt"/>
              </a:rPr>
              <a:t> Chest X-ray</a:t>
            </a:r>
            <a:endParaRPr lang="en-US">
              <a:cs typeface="Poppins"/>
            </a:endParaRPr>
          </a:p>
          <a:p>
            <a:pPr marL="285750" indent="-285750">
              <a:buFont typeface="Arial"/>
              <a:buChar char="•"/>
            </a:pPr>
            <a:r>
              <a:rPr lang="en-US" sz="1600" b="1" kern="0">
                <a:ea typeface="+mn-lt"/>
                <a:cs typeface="+mn-lt"/>
              </a:rPr>
              <a:t>Number of images: </a:t>
            </a:r>
            <a:r>
              <a:rPr lang="en-US" sz="1600" kern="0">
                <a:ea typeface="+mn-lt"/>
                <a:cs typeface="+mn-lt"/>
              </a:rPr>
              <a:t>112,120 X-ray images</a:t>
            </a:r>
          </a:p>
          <a:p>
            <a:pPr marL="285750" indent="-285750">
              <a:buFont typeface="Arial"/>
              <a:buChar char="•"/>
            </a:pPr>
            <a:r>
              <a:rPr lang="en-US" sz="1600" b="1" kern="0">
                <a:ea typeface="+mn-lt"/>
                <a:cs typeface="+mn-lt"/>
              </a:rPr>
              <a:t>Number of Classes: </a:t>
            </a:r>
            <a:r>
              <a:rPr lang="en-US" sz="1600" kern="0">
                <a:ea typeface="+mn-lt"/>
                <a:cs typeface="+mn-lt"/>
              </a:rPr>
              <a:t>14</a:t>
            </a:r>
          </a:p>
          <a:p>
            <a:pPr marL="285750" indent="-285750">
              <a:buFont typeface="Arial"/>
              <a:buChar char="•"/>
            </a:pPr>
            <a:r>
              <a:rPr lang="en-US" sz="1600" b="1" kern="0">
                <a:ea typeface="+mn-lt"/>
                <a:cs typeface="+mn-lt"/>
              </a:rPr>
              <a:t>Normalization: </a:t>
            </a:r>
            <a:r>
              <a:rPr lang="en-US" sz="1600" kern="0">
                <a:ea typeface="+mn-lt"/>
                <a:cs typeface="+mn-lt"/>
              </a:rPr>
              <a:t>Data Augmentation</a:t>
            </a:r>
            <a:endParaRPr lang="en-US" sz="1600" kern="0">
              <a:cs typeface="Poppins"/>
            </a:endParaRPr>
          </a:p>
        </p:txBody>
      </p:sp>
      <p:pic>
        <p:nvPicPr>
          <p:cNvPr id="2" name="Picture 1" descr="A graph of a number of blue bars&#10;&#10;Description automatically generated">
            <a:extLst>
              <a:ext uri="{FF2B5EF4-FFF2-40B4-BE49-F238E27FC236}">
                <a16:creationId xmlns:a16="http://schemas.microsoft.com/office/drawing/2014/main" id="{17BF2876-BBCB-B308-7FC9-10182A57FE59}"/>
              </a:ext>
            </a:extLst>
          </p:cNvPr>
          <p:cNvPicPr>
            <a:picLocks noChangeAspect="1"/>
          </p:cNvPicPr>
          <p:nvPr/>
        </p:nvPicPr>
        <p:blipFill>
          <a:blip r:embed="rId4"/>
          <a:stretch>
            <a:fillRect/>
          </a:stretch>
        </p:blipFill>
        <p:spPr>
          <a:xfrm>
            <a:off x="5769204" y="2554812"/>
            <a:ext cx="6096000" cy="3048000"/>
          </a:xfrm>
          <a:prstGeom prst="rect">
            <a:avLst/>
          </a:prstGeom>
        </p:spPr>
      </p:pic>
      <p:pic>
        <p:nvPicPr>
          <p:cNvPr id="5" name="Picture 4" descr="A graph of a number of images&#10;&#10;Description automatically generated">
            <a:extLst>
              <a:ext uri="{FF2B5EF4-FFF2-40B4-BE49-F238E27FC236}">
                <a16:creationId xmlns:a16="http://schemas.microsoft.com/office/drawing/2014/main" id="{A4DDBE82-B43E-1FFA-6678-8E83AEA686C8}"/>
              </a:ext>
            </a:extLst>
          </p:cNvPr>
          <p:cNvPicPr>
            <a:picLocks noChangeAspect="1"/>
          </p:cNvPicPr>
          <p:nvPr/>
        </p:nvPicPr>
        <p:blipFill>
          <a:blip r:embed="rId5"/>
          <a:stretch>
            <a:fillRect/>
          </a:stretch>
        </p:blipFill>
        <p:spPr>
          <a:xfrm>
            <a:off x="344129" y="2448232"/>
            <a:ext cx="5420033" cy="3264310"/>
          </a:xfrm>
          <a:prstGeom prst="rect">
            <a:avLst/>
          </a:prstGeom>
        </p:spPr>
      </p:pic>
      <p:sp>
        <p:nvSpPr>
          <p:cNvPr id="6" name="TextBox 5">
            <a:extLst>
              <a:ext uri="{FF2B5EF4-FFF2-40B4-BE49-F238E27FC236}">
                <a16:creationId xmlns:a16="http://schemas.microsoft.com/office/drawing/2014/main" id="{6E14BC6B-89D1-8C05-5471-B192471ED7A1}"/>
              </a:ext>
            </a:extLst>
          </p:cNvPr>
          <p:cNvSpPr txBox="1"/>
          <p:nvPr/>
        </p:nvSpPr>
        <p:spPr>
          <a:xfrm>
            <a:off x="995516" y="5973096"/>
            <a:ext cx="41049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Poppins"/>
              </a:rPr>
              <a:t>Before Data Augmentation</a:t>
            </a:r>
            <a:endParaRPr lang="en-US"/>
          </a:p>
        </p:txBody>
      </p:sp>
      <p:sp>
        <p:nvSpPr>
          <p:cNvPr id="7" name="TextBox 6">
            <a:extLst>
              <a:ext uri="{FF2B5EF4-FFF2-40B4-BE49-F238E27FC236}">
                <a16:creationId xmlns:a16="http://schemas.microsoft.com/office/drawing/2014/main" id="{70E0C214-76D4-C800-35E1-95AACAFD4C57}"/>
              </a:ext>
            </a:extLst>
          </p:cNvPr>
          <p:cNvSpPr txBox="1"/>
          <p:nvPr/>
        </p:nvSpPr>
        <p:spPr>
          <a:xfrm>
            <a:off x="6824143" y="5971008"/>
            <a:ext cx="41049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Poppins"/>
              </a:rPr>
              <a:t>After Data Augmentation</a:t>
            </a:r>
            <a:endParaRPr lang="en-US"/>
          </a:p>
        </p:txBody>
      </p:sp>
    </p:spTree>
    <p:extLst>
      <p:ext uri="{BB962C8B-B14F-4D97-AF65-F5344CB8AC3E}">
        <p14:creationId xmlns:p14="http://schemas.microsoft.com/office/powerpoint/2010/main" val="2296858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B90CC9C-30BA-D4F4-6C23-64C12E42F485}"/>
              </a:ext>
            </a:extLst>
          </p:cNvPr>
          <p:cNvSpPr>
            <a:spLocks noGrp="1"/>
          </p:cNvSpPr>
          <p:nvPr>
            <p:ph type="pic" sz="quarter" idx="10"/>
          </p:nvPr>
        </p:nvSpPr>
        <p:spPr/>
        <p:txBody>
          <a:bodyPr/>
          <a:lstStyle/>
          <a:p>
            <a:endParaRPr lang="en-US"/>
          </a:p>
        </p:txBody>
      </p:sp>
      <p:sp>
        <p:nvSpPr>
          <p:cNvPr id="3" name="Rectangle 2">
            <a:extLst>
              <a:ext uri="{FF2B5EF4-FFF2-40B4-BE49-F238E27FC236}">
                <a16:creationId xmlns:a16="http://schemas.microsoft.com/office/drawing/2014/main" id="{1002E158-93BB-96A8-3324-EFAE609FC646}"/>
              </a:ext>
            </a:extLst>
          </p:cNvPr>
          <p:cNvSpPr/>
          <p:nvPr/>
        </p:nvSpPr>
        <p:spPr>
          <a:xfrm>
            <a:off x="0" y="0"/>
            <a:ext cx="12192000" cy="6858000"/>
          </a:xfrm>
          <a:prstGeom prst="rect">
            <a:avLst/>
          </a:pr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Freeform: Shape 28">
            <a:extLst>
              <a:ext uri="{FF2B5EF4-FFF2-40B4-BE49-F238E27FC236}">
                <a16:creationId xmlns:a16="http://schemas.microsoft.com/office/drawing/2014/main" id="{4A2AB071-975D-B27F-38F2-FDE5B871BA83}"/>
              </a:ext>
            </a:extLst>
          </p:cNvPr>
          <p:cNvSpPr/>
          <p:nvPr/>
        </p:nvSpPr>
        <p:spPr>
          <a:xfrm rot="20589211" flipH="1">
            <a:off x="6408867" y="-642825"/>
            <a:ext cx="6359498" cy="6034238"/>
          </a:xfrm>
          <a:custGeom>
            <a:avLst/>
            <a:gdLst>
              <a:gd name="connsiteX0" fmla="*/ 4951073 w 6359498"/>
              <a:gd name="connsiteY0" fmla="*/ 0 h 6034238"/>
              <a:gd name="connsiteX1" fmla="*/ 0 w 6359498"/>
              <a:gd name="connsiteY1" fmla="*/ 1499201 h 6034238"/>
              <a:gd name="connsiteX2" fmla="*/ 1206157 w 6359498"/>
              <a:gd name="connsiteY2" fmla="*/ 5482504 h 6034238"/>
              <a:gd name="connsiteX3" fmla="*/ 1454410 w 6359498"/>
              <a:gd name="connsiteY3" fmla="*/ 5633321 h 6034238"/>
              <a:gd name="connsiteX4" fmla="*/ 3037752 w 6359498"/>
              <a:gd name="connsiteY4" fmla="*/ 6034238 h 6034238"/>
              <a:gd name="connsiteX5" fmla="*/ 6359498 w 6359498"/>
              <a:gd name="connsiteY5" fmla="*/ 2712492 h 6034238"/>
              <a:gd name="connsiteX6" fmla="*/ 5150691 w 6359498"/>
              <a:gd name="connsiteY6" fmla="*/ 149271 h 603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9498" h="6034238">
                <a:moveTo>
                  <a:pt x="4951073" y="0"/>
                </a:moveTo>
                <a:lnTo>
                  <a:pt x="0" y="1499201"/>
                </a:lnTo>
                <a:lnTo>
                  <a:pt x="1206157" y="5482504"/>
                </a:lnTo>
                <a:lnTo>
                  <a:pt x="1454410" y="5633321"/>
                </a:lnTo>
                <a:cubicBezTo>
                  <a:pt x="1925080" y="5889004"/>
                  <a:pt x="2464456" y="6034238"/>
                  <a:pt x="3037752" y="6034238"/>
                </a:cubicBezTo>
                <a:cubicBezTo>
                  <a:pt x="4872302" y="6034238"/>
                  <a:pt x="6359498" y="4547042"/>
                  <a:pt x="6359498" y="2712492"/>
                </a:cubicBezTo>
                <a:cubicBezTo>
                  <a:pt x="6359498" y="1680558"/>
                  <a:pt x="5888940" y="758528"/>
                  <a:pt x="5150691" y="149271"/>
                </a:cubicBezTo>
                <a:close/>
              </a:path>
            </a:pathLst>
          </a:cu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5" name="Freeform: Shape 9">
            <a:extLst>
              <a:ext uri="{FF2B5EF4-FFF2-40B4-BE49-F238E27FC236}">
                <a16:creationId xmlns:a16="http://schemas.microsoft.com/office/drawing/2014/main" id="{B813844D-9430-972D-CA31-91790D614D47}"/>
              </a:ext>
            </a:extLst>
          </p:cNvPr>
          <p:cNvSpPr/>
          <p:nvPr/>
        </p:nvSpPr>
        <p:spPr>
          <a:xfrm>
            <a:off x="1" y="749993"/>
            <a:ext cx="12467491" cy="2995529"/>
          </a:xfrm>
          <a:custGeom>
            <a:avLst/>
            <a:gdLst>
              <a:gd name="connsiteX0" fmla="*/ 0 w 9944101"/>
              <a:gd name="connsiteY0" fmla="*/ 0 h 3440096"/>
              <a:gd name="connsiteX1" fmla="*/ 9750183 w 9944101"/>
              <a:gd name="connsiteY1" fmla="*/ 0 h 3440096"/>
              <a:gd name="connsiteX2" fmla="*/ 9944101 w 9944101"/>
              <a:gd name="connsiteY2" fmla="*/ 193918 h 3440096"/>
              <a:gd name="connsiteX3" fmla="*/ 9944101 w 9944101"/>
              <a:gd name="connsiteY3" fmla="*/ 3246178 h 3440096"/>
              <a:gd name="connsiteX4" fmla="*/ 9750183 w 9944101"/>
              <a:gd name="connsiteY4" fmla="*/ 3440096 h 3440096"/>
              <a:gd name="connsiteX5" fmla="*/ 0 w 9944101"/>
              <a:gd name="connsiteY5" fmla="*/ 3440096 h 344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4101" h="3440096">
                <a:moveTo>
                  <a:pt x="0" y="0"/>
                </a:moveTo>
                <a:lnTo>
                  <a:pt x="9750183" y="0"/>
                </a:lnTo>
                <a:cubicBezTo>
                  <a:pt x="9857281" y="0"/>
                  <a:pt x="9944101" y="86820"/>
                  <a:pt x="9944101" y="193918"/>
                </a:cubicBezTo>
                <a:lnTo>
                  <a:pt x="9944101" y="3246178"/>
                </a:lnTo>
                <a:cubicBezTo>
                  <a:pt x="9944101" y="3353276"/>
                  <a:pt x="9857281" y="3440096"/>
                  <a:pt x="9750183" y="3440096"/>
                </a:cubicBezTo>
                <a:lnTo>
                  <a:pt x="0" y="3440096"/>
                </a:lnTo>
                <a:close/>
              </a:path>
            </a:pathLst>
          </a:custGeom>
          <a:solidFill>
            <a:schemeClr val="accent3"/>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accent1"/>
              </a:solidFill>
            </a:endParaRPr>
          </a:p>
        </p:txBody>
      </p:sp>
      <p:sp>
        <p:nvSpPr>
          <p:cNvPr id="6" name="TextBox 5">
            <a:extLst>
              <a:ext uri="{FF2B5EF4-FFF2-40B4-BE49-F238E27FC236}">
                <a16:creationId xmlns:a16="http://schemas.microsoft.com/office/drawing/2014/main" id="{3FF4D9B8-DC85-55E8-FFD5-D66E9E8F4503}"/>
              </a:ext>
            </a:extLst>
          </p:cNvPr>
          <p:cNvSpPr txBox="1"/>
          <p:nvPr/>
        </p:nvSpPr>
        <p:spPr>
          <a:xfrm>
            <a:off x="3010481" y="1080607"/>
            <a:ext cx="5769528" cy="1446550"/>
          </a:xfrm>
          <a:prstGeom prst="rect">
            <a:avLst/>
          </a:prstGeom>
          <a:noFill/>
        </p:spPr>
        <p:txBody>
          <a:bodyPr wrap="none" lIns="91440" tIns="45720" rIns="91440" bIns="45720" rtlCol="0" anchor="t">
            <a:spAutoFit/>
          </a:bodyPr>
          <a:lstStyle/>
          <a:p>
            <a:pPr algn="ctr"/>
            <a:r>
              <a:rPr lang="en-ID" sz="4400" b="1" i="0">
                <a:solidFill>
                  <a:schemeClr val="bg1"/>
                </a:solidFill>
                <a:effectLst/>
                <a:latin typeface="Rubik" pitchFamily="2" charset="-79"/>
                <a:cs typeface="Rubik"/>
              </a:rPr>
              <a:t>IT21197550</a:t>
            </a:r>
          </a:p>
          <a:p>
            <a:pPr algn="ctr"/>
            <a:r>
              <a:rPr lang="en-ID" sz="4400" b="1">
                <a:solidFill>
                  <a:schemeClr val="bg1"/>
                </a:solidFill>
                <a:latin typeface="Rubik" pitchFamily="2" charset="-79"/>
                <a:cs typeface="Rubik"/>
              </a:rPr>
              <a:t>Nihila Premakanthan</a:t>
            </a:r>
            <a:endParaRPr lang="en-ID" sz="4400" b="1">
              <a:solidFill>
                <a:schemeClr val="bg1"/>
              </a:solidFill>
              <a:latin typeface="Rubik" pitchFamily="2" charset="-79"/>
              <a:cs typeface="Rubik" pitchFamily="2" charset="-79"/>
            </a:endParaRPr>
          </a:p>
        </p:txBody>
      </p:sp>
      <p:pic>
        <p:nvPicPr>
          <p:cNvPr id="7" name="Picture 6" descr="A person in a blue shirt&#10;&#10;Description automatically generated">
            <a:extLst>
              <a:ext uri="{FF2B5EF4-FFF2-40B4-BE49-F238E27FC236}">
                <a16:creationId xmlns:a16="http://schemas.microsoft.com/office/drawing/2014/main" id="{911AC641-D6C3-72AA-3DD1-123F06858C1F}"/>
              </a:ext>
            </a:extLst>
          </p:cNvPr>
          <p:cNvPicPr>
            <a:picLocks noChangeAspect="1"/>
          </p:cNvPicPr>
          <p:nvPr/>
        </p:nvPicPr>
        <p:blipFill>
          <a:blip r:embed="rId3"/>
          <a:stretch>
            <a:fillRect/>
          </a:stretch>
        </p:blipFill>
        <p:spPr>
          <a:xfrm>
            <a:off x="4543018" y="3261931"/>
            <a:ext cx="3108570" cy="3186723"/>
          </a:xfrm>
          <a:prstGeom prst="roundRect">
            <a:avLst/>
          </a:prstGeom>
        </p:spPr>
      </p:pic>
      <p:sp>
        <p:nvSpPr>
          <p:cNvPr id="10" name="TextBox 9">
            <a:extLst>
              <a:ext uri="{FF2B5EF4-FFF2-40B4-BE49-F238E27FC236}">
                <a16:creationId xmlns:a16="http://schemas.microsoft.com/office/drawing/2014/main" id="{F58C4AF8-12B6-9635-135F-90742EA3EA3C}"/>
              </a:ext>
            </a:extLst>
          </p:cNvPr>
          <p:cNvSpPr txBox="1"/>
          <p:nvPr/>
        </p:nvSpPr>
        <p:spPr>
          <a:xfrm>
            <a:off x="3663668" y="2728242"/>
            <a:ext cx="4993097" cy="338554"/>
          </a:xfrm>
          <a:prstGeom prst="rect">
            <a:avLst/>
          </a:prstGeom>
          <a:noFill/>
        </p:spPr>
        <p:txBody>
          <a:bodyPr wrap="square">
            <a:spAutoFit/>
          </a:bodyPr>
          <a:lstStyle/>
          <a:p>
            <a:pPr algn="ctr"/>
            <a:r>
              <a:rPr lang="en-ID" sz="1600" i="1">
                <a:solidFill>
                  <a:schemeClr val="bg1"/>
                </a:solidFill>
                <a:latin typeface="Open Sans" panose="020B0606030504020204" pitchFamily="34" charset="0"/>
                <a:ea typeface="Open Sans" panose="020B0606030504020204" pitchFamily="34" charset="0"/>
                <a:cs typeface="Open Sans" panose="020B0606030504020204" pitchFamily="34" charset="0"/>
              </a:rPr>
              <a:t>Cyber Security</a:t>
            </a:r>
          </a:p>
        </p:txBody>
      </p:sp>
    </p:spTree>
    <p:extLst>
      <p:ext uri="{BB962C8B-B14F-4D97-AF65-F5344CB8AC3E}">
        <p14:creationId xmlns:p14="http://schemas.microsoft.com/office/powerpoint/2010/main" val="3055037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11EFC-0B28-5380-08E5-9FBF0705F9A8}"/>
            </a:ext>
          </a:extLst>
        </p:cNvPr>
        <p:cNvGrpSpPr/>
        <p:nvPr/>
      </p:nvGrpSpPr>
      <p:grpSpPr>
        <a:xfrm>
          <a:off x="0" y="0"/>
          <a:ext cx="0" cy="0"/>
          <a:chOff x="0" y="0"/>
          <a:chExt cx="0" cy="0"/>
        </a:xfrm>
      </p:grpSpPr>
      <p:sp>
        <p:nvSpPr>
          <p:cNvPr id="54" name="Google Shape;544;p14">
            <a:extLst>
              <a:ext uri="{FF2B5EF4-FFF2-40B4-BE49-F238E27FC236}">
                <a16:creationId xmlns:a16="http://schemas.microsoft.com/office/drawing/2014/main" id="{E05D8D85-61FF-6F58-24D0-1FBC771BADE4}"/>
              </a:ext>
            </a:extLst>
          </p:cNvPr>
          <p:cNvSpPr/>
          <p:nvPr/>
        </p:nvSpPr>
        <p:spPr>
          <a:xfrm rot="12914449">
            <a:off x="10712874" y="5253134"/>
            <a:ext cx="903186" cy="90318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37" name="Group 36">
            <a:extLst>
              <a:ext uri="{FF2B5EF4-FFF2-40B4-BE49-F238E27FC236}">
                <a16:creationId xmlns:a16="http://schemas.microsoft.com/office/drawing/2014/main" id="{2C442078-ABE6-5621-2EBB-49AAB07AD17C}"/>
              </a:ext>
            </a:extLst>
          </p:cNvPr>
          <p:cNvGrpSpPr/>
          <p:nvPr/>
        </p:nvGrpSpPr>
        <p:grpSpPr>
          <a:xfrm rot="21145641" flipV="1">
            <a:off x="-8886" y="35560"/>
            <a:ext cx="1802236" cy="1276898"/>
            <a:chOff x="-27979" y="5270662"/>
            <a:chExt cx="2140300" cy="1516423"/>
          </a:xfrm>
        </p:grpSpPr>
        <p:grpSp>
          <p:nvGrpSpPr>
            <p:cNvPr id="38" name="Graphic 11">
              <a:extLst>
                <a:ext uri="{FF2B5EF4-FFF2-40B4-BE49-F238E27FC236}">
                  <a16:creationId xmlns:a16="http://schemas.microsoft.com/office/drawing/2014/main" id="{BF57355C-E94F-21A5-04C2-DCBF41D36AB2}"/>
                </a:ext>
              </a:extLst>
            </p:cNvPr>
            <p:cNvGrpSpPr/>
            <p:nvPr/>
          </p:nvGrpSpPr>
          <p:grpSpPr>
            <a:xfrm>
              <a:off x="847508" y="5270662"/>
              <a:ext cx="1264813" cy="1121269"/>
              <a:chOff x="8944372" y="1327777"/>
              <a:chExt cx="1691064" cy="1499146"/>
            </a:xfrm>
            <a:solidFill>
              <a:schemeClr val="accent4"/>
            </a:solidFill>
          </p:grpSpPr>
          <p:sp>
            <p:nvSpPr>
              <p:cNvPr id="45" name="Freeform: Shape 44">
                <a:extLst>
                  <a:ext uri="{FF2B5EF4-FFF2-40B4-BE49-F238E27FC236}">
                    <a16:creationId xmlns:a16="http://schemas.microsoft.com/office/drawing/2014/main" id="{57BEAD63-9AD6-790D-AE08-D8F16A7F7190}"/>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EBBBE881-7891-672E-2FF1-53F4EC46095B}"/>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A5513BF0-9BE3-B96D-37E1-039C2D08ACC7}"/>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6F6B2EAA-477D-3E42-62B7-0C53AB915D68}"/>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74722A4B-ACE2-E8C2-DDF5-109D04F2C023}"/>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9" name="Graphic 11">
              <a:extLst>
                <a:ext uri="{FF2B5EF4-FFF2-40B4-BE49-F238E27FC236}">
                  <a16:creationId xmlns:a16="http://schemas.microsoft.com/office/drawing/2014/main" id="{0381DBBD-E39A-60FF-35AB-01C22DCBEFF9}"/>
                </a:ext>
              </a:extLst>
            </p:cNvPr>
            <p:cNvGrpSpPr/>
            <p:nvPr/>
          </p:nvGrpSpPr>
          <p:grpSpPr>
            <a:xfrm>
              <a:off x="-27979" y="5701462"/>
              <a:ext cx="1257220" cy="1085623"/>
              <a:chOff x="7773841" y="1903760"/>
              <a:chExt cx="1680912" cy="1451487"/>
            </a:xfrm>
            <a:solidFill>
              <a:schemeClr val="accent4"/>
            </a:solidFill>
          </p:grpSpPr>
          <p:sp>
            <p:nvSpPr>
              <p:cNvPr id="40" name="Freeform: Shape 39">
                <a:extLst>
                  <a:ext uri="{FF2B5EF4-FFF2-40B4-BE49-F238E27FC236}">
                    <a16:creationId xmlns:a16="http://schemas.microsoft.com/office/drawing/2014/main" id="{2E2F8732-3B21-C239-829D-7B06E0CEC5E4}"/>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20C06516-BEF7-EE9D-6988-C857A739482D}"/>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0C819181-AD8C-D977-BEE4-8C5E310546D7}"/>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2E76724E-DCC5-D4A3-8C09-D9D15CDE7106}"/>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93C74596-530B-D863-2CC4-CCB8273327EE}"/>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grpSp>
        <p:nvGrpSpPr>
          <p:cNvPr id="24" name="Group 23">
            <a:extLst>
              <a:ext uri="{FF2B5EF4-FFF2-40B4-BE49-F238E27FC236}">
                <a16:creationId xmlns:a16="http://schemas.microsoft.com/office/drawing/2014/main" id="{E467F7C7-DC7B-3424-0F74-4DD69006276D}"/>
              </a:ext>
            </a:extLst>
          </p:cNvPr>
          <p:cNvGrpSpPr/>
          <p:nvPr/>
        </p:nvGrpSpPr>
        <p:grpSpPr>
          <a:xfrm>
            <a:off x="1174978" y="2331618"/>
            <a:ext cx="4645531" cy="1044632"/>
            <a:chOff x="650452" y="1955493"/>
            <a:chExt cx="2696603" cy="1492862"/>
          </a:xfrm>
        </p:grpSpPr>
        <p:sp>
          <p:nvSpPr>
            <p:cNvPr id="25" name="Rectangle: Rounded Corners 24">
              <a:extLst>
                <a:ext uri="{FF2B5EF4-FFF2-40B4-BE49-F238E27FC236}">
                  <a16:creationId xmlns:a16="http://schemas.microsoft.com/office/drawing/2014/main" id="{7F11760F-06E0-6636-207D-8F0BAD33B8D0}"/>
                </a:ext>
              </a:extLst>
            </p:cNvPr>
            <p:cNvSpPr/>
            <p:nvPr/>
          </p:nvSpPr>
          <p:spPr>
            <a:xfrm>
              <a:off x="650452"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26" name="TextBox 25">
              <a:extLst>
                <a:ext uri="{FF2B5EF4-FFF2-40B4-BE49-F238E27FC236}">
                  <a16:creationId xmlns:a16="http://schemas.microsoft.com/office/drawing/2014/main" id="{050B1578-FAB0-A1E8-F0FC-A3BFC75823A0}"/>
                </a:ext>
              </a:extLst>
            </p:cNvPr>
            <p:cNvSpPr txBox="1"/>
            <p:nvPr/>
          </p:nvSpPr>
          <p:spPr>
            <a:xfrm>
              <a:off x="757847" y="2269315"/>
              <a:ext cx="353789" cy="1011625"/>
            </a:xfrm>
            <a:prstGeom prst="rect">
              <a:avLst/>
            </a:prstGeom>
            <a:noFill/>
          </p:spPr>
          <p:txBody>
            <a:bodyPr wrap="square" rtlCol="0">
              <a:spAutoFit/>
            </a:bodyPr>
            <a:lstStyle/>
            <a:p>
              <a:pPr algn="ctr"/>
              <a:r>
                <a:rPr lang="en-GB" sz="4000" b="1">
                  <a:solidFill>
                    <a:schemeClr val="accent3"/>
                  </a:solidFill>
                </a:rPr>
                <a:t>1</a:t>
              </a:r>
              <a:endParaRPr lang="en-ID" sz="4000" b="1">
                <a:solidFill>
                  <a:schemeClr val="accent3"/>
                </a:solidFill>
              </a:endParaRPr>
            </a:p>
          </p:txBody>
        </p:sp>
        <p:sp>
          <p:nvSpPr>
            <p:cNvPr id="27" name="TextBox 26">
              <a:extLst>
                <a:ext uri="{FF2B5EF4-FFF2-40B4-BE49-F238E27FC236}">
                  <a16:creationId xmlns:a16="http://schemas.microsoft.com/office/drawing/2014/main" id="{36C87490-AD88-EF3F-A696-6F533F83F900}"/>
                </a:ext>
              </a:extLst>
            </p:cNvPr>
            <p:cNvSpPr txBox="1"/>
            <p:nvPr/>
          </p:nvSpPr>
          <p:spPr>
            <a:xfrm>
              <a:off x="1132349" y="2277387"/>
              <a:ext cx="168945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Introduction</a:t>
              </a:r>
              <a:endParaRPr lang="en-ID" sz="3600" b="1">
                <a:solidFill>
                  <a:schemeClr val="tx1">
                    <a:lumMod val="75000"/>
                    <a:lumOff val="25000"/>
                  </a:schemeClr>
                </a:solidFill>
                <a:latin typeface="Outfit Medium"/>
              </a:endParaRPr>
            </a:p>
          </p:txBody>
        </p:sp>
      </p:grpSp>
      <p:sp>
        <p:nvSpPr>
          <p:cNvPr id="2" name="TextBox 1">
            <a:extLst>
              <a:ext uri="{FF2B5EF4-FFF2-40B4-BE49-F238E27FC236}">
                <a16:creationId xmlns:a16="http://schemas.microsoft.com/office/drawing/2014/main" id="{5D74249B-177C-9234-AD26-9FA20F8A58C8}"/>
              </a:ext>
            </a:extLst>
          </p:cNvPr>
          <p:cNvSpPr txBox="1"/>
          <p:nvPr/>
        </p:nvSpPr>
        <p:spPr>
          <a:xfrm>
            <a:off x="1064857" y="826747"/>
            <a:ext cx="10110860" cy="1200329"/>
          </a:xfrm>
          <a:prstGeom prst="rect">
            <a:avLst/>
          </a:prstGeom>
          <a:noFill/>
        </p:spPr>
        <p:txBody>
          <a:bodyPr wrap="square" rtlCol="0">
            <a:spAutoFit/>
          </a:bodyPr>
          <a:lstStyle/>
          <a:p>
            <a:pPr algn="ctr"/>
            <a:r>
              <a:rPr lang="en-GB" sz="3600" b="1">
                <a:solidFill>
                  <a:schemeClr val="tx1">
                    <a:lumMod val="75000"/>
                    <a:lumOff val="25000"/>
                  </a:schemeClr>
                </a:solidFill>
                <a:latin typeface="Outfit Medium" pitchFamily="2" charset="0"/>
              </a:rPr>
              <a:t>Robustness Evaluation of CNN Against </a:t>
            </a:r>
            <a:r>
              <a:rPr lang="en-GB" sz="3600" b="1">
                <a:solidFill>
                  <a:srgbClr val="8696FE"/>
                </a:solidFill>
                <a:latin typeface="Outfit Medium" pitchFamily="2" charset="0"/>
              </a:rPr>
              <a:t>Style Transfer Manipulation (STM) </a:t>
            </a:r>
            <a:r>
              <a:rPr lang="en-GB" sz="3600" b="1">
                <a:solidFill>
                  <a:schemeClr val="tx1">
                    <a:lumMod val="75000"/>
                    <a:lumOff val="25000"/>
                  </a:schemeClr>
                </a:solidFill>
                <a:latin typeface="Outfit Medium" pitchFamily="2" charset="0"/>
              </a:rPr>
              <a:t>Adversarial Attack</a:t>
            </a:r>
            <a:endParaRPr lang="en-ID" sz="3600" b="1">
              <a:solidFill>
                <a:srgbClr val="8696FE"/>
              </a:solidFill>
              <a:latin typeface="Outfit Medium" pitchFamily="2" charset="0"/>
            </a:endParaRPr>
          </a:p>
        </p:txBody>
      </p:sp>
      <p:grpSp>
        <p:nvGrpSpPr>
          <p:cNvPr id="3" name="Group 2">
            <a:extLst>
              <a:ext uri="{FF2B5EF4-FFF2-40B4-BE49-F238E27FC236}">
                <a16:creationId xmlns:a16="http://schemas.microsoft.com/office/drawing/2014/main" id="{69AE7C7B-D41B-E847-566F-061432CF8B55}"/>
              </a:ext>
            </a:extLst>
          </p:cNvPr>
          <p:cNvGrpSpPr/>
          <p:nvPr/>
        </p:nvGrpSpPr>
        <p:grpSpPr>
          <a:xfrm>
            <a:off x="6184325" y="2331618"/>
            <a:ext cx="4709227" cy="1044632"/>
            <a:chOff x="557336" y="1955493"/>
            <a:chExt cx="2733576" cy="1492862"/>
          </a:xfrm>
        </p:grpSpPr>
        <p:sp>
          <p:nvSpPr>
            <p:cNvPr id="4" name="Rectangle: Rounded Corners 3">
              <a:extLst>
                <a:ext uri="{FF2B5EF4-FFF2-40B4-BE49-F238E27FC236}">
                  <a16:creationId xmlns:a16="http://schemas.microsoft.com/office/drawing/2014/main" id="{0220F0E1-B6D8-C064-A3B6-B8E5D67E7AD8}"/>
                </a:ext>
              </a:extLst>
            </p:cNvPr>
            <p:cNvSpPr/>
            <p:nvPr/>
          </p:nvSpPr>
          <p:spPr>
            <a:xfrm>
              <a:off x="557336" y="1955493"/>
              <a:ext cx="2733576"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8" name="TextBox 7">
              <a:extLst>
                <a:ext uri="{FF2B5EF4-FFF2-40B4-BE49-F238E27FC236}">
                  <a16:creationId xmlns:a16="http://schemas.microsoft.com/office/drawing/2014/main" id="{0237F4BE-44F1-B2F1-2C25-44475577B361}"/>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2</a:t>
              </a:r>
              <a:endParaRPr lang="en-ID" sz="4000" b="1">
                <a:solidFill>
                  <a:schemeClr val="accent3"/>
                </a:solidFill>
              </a:endParaRPr>
            </a:p>
          </p:txBody>
        </p:sp>
        <p:sp>
          <p:nvSpPr>
            <p:cNvPr id="9" name="TextBox 8">
              <a:extLst>
                <a:ext uri="{FF2B5EF4-FFF2-40B4-BE49-F238E27FC236}">
                  <a16:creationId xmlns:a16="http://schemas.microsoft.com/office/drawing/2014/main" id="{9E279B5F-BBB4-4351-CB93-0C4F2F7A545F}"/>
                </a:ext>
              </a:extLst>
            </p:cNvPr>
            <p:cNvSpPr txBox="1"/>
            <p:nvPr/>
          </p:nvSpPr>
          <p:spPr>
            <a:xfrm>
              <a:off x="1086424" y="2294443"/>
              <a:ext cx="1969786"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Research Problem</a:t>
              </a:r>
              <a:endParaRPr lang="en-ID" sz="3200" b="1">
                <a:solidFill>
                  <a:schemeClr val="tx1">
                    <a:lumMod val="75000"/>
                    <a:lumOff val="25000"/>
                  </a:schemeClr>
                </a:solidFill>
                <a:latin typeface="Outfit Medium"/>
              </a:endParaRPr>
            </a:p>
          </p:txBody>
        </p:sp>
      </p:grpSp>
      <p:grpSp>
        <p:nvGrpSpPr>
          <p:cNvPr id="60" name="Group 59">
            <a:extLst>
              <a:ext uri="{FF2B5EF4-FFF2-40B4-BE49-F238E27FC236}">
                <a16:creationId xmlns:a16="http://schemas.microsoft.com/office/drawing/2014/main" id="{54602F7C-EAE2-40DE-C98D-0BA9AAAC3325}"/>
              </a:ext>
            </a:extLst>
          </p:cNvPr>
          <p:cNvGrpSpPr/>
          <p:nvPr/>
        </p:nvGrpSpPr>
        <p:grpSpPr>
          <a:xfrm>
            <a:off x="1174978" y="3613431"/>
            <a:ext cx="4645531" cy="1044632"/>
            <a:chOff x="650452" y="1955493"/>
            <a:chExt cx="2696603" cy="1492862"/>
          </a:xfrm>
        </p:grpSpPr>
        <p:sp>
          <p:nvSpPr>
            <p:cNvPr id="61" name="Rectangle: Rounded Corners 60">
              <a:extLst>
                <a:ext uri="{FF2B5EF4-FFF2-40B4-BE49-F238E27FC236}">
                  <a16:creationId xmlns:a16="http://schemas.microsoft.com/office/drawing/2014/main" id="{F83CE7B3-95E5-F610-6A00-AA215DFD2063}"/>
                </a:ext>
              </a:extLst>
            </p:cNvPr>
            <p:cNvSpPr/>
            <p:nvPr/>
          </p:nvSpPr>
          <p:spPr>
            <a:xfrm>
              <a:off x="650452"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62" name="TextBox 61">
              <a:extLst>
                <a:ext uri="{FF2B5EF4-FFF2-40B4-BE49-F238E27FC236}">
                  <a16:creationId xmlns:a16="http://schemas.microsoft.com/office/drawing/2014/main" id="{4C263F98-582D-1480-BC0E-23B3E439D199}"/>
                </a:ext>
              </a:extLst>
            </p:cNvPr>
            <p:cNvSpPr txBox="1"/>
            <p:nvPr/>
          </p:nvSpPr>
          <p:spPr>
            <a:xfrm>
              <a:off x="757847" y="2269315"/>
              <a:ext cx="353789" cy="1011625"/>
            </a:xfrm>
            <a:prstGeom prst="rect">
              <a:avLst/>
            </a:prstGeom>
            <a:noFill/>
          </p:spPr>
          <p:txBody>
            <a:bodyPr wrap="square" rtlCol="0">
              <a:spAutoFit/>
            </a:bodyPr>
            <a:lstStyle/>
            <a:p>
              <a:pPr algn="ctr"/>
              <a:r>
                <a:rPr lang="en-GB" sz="4000" b="1">
                  <a:solidFill>
                    <a:schemeClr val="accent3"/>
                  </a:solidFill>
                </a:rPr>
                <a:t>3</a:t>
              </a:r>
              <a:endParaRPr lang="en-ID" sz="4000" b="1">
                <a:solidFill>
                  <a:schemeClr val="accent3"/>
                </a:solidFill>
              </a:endParaRPr>
            </a:p>
          </p:txBody>
        </p:sp>
        <p:sp>
          <p:nvSpPr>
            <p:cNvPr id="63" name="TextBox 62">
              <a:extLst>
                <a:ext uri="{FF2B5EF4-FFF2-40B4-BE49-F238E27FC236}">
                  <a16:creationId xmlns:a16="http://schemas.microsoft.com/office/drawing/2014/main" id="{6A4ED84C-B2AC-2AB3-8521-464B359D62DB}"/>
                </a:ext>
              </a:extLst>
            </p:cNvPr>
            <p:cNvSpPr txBox="1"/>
            <p:nvPr/>
          </p:nvSpPr>
          <p:spPr>
            <a:xfrm>
              <a:off x="1127249" y="2277387"/>
              <a:ext cx="168945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Objectives</a:t>
              </a:r>
              <a:endParaRPr lang="en-ID" sz="3600" b="1">
                <a:solidFill>
                  <a:schemeClr val="tx1">
                    <a:lumMod val="75000"/>
                    <a:lumOff val="25000"/>
                  </a:schemeClr>
                </a:solidFill>
                <a:latin typeface="Outfit Medium"/>
              </a:endParaRPr>
            </a:p>
          </p:txBody>
        </p:sp>
      </p:grpSp>
      <p:grpSp>
        <p:nvGrpSpPr>
          <p:cNvPr id="64" name="Group 63">
            <a:extLst>
              <a:ext uri="{FF2B5EF4-FFF2-40B4-BE49-F238E27FC236}">
                <a16:creationId xmlns:a16="http://schemas.microsoft.com/office/drawing/2014/main" id="{834BE4C4-2BEC-36C5-6A21-F726E1009540}"/>
              </a:ext>
            </a:extLst>
          </p:cNvPr>
          <p:cNvGrpSpPr/>
          <p:nvPr/>
        </p:nvGrpSpPr>
        <p:grpSpPr>
          <a:xfrm>
            <a:off x="6184325" y="3613431"/>
            <a:ext cx="4709226" cy="1044632"/>
            <a:chOff x="557336" y="1955493"/>
            <a:chExt cx="2733576" cy="1492862"/>
          </a:xfrm>
        </p:grpSpPr>
        <p:sp>
          <p:nvSpPr>
            <p:cNvPr id="65" name="Rectangle: Rounded Corners 64">
              <a:extLst>
                <a:ext uri="{FF2B5EF4-FFF2-40B4-BE49-F238E27FC236}">
                  <a16:creationId xmlns:a16="http://schemas.microsoft.com/office/drawing/2014/main" id="{7E3CF594-9CEB-0337-837B-32AAC70FEFBE}"/>
                </a:ext>
              </a:extLst>
            </p:cNvPr>
            <p:cNvSpPr/>
            <p:nvPr/>
          </p:nvSpPr>
          <p:spPr>
            <a:xfrm>
              <a:off x="557336" y="1955493"/>
              <a:ext cx="2733576"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66" name="TextBox 65">
              <a:extLst>
                <a:ext uri="{FF2B5EF4-FFF2-40B4-BE49-F238E27FC236}">
                  <a16:creationId xmlns:a16="http://schemas.microsoft.com/office/drawing/2014/main" id="{76C52012-BC57-8049-883E-985978571EA5}"/>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4</a:t>
              </a:r>
              <a:endParaRPr lang="en-ID" sz="4000" b="1">
                <a:solidFill>
                  <a:schemeClr val="accent3"/>
                </a:solidFill>
              </a:endParaRPr>
            </a:p>
          </p:txBody>
        </p:sp>
        <p:sp>
          <p:nvSpPr>
            <p:cNvPr id="67" name="TextBox 66">
              <a:extLst>
                <a:ext uri="{FF2B5EF4-FFF2-40B4-BE49-F238E27FC236}">
                  <a16:creationId xmlns:a16="http://schemas.microsoft.com/office/drawing/2014/main" id="{E7C898A3-25A8-CBEB-2A48-1B403CA4208A}"/>
                </a:ext>
              </a:extLst>
            </p:cNvPr>
            <p:cNvSpPr txBox="1"/>
            <p:nvPr/>
          </p:nvSpPr>
          <p:spPr>
            <a:xfrm>
              <a:off x="1101726" y="2294443"/>
              <a:ext cx="210249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Literature Review</a:t>
              </a:r>
              <a:endParaRPr lang="en-ID" sz="3200" b="1">
                <a:solidFill>
                  <a:schemeClr val="tx1">
                    <a:lumMod val="75000"/>
                    <a:lumOff val="25000"/>
                  </a:schemeClr>
                </a:solidFill>
                <a:latin typeface="Outfit Medium"/>
              </a:endParaRPr>
            </a:p>
          </p:txBody>
        </p:sp>
      </p:grpSp>
      <p:grpSp>
        <p:nvGrpSpPr>
          <p:cNvPr id="68" name="Group 67">
            <a:extLst>
              <a:ext uri="{FF2B5EF4-FFF2-40B4-BE49-F238E27FC236}">
                <a16:creationId xmlns:a16="http://schemas.microsoft.com/office/drawing/2014/main" id="{60E85674-FD7D-4105-7B45-93B4B3D74042}"/>
              </a:ext>
            </a:extLst>
          </p:cNvPr>
          <p:cNvGrpSpPr/>
          <p:nvPr/>
        </p:nvGrpSpPr>
        <p:grpSpPr>
          <a:xfrm>
            <a:off x="1174978" y="4884381"/>
            <a:ext cx="4645531" cy="1044632"/>
            <a:chOff x="557337" y="1955493"/>
            <a:chExt cx="2696603" cy="1492862"/>
          </a:xfrm>
        </p:grpSpPr>
        <p:sp>
          <p:nvSpPr>
            <p:cNvPr id="69" name="Rectangle: Rounded Corners 68">
              <a:extLst>
                <a:ext uri="{FF2B5EF4-FFF2-40B4-BE49-F238E27FC236}">
                  <a16:creationId xmlns:a16="http://schemas.microsoft.com/office/drawing/2014/main" id="{11DE79EF-0D2D-13FC-272F-29165081D2C8}"/>
                </a:ext>
              </a:extLst>
            </p:cNvPr>
            <p:cNvSpPr/>
            <p:nvPr/>
          </p:nvSpPr>
          <p:spPr>
            <a:xfrm>
              <a:off x="557337"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0" name="TextBox 69">
              <a:extLst>
                <a:ext uri="{FF2B5EF4-FFF2-40B4-BE49-F238E27FC236}">
                  <a16:creationId xmlns:a16="http://schemas.microsoft.com/office/drawing/2014/main" id="{A7481DE4-B44B-9600-A48D-9A1430551CF2}"/>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5</a:t>
              </a:r>
              <a:endParaRPr lang="en-ID" sz="4000" b="1">
                <a:solidFill>
                  <a:schemeClr val="accent3"/>
                </a:solidFill>
              </a:endParaRPr>
            </a:p>
          </p:txBody>
        </p:sp>
        <p:sp>
          <p:nvSpPr>
            <p:cNvPr id="71" name="TextBox 70">
              <a:extLst>
                <a:ext uri="{FF2B5EF4-FFF2-40B4-BE49-F238E27FC236}">
                  <a16:creationId xmlns:a16="http://schemas.microsoft.com/office/drawing/2014/main" id="{BEE3D908-1A79-41AE-02FE-F7EE176D0D3D}"/>
                </a:ext>
              </a:extLst>
            </p:cNvPr>
            <p:cNvSpPr txBox="1"/>
            <p:nvPr/>
          </p:nvSpPr>
          <p:spPr>
            <a:xfrm>
              <a:off x="1076210" y="2294443"/>
              <a:ext cx="202462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Methodology</a:t>
              </a:r>
              <a:endParaRPr lang="en-ID" sz="3200" b="1">
                <a:solidFill>
                  <a:schemeClr val="tx1">
                    <a:lumMod val="75000"/>
                    <a:lumOff val="25000"/>
                  </a:schemeClr>
                </a:solidFill>
                <a:latin typeface="Outfit Medium"/>
              </a:endParaRPr>
            </a:p>
          </p:txBody>
        </p:sp>
      </p:grpSp>
      <p:grpSp>
        <p:nvGrpSpPr>
          <p:cNvPr id="72" name="Group 71">
            <a:extLst>
              <a:ext uri="{FF2B5EF4-FFF2-40B4-BE49-F238E27FC236}">
                <a16:creationId xmlns:a16="http://schemas.microsoft.com/office/drawing/2014/main" id="{2D4D0EEC-06C0-B112-37FC-133EC971661D}"/>
              </a:ext>
            </a:extLst>
          </p:cNvPr>
          <p:cNvGrpSpPr/>
          <p:nvPr/>
        </p:nvGrpSpPr>
        <p:grpSpPr>
          <a:xfrm>
            <a:off x="6184325" y="4884381"/>
            <a:ext cx="4645531" cy="1044632"/>
            <a:chOff x="557337" y="1955493"/>
            <a:chExt cx="2696603" cy="1492862"/>
          </a:xfrm>
        </p:grpSpPr>
        <p:sp>
          <p:nvSpPr>
            <p:cNvPr id="73" name="Rectangle: Rounded Corners 72">
              <a:extLst>
                <a:ext uri="{FF2B5EF4-FFF2-40B4-BE49-F238E27FC236}">
                  <a16:creationId xmlns:a16="http://schemas.microsoft.com/office/drawing/2014/main" id="{76885D55-E445-8DEB-4A4A-56A72B88F37B}"/>
                </a:ext>
              </a:extLst>
            </p:cNvPr>
            <p:cNvSpPr/>
            <p:nvPr/>
          </p:nvSpPr>
          <p:spPr>
            <a:xfrm>
              <a:off x="557337"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4" name="TextBox 73">
              <a:extLst>
                <a:ext uri="{FF2B5EF4-FFF2-40B4-BE49-F238E27FC236}">
                  <a16:creationId xmlns:a16="http://schemas.microsoft.com/office/drawing/2014/main" id="{23583216-586C-209F-324E-D1DDE7DF6F16}"/>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5</a:t>
              </a:r>
              <a:endParaRPr lang="en-ID" sz="4000" b="1">
                <a:solidFill>
                  <a:schemeClr val="accent3"/>
                </a:solidFill>
              </a:endParaRPr>
            </a:p>
          </p:txBody>
        </p:sp>
        <p:sp>
          <p:nvSpPr>
            <p:cNvPr id="75" name="TextBox 74">
              <a:extLst>
                <a:ext uri="{FF2B5EF4-FFF2-40B4-BE49-F238E27FC236}">
                  <a16:creationId xmlns:a16="http://schemas.microsoft.com/office/drawing/2014/main" id="{0A702D9C-F2A9-99FB-6A43-4861050B21FD}"/>
                </a:ext>
              </a:extLst>
            </p:cNvPr>
            <p:cNvSpPr txBox="1"/>
            <p:nvPr/>
          </p:nvSpPr>
          <p:spPr>
            <a:xfrm>
              <a:off x="1101726" y="2294443"/>
              <a:ext cx="202462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Current Progress</a:t>
              </a:r>
              <a:endParaRPr lang="en-ID" sz="3200" b="1">
                <a:solidFill>
                  <a:schemeClr val="tx1">
                    <a:lumMod val="75000"/>
                    <a:lumOff val="25000"/>
                  </a:schemeClr>
                </a:solidFill>
                <a:latin typeface="Outfit Medium"/>
              </a:endParaRPr>
            </a:p>
          </p:txBody>
        </p:sp>
      </p:grpSp>
    </p:spTree>
    <p:extLst>
      <p:ext uri="{BB962C8B-B14F-4D97-AF65-F5344CB8AC3E}">
        <p14:creationId xmlns:p14="http://schemas.microsoft.com/office/powerpoint/2010/main" val="217131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142F44-6E77-B982-ECFF-8C55590E657E}"/>
            </a:ext>
          </a:extLst>
        </p:cNvPr>
        <p:cNvGrpSpPr/>
        <p:nvPr/>
      </p:nvGrpSpPr>
      <p:grpSpPr>
        <a:xfrm>
          <a:off x="0" y="0"/>
          <a:ext cx="0" cy="0"/>
          <a:chOff x="0" y="0"/>
          <a:chExt cx="0" cy="0"/>
        </a:xfrm>
      </p:grpSpPr>
      <p:sp>
        <p:nvSpPr>
          <p:cNvPr id="54" name="Google Shape;544;p14">
            <a:extLst>
              <a:ext uri="{FF2B5EF4-FFF2-40B4-BE49-F238E27FC236}">
                <a16:creationId xmlns:a16="http://schemas.microsoft.com/office/drawing/2014/main" id="{2CC02D01-8511-BCC3-05D0-FF5BCA9B37E9}"/>
              </a:ext>
            </a:extLst>
          </p:cNvPr>
          <p:cNvSpPr/>
          <p:nvPr/>
        </p:nvSpPr>
        <p:spPr>
          <a:xfrm rot="12914449">
            <a:off x="10712874" y="5253134"/>
            <a:ext cx="903186" cy="90318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37" name="Group 36">
            <a:extLst>
              <a:ext uri="{FF2B5EF4-FFF2-40B4-BE49-F238E27FC236}">
                <a16:creationId xmlns:a16="http://schemas.microsoft.com/office/drawing/2014/main" id="{D2A128FE-A669-8134-559D-CF5DA4AB032F}"/>
              </a:ext>
            </a:extLst>
          </p:cNvPr>
          <p:cNvGrpSpPr/>
          <p:nvPr/>
        </p:nvGrpSpPr>
        <p:grpSpPr>
          <a:xfrm rot="21145641" flipV="1">
            <a:off x="-8886" y="35560"/>
            <a:ext cx="1802236" cy="1276898"/>
            <a:chOff x="-27979" y="5270662"/>
            <a:chExt cx="2140300" cy="1516423"/>
          </a:xfrm>
        </p:grpSpPr>
        <p:grpSp>
          <p:nvGrpSpPr>
            <p:cNvPr id="38" name="Graphic 11">
              <a:extLst>
                <a:ext uri="{FF2B5EF4-FFF2-40B4-BE49-F238E27FC236}">
                  <a16:creationId xmlns:a16="http://schemas.microsoft.com/office/drawing/2014/main" id="{FFE372BF-E932-2F3D-A75B-981A7A8824F9}"/>
                </a:ext>
              </a:extLst>
            </p:cNvPr>
            <p:cNvGrpSpPr/>
            <p:nvPr/>
          </p:nvGrpSpPr>
          <p:grpSpPr>
            <a:xfrm>
              <a:off x="847508" y="5270662"/>
              <a:ext cx="1264813" cy="1121269"/>
              <a:chOff x="8944372" y="1327777"/>
              <a:chExt cx="1691064" cy="1499146"/>
            </a:xfrm>
            <a:solidFill>
              <a:schemeClr val="accent4"/>
            </a:solidFill>
          </p:grpSpPr>
          <p:sp>
            <p:nvSpPr>
              <p:cNvPr id="45" name="Freeform: Shape 44">
                <a:extLst>
                  <a:ext uri="{FF2B5EF4-FFF2-40B4-BE49-F238E27FC236}">
                    <a16:creationId xmlns:a16="http://schemas.microsoft.com/office/drawing/2014/main" id="{1806BD81-6434-B799-4425-B1719E08928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8445F135-0108-DD55-A730-0E9FB80F5D6C}"/>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41B05FC3-DF75-8BBF-64BC-8972D128C792}"/>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F3E2499E-B6E5-E1AB-AB06-8135939F4235}"/>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73BB464E-E0F5-13AC-B4CB-EF19ADF3919D}"/>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9" name="Graphic 11">
              <a:extLst>
                <a:ext uri="{FF2B5EF4-FFF2-40B4-BE49-F238E27FC236}">
                  <a16:creationId xmlns:a16="http://schemas.microsoft.com/office/drawing/2014/main" id="{ED5EA1FA-0017-348E-F094-DF93905F3722}"/>
                </a:ext>
              </a:extLst>
            </p:cNvPr>
            <p:cNvGrpSpPr/>
            <p:nvPr/>
          </p:nvGrpSpPr>
          <p:grpSpPr>
            <a:xfrm>
              <a:off x="-27979" y="5701462"/>
              <a:ext cx="1257220" cy="1085623"/>
              <a:chOff x="7773841" y="1903760"/>
              <a:chExt cx="1680912" cy="1451487"/>
            </a:xfrm>
            <a:solidFill>
              <a:schemeClr val="accent4"/>
            </a:solidFill>
          </p:grpSpPr>
          <p:sp>
            <p:nvSpPr>
              <p:cNvPr id="40" name="Freeform: Shape 39">
                <a:extLst>
                  <a:ext uri="{FF2B5EF4-FFF2-40B4-BE49-F238E27FC236}">
                    <a16:creationId xmlns:a16="http://schemas.microsoft.com/office/drawing/2014/main" id="{E7396D1E-4540-0830-29A3-68FE5662BFFF}"/>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9E0353BC-2C4A-290F-5779-074EBBC783FC}"/>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0286959C-B9C0-0884-F0A7-15A12B880CB8}"/>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EAEAA507-ECFC-6D70-FA33-6E0471E91B4E}"/>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4853C07C-BA42-C0FE-26FD-F813671B05AC}"/>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grpSp>
        <p:nvGrpSpPr>
          <p:cNvPr id="15" name="Group 14">
            <a:extLst>
              <a:ext uri="{FF2B5EF4-FFF2-40B4-BE49-F238E27FC236}">
                <a16:creationId xmlns:a16="http://schemas.microsoft.com/office/drawing/2014/main" id="{BE6F6B00-05A0-50F9-CB74-3BC348338876}"/>
              </a:ext>
            </a:extLst>
          </p:cNvPr>
          <p:cNvGrpSpPr/>
          <p:nvPr/>
        </p:nvGrpSpPr>
        <p:grpSpPr>
          <a:xfrm>
            <a:off x="1134586" y="1868412"/>
            <a:ext cx="9266714" cy="1683680"/>
            <a:chOff x="3144907" y="4058740"/>
            <a:chExt cx="9266714" cy="1683680"/>
          </a:xfrm>
        </p:grpSpPr>
        <p:sp>
          <p:nvSpPr>
            <p:cNvPr id="7" name="Rectangle: Rounded Corners 6">
              <a:extLst>
                <a:ext uri="{FF2B5EF4-FFF2-40B4-BE49-F238E27FC236}">
                  <a16:creationId xmlns:a16="http://schemas.microsoft.com/office/drawing/2014/main" id="{83662C0B-DBF1-DFEB-83FD-567A96AD0673}"/>
                </a:ext>
              </a:extLst>
            </p:cNvPr>
            <p:cNvSpPr/>
            <p:nvPr/>
          </p:nvSpPr>
          <p:spPr>
            <a:xfrm>
              <a:off x="3144907" y="4058740"/>
              <a:ext cx="9266714" cy="1683680"/>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grpSp>
          <p:nvGrpSpPr>
            <p:cNvPr id="11" name="Group 10">
              <a:extLst>
                <a:ext uri="{FF2B5EF4-FFF2-40B4-BE49-F238E27FC236}">
                  <a16:creationId xmlns:a16="http://schemas.microsoft.com/office/drawing/2014/main" id="{366E1F6C-D313-201C-437F-F6B3AC26B75A}"/>
                </a:ext>
              </a:extLst>
            </p:cNvPr>
            <p:cNvGrpSpPr/>
            <p:nvPr/>
          </p:nvGrpSpPr>
          <p:grpSpPr>
            <a:xfrm>
              <a:off x="3322781" y="4267609"/>
              <a:ext cx="8517339" cy="1196225"/>
              <a:chOff x="4728459" y="4469557"/>
              <a:chExt cx="8517339" cy="1196225"/>
            </a:xfrm>
          </p:grpSpPr>
          <p:sp>
            <p:nvSpPr>
              <p:cNvPr id="12" name="TextBox 11">
                <a:extLst>
                  <a:ext uri="{FF2B5EF4-FFF2-40B4-BE49-F238E27FC236}">
                    <a16:creationId xmlns:a16="http://schemas.microsoft.com/office/drawing/2014/main" id="{E01BFA03-3901-28D1-F849-A9F5614CFF44}"/>
                  </a:ext>
                </a:extLst>
              </p:cNvPr>
              <p:cNvSpPr txBox="1"/>
              <p:nvPr/>
            </p:nvSpPr>
            <p:spPr>
              <a:xfrm>
                <a:off x="4728459" y="4469557"/>
                <a:ext cx="2969393" cy="400110"/>
              </a:xfrm>
              <a:prstGeom prst="rect">
                <a:avLst/>
              </a:prstGeom>
              <a:noFill/>
            </p:spPr>
            <p:txBody>
              <a:bodyPr wrap="square" rtlCol="0">
                <a:spAutoFit/>
              </a:bodyPr>
              <a:lstStyle/>
              <a:p>
                <a:r>
                  <a:rPr lang="id-ID" sz="2000" b="1">
                    <a:solidFill>
                      <a:schemeClr val="tx1">
                        <a:lumMod val="75000"/>
                        <a:lumOff val="25000"/>
                      </a:schemeClr>
                    </a:solidFill>
                  </a:rPr>
                  <a:t>What is STM Attack?</a:t>
                </a:r>
              </a:p>
            </p:txBody>
          </p:sp>
          <p:sp>
            <p:nvSpPr>
              <p:cNvPr id="13" name="TextBox 12">
                <a:extLst>
                  <a:ext uri="{FF2B5EF4-FFF2-40B4-BE49-F238E27FC236}">
                    <a16:creationId xmlns:a16="http://schemas.microsoft.com/office/drawing/2014/main" id="{89588BEC-18AA-08FE-2E4E-A9A284DC07BE}"/>
                  </a:ext>
                </a:extLst>
              </p:cNvPr>
              <p:cNvSpPr txBox="1"/>
              <p:nvPr/>
            </p:nvSpPr>
            <p:spPr>
              <a:xfrm>
                <a:off x="4728459" y="4869667"/>
                <a:ext cx="8517339" cy="796115"/>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STM (Style Transfer Manipulation) attack is a type of adversarial attack where the style of an image, such as its textures and colours, is subtly changed. </a:t>
                </a:r>
              </a:p>
            </p:txBody>
          </p:sp>
        </p:grpSp>
      </p:grpSp>
      <p:sp>
        <p:nvSpPr>
          <p:cNvPr id="2" name="TextBox 1">
            <a:extLst>
              <a:ext uri="{FF2B5EF4-FFF2-40B4-BE49-F238E27FC236}">
                <a16:creationId xmlns:a16="http://schemas.microsoft.com/office/drawing/2014/main" id="{333A313B-91A5-253B-7E9B-EDF457C7FB8E}"/>
              </a:ext>
            </a:extLst>
          </p:cNvPr>
          <p:cNvSpPr txBox="1"/>
          <p:nvPr/>
        </p:nvSpPr>
        <p:spPr>
          <a:xfrm>
            <a:off x="1134586" y="904838"/>
            <a:ext cx="5115767" cy="788979"/>
          </a:xfrm>
          <a:prstGeom prst="rect">
            <a:avLst/>
          </a:prstGeom>
          <a:noFill/>
        </p:spPr>
        <p:txBody>
          <a:bodyPr wrap="square" rtlCol="0">
            <a:spAutoFit/>
          </a:bodyPr>
          <a:lstStyle/>
          <a:p>
            <a:r>
              <a:rPr lang="en-ID" sz="4400" b="1">
                <a:solidFill>
                  <a:schemeClr val="accent3"/>
                </a:solidFill>
                <a:latin typeface="Outfit Medium" pitchFamily="2" charset="0"/>
              </a:rPr>
              <a:t>Introduction</a:t>
            </a:r>
          </a:p>
        </p:txBody>
      </p:sp>
      <p:pic>
        <p:nvPicPr>
          <p:cNvPr id="31" name="Picture 30" descr="A collage of a white flower&#10;&#10;Description automatically generated">
            <a:extLst>
              <a:ext uri="{FF2B5EF4-FFF2-40B4-BE49-F238E27FC236}">
                <a16:creationId xmlns:a16="http://schemas.microsoft.com/office/drawing/2014/main" id="{0FFC4338-4A1B-B0A0-4211-28CE2159C116}"/>
              </a:ext>
            </a:extLst>
          </p:cNvPr>
          <p:cNvPicPr>
            <a:picLocks noChangeAspect="1"/>
          </p:cNvPicPr>
          <p:nvPr/>
        </p:nvPicPr>
        <p:blipFill>
          <a:blip r:embed="rId2"/>
          <a:stretch>
            <a:fillRect/>
          </a:stretch>
        </p:blipFill>
        <p:spPr>
          <a:xfrm>
            <a:off x="5595975" y="3823869"/>
            <a:ext cx="5574598" cy="1699154"/>
          </a:xfrm>
          <a:prstGeom prst="rect">
            <a:avLst/>
          </a:prstGeom>
        </p:spPr>
      </p:pic>
      <p:sp>
        <p:nvSpPr>
          <p:cNvPr id="4" name="TextBox 3">
            <a:extLst>
              <a:ext uri="{FF2B5EF4-FFF2-40B4-BE49-F238E27FC236}">
                <a16:creationId xmlns:a16="http://schemas.microsoft.com/office/drawing/2014/main" id="{40052026-2887-6932-244D-79BB5B9F5E60}"/>
              </a:ext>
            </a:extLst>
          </p:cNvPr>
          <p:cNvSpPr txBox="1"/>
          <p:nvPr/>
        </p:nvSpPr>
        <p:spPr>
          <a:xfrm>
            <a:off x="1231327" y="3952202"/>
            <a:ext cx="349832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kern="0" dirty="0">
                <a:cs typeface="Times New Roman"/>
              </a:rPr>
              <a:t>Parameters Changed:</a:t>
            </a:r>
          </a:p>
          <a:p>
            <a:pPr lvl="1"/>
            <a:r>
              <a:rPr lang="en-US" sz="1400" kern="0" dirty="0">
                <a:cs typeface="Times New Roman"/>
              </a:rPr>
              <a:t>1.  Color Distribution</a:t>
            </a:r>
            <a:endParaRPr lang="en-US" sz="1400" dirty="0">
              <a:cs typeface="Poppins"/>
            </a:endParaRPr>
          </a:p>
          <a:p>
            <a:pPr lvl="1"/>
            <a:r>
              <a:rPr lang="en-US" sz="1400" kern="0" dirty="0">
                <a:cs typeface="Times New Roman"/>
              </a:rPr>
              <a:t>2. Texture</a:t>
            </a:r>
            <a:endParaRPr lang="en-US" sz="1400" dirty="0">
              <a:cs typeface="Poppins"/>
            </a:endParaRPr>
          </a:p>
          <a:p>
            <a:pPr lvl="1"/>
            <a:r>
              <a:rPr lang="en-US" sz="1400" kern="0" dirty="0">
                <a:cs typeface="Times New Roman"/>
              </a:rPr>
              <a:t>3. Spatial Features</a:t>
            </a:r>
            <a:endParaRPr lang="en-US" sz="1400" dirty="0">
              <a:cs typeface="Poppins"/>
            </a:endParaRPr>
          </a:p>
          <a:p>
            <a:pPr lvl="1"/>
            <a:r>
              <a:rPr lang="en-US" sz="1400" kern="0" dirty="0">
                <a:cs typeface="Times New Roman"/>
              </a:rPr>
              <a:t>4. Local and Global Contrast:</a:t>
            </a:r>
            <a:endParaRPr lang="en-US" sz="1400" dirty="0">
              <a:cs typeface="Poppins"/>
            </a:endParaRPr>
          </a:p>
          <a:p>
            <a:pPr lvl="1"/>
            <a:r>
              <a:rPr lang="en-US" sz="1400" kern="0" dirty="0">
                <a:cs typeface="Times New Roman"/>
              </a:rPr>
              <a:t>5. High-Level Semantic Features:</a:t>
            </a:r>
            <a:endParaRPr lang="en-US" sz="1400" dirty="0">
              <a:cs typeface="Poppins"/>
            </a:endParaRPr>
          </a:p>
          <a:p>
            <a:pPr lvl="1"/>
            <a:r>
              <a:rPr lang="en-US" sz="1400" kern="0" dirty="0">
                <a:cs typeface="Times New Roman"/>
              </a:rPr>
              <a:t>6. Noise Patterns</a:t>
            </a:r>
          </a:p>
        </p:txBody>
      </p:sp>
    </p:spTree>
    <p:extLst>
      <p:ext uri="{BB962C8B-B14F-4D97-AF65-F5344CB8AC3E}">
        <p14:creationId xmlns:p14="http://schemas.microsoft.com/office/powerpoint/2010/main" val="133559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91">
            <a:extLst>
              <a:ext uri="{FF2B5EF4-FFF2-40B4-BE49-F238E27FC236}">
                <a16:creationId xmlns:a16="http://schemas.microsoft.com/office/drawing/2014/main" id="{486E54BB-3A45-CB97-B7E0-15EC4C4E35D0}"/>
              </a:ext>
            </a:extLst>
          </p:cNvPr>
          <p:cNvSpPr/>
          <p:nvPr/>
        </p:nvSpPr>
        <p:spPr>
          <a:xfrm>
            <a:off x="8237415" y="2050971"/>
            <a:ext cx="3954585" cy="4807029"/>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sym typeface="Arial"/>
            </a:endParaRPr>
          </a:p>
        </p:txBody>
      </p:sp>
      <p:sp>
        <p:nvSpPr>
          <p:cNvPr id="6" name="TextBox 5">
            <a:extLst>
              <a:ext uri="{FF2B5EF4-FFF2-40B4-BE49-F238E27FC236}">
                <a16:creationId xmlns:a16="http://schemas.microsoft.com/office/drawing/2014/main" id="{CA4F5BC2-DC2E-E8A1-C3F6-C5544519E9E7}"/>
              </a:ext>
            </a:extLst>
          </p:cNvPr>
          <p:cNvSpPr txBox="1"/>
          <p:nvPr/>
        </p:nvSpPr>
        <p:spPr>
          <a:xfrm>
            <a:off x="680615" y="588052"/>
            <a:ext cx="5417049" cy="707886"/>
          </a:xfrm>
          <a:prstGeom prst="rect">
            <a:avLst/>
          </a:prstGeom>
          <a:noFill/>
        </p:spPr>
        <p:txBody>
          <a:bodyPr wrap="square" lIns="91440" tIns="45720" rIns="91440" bIns="45720" rtlCol="0" anchor="t">
            <a:spAutoFit/>
          </a:bodyPr>
          <a:lstStyle/>
          <a:p>
            <a:r>
              <a:rPr lang="en-ID" sz="4000">
                <a:solidFill>
                  <a:schemeClr val="accent3"/>
                </a:solidFill>
                <a:latin typeface="Outfit Medium"/>
              </a:rPr>
              <a:t>Research Gap</a:t>
            </a:r>
          </a:p>
        </p:txBody>
      </p:sp>
      <p:sp>
        <p:nvSpPr>
          <p:cNvPr id="7" name="TextBox 6">
            <a:extLst>
              <a:ext uri="{FF2B5EF4-FFF2-40B4-BE49-F238E27FC236}">
                <a16:creationId xmlns:a16="http://schemas.microsoft.com/office/drawing/2014/main" id="{35C020D7-E1E4-93E9-B13B-4A53D8AFC6DD}"/>
              </a:ext>
            </a:extLst>
          </p:cNvPr>
          <p:cNvSpPr txBox="1"/>
          <p:nvPr/>
        </p:nvSpPr>
        <p:spPr>
          <a:xfrm>
            <a:off x="426615" y="1422094"/>
            <a:ext cx="7536972" cy="2684581"/>
          </a:xfrm>
          <a:prstGeom prst="rect">
            <a:avLst/>
          </a:prstGeom>
          <a:noFill/>
        </p:spPr>
        <p:txBody>
          <a:bodyPr wrap="square" lIns="91440" tIns="45720" rIns="91440" bIns="45720" rtlCol="0" anchor="t">
            <a:spAutoFit/>
          </a:bodyPr>
          <a:lstStyle/>
          <a:p>
            <a:pPr marL="285750" indent="-285750" algn="just">
              <a:buFont typeface="Arial"/>
              <a:buChar char="•"/>
            </a:pPr>
            <a:r>
              <a:rPr lang="id-ID" err="1">
                <a:solidFill>
                  <a:schemeClr val="tx1">
                    <a:lumMod val="75000"/>
                    <a:lumOff val="25000"/>
                  </a:schemeClr>
                </a:solidFill>
                <a:ea typeface="+mn-lt"/>
                <a:cs typeface="+mn-lt"/>
              </a:rPr>
              <a:t>Lack</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of</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comprehensive</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evaluation</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of</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how</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Style</a:t>
            </a:r>
            <a:r>
              <a:rPr lang="id-ID">
                <a:solidFill>
                  <a:schemeClr val="tx1">
                    <a:lumMod val="75000"/>
                    <a:lumOff val="25000"/>
                  </a:schemeClr>
                </a:solidFill>
                <a:ea typeface="+mn-lt"/>
                <a:cs typeface="+mn-lt"/>
              </a:rPr>
              <a:t> Transfer </a:t>
            </a:r>
            <a:r>
              <a:rPr lang="id-ID" err="1">
                <a:solidFill>
                  <a:schemeClr val="tx1">
                    <a:lumMod val="75000"/>
                    <a:lumOff val="25000"/>
                  </a:schemeClr>
                </a:solidFill>
                <a:ea typeface="+mn-lt"/>
                <a:cs typeface="+mn-lt"/>
              </a:rPr>
              <a:t>Manipulation</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attacks</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impact</a:t>
            </a:r>
            <a:r>
              <a:rPr lang="id-ID">
                <a:solidFill>
                  <a:schemeClr val="tx1">
                    <a:lumMod val="75000"/>
                    <a:lumOff val="25000"/>
                  </a:schemeClr>
                </a:solidFill>
                <a:ea typeface="+mn-lt"/>
                <a:cs typeface="+mn-lt"/>
              </a:rPr>
              <a:t> CNN-</a:t>
            </a:r>
            <a:r>
              <a:rPr lang="id-ID" err="1">
                <a:solidFill>
                  <a:schemeClr val="tx1">
                    <a:lumMod val="75000"/>
                    <a:lumOff val="25000"/>
                  </a:schemeClr>
                </a:solidFill>
                <a:ea typeface="+mn-lt"/>
                <a:cs typeface="+mn-lt"/>
              </a:rPr>
              <a:t>based</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medical</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imaging</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systems</a:t>
            </a:r>
            <a:r>
              <a:rPr lang="id-ID">
                <a:solidFill>
                  <a:schemeClr val="tx1">
                    <a:lumMod val="75000"/>
                    <a:lumOff val="25000"/>
                  </a:schemeClr>
                </a:solidFill>
                <a:ea typeface="+mn-lt"/>
                <a:cs typeface="+mn-lt"/>
              </a:rPr>
              <a:t>. </a:t>
            </a:r>
            <a:endParaRPr lang="en-US">
              <a:solidFill>
                <a:schemeClr val="tx1">
                  <a:lumMod val="75000"/>
                  <a:lumOff val="25000"/>
                </a:schemeClr>
              </a:solidFill>
              <a:ea typeface="+mn-lt"/>
              <a:cs typeface="+mn-lt"/>
            </a:endParaRPr>
          </a:p>
          <a:p>
            <a:pPr marL="285750" indent="-285750" algn="just">
              <a:buFont typeface="Arial"/>
              <a:buChar char="•"/>
            </a:pPr>
            <a:endParaRPr lang="id-ID">
              <a:solidFill>
                <a:schemeClr val="tx1">
                  <a:lumMod val="75000"/>
                  <a:lumOff val="25000"/>
                </a:schemeClr>
              </a:solidFill>
              <a:ea typeface="+mn-lt"/>
              <a:cs typeface="+mn-lt"/>
            </a:endParaRPr>
          </a:p>
          <a:p>
            <a:pPr marL="285750" indent="-285750" algn="just">
              <a:buFont typeface="Arial"/>
              <a:buChar char="•"/>
            </a:pPr>
            <a:r>
              <a:rPr lang="id-ID" err="1">
                <a:solidFill>
                  <a:schemeClr val="tx1">
                    <a:lumMod val="75000"/>
                    <a:lumOff val="25000"/>
                  </a:schemeClr>
                </a:solidFill>
                <a:ea typeface="+mn-lt"/>
                <a:cs typeface="+mn-lt"/>
              </a:rPr>
              <a:t>Existing</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defense</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mechanisms</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have</a:t>
            </a:r>
            <a:r>
              <a:rPr lang="id-ID">
                <a:solidFill>
                  <a:schemeClr val="tx1">
                    <a:lumMod val="75000"/>
                    <a:lumOff val="25000"/>
                  </a:schemeClr>
                </a:solidFill>
                <a:ea typeface="+mn-lt"/>
                <a:cs typeface="+mn-lt"/>
              </a:rPr>
              <a:t> not </a:t>
            </a:r>
            <a:r>
              <a:rPr lang="id-ID" err="1">
                <a:solidFill>
                  <a:schemeClr val="tx1">
                    <a:lumMod val="75000"/>
                    <a:lumOff val="25000"/>
                  </a:schemeClr>
                </a:solidFill>
                <a:ea typeface="+mn-lt"/>
                <a:cs typeface="+mn-lt"/>
              </a:rPr>
              <a:t>been</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thoroughly</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tested</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for</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their</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effectiveness</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Style</a:t>
            </a:r>
            <a:r>
              <a:rPr lang="id-ID">
                <a:solidFill>
                  <a:schemeClr val="tx1">
                    <a:lumMod val="75000"/>
                    <a:lumOff val="25000"/>
                  </a:schemeClr>
                </a:solidFill>
                <a:ea typeface="+mn-lt"/>
                <a:cs typeface="+mn-lt"/>
              </a:rPr>
              <a:t> Transfer </a:t>
            </a:r>
            <a:r>
              <a:rPr lang="id-ID" err="1">
                <a:solidFill>
                  <a:schemeClr val="tx1">
                    <a:lumMod val="75000"/>
                    <a:lumOff val="25000"/>
                  </a:schemeClr>
                </a:solidFill>
                <a:ea typeface="+mn-lt"/>
                <a:cs typeface="+mn-lt"/>
              </a:rPr>
              <a:t>Manipulation</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attacks</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and</a:t>
            </a:r>
            <a:r>
              <a:rPr lang="id-ID">
                <a:solidFill>
                  <a:schemeClr val="tx1">
                    <a:lumMod val="75000"/>
                    <a:lumOff val="25000"/>
                  </a:schemeClr>
                </a:solidFill>
                <a:ea typeface="+mn-lt"/>
                <a:cs typeface="+mn-lt"/>
              </a:rPr>
              <a:t> model </a:t>
            </a:r>
            <a:r>
              <a:rPr lang="id-ID" err="1">
                <a:solidFill>
                  <a:schemeClr val="tx1">
                    <a:lumMod val="75000"/>
                    <a:lumOff val="25000"/>
                  </a:schemeClr>
                </a:solidFill>
                <a:ea typeface="+mn-lt"/>
                <a:cs typeface="+mn-lt"/>
              </a:rPr>
              <a:t>architectures</a:t>
            </a:r>
            <a:r>
              <a:rPr lang="id-ID">
                <a:solidFill>
                  <a:schemeClr val="tx1">
                    <a:lumMod val="75000"/>
                    <a:lumOff val="25000"/>
                  </a:schemeClr>
                </a:solidFill>
                <a:ea typeface="+mn-lt"/>
                <a:cs typeface="+mn-lt"/>
              </a:rPr>
              <a:t>. </a:t>
            </a:r>
            <a:endParaRPr lang="en-US">
              <a:solidFill>
                <a:schemeClr val="tx1">
                  <a:lumMod val="75000"/>
                  <a:lumOff val="25000"/>
                </a:schemeClr>
              </a:solidFill>
              <a:ea typeface="+mn-lt"/>
              <a:cs typeface="+mn-lt"/>
            </a:endParaRPr>
          </a:p>
          <a:p>
            <a:pPr marL="285750" indent="-285750" algn="just">
              <a:buFont typeface="Arial"/>
              <a:buChar char="•"/>
            </a:pPr>
            <a:endParaRPr lang="id-ID">
              <a:solidFill>
                <a:schemeClr val="tx1">
                  <a:lumMod val="75000"/>
                  <a:lumOff val="25000"/>
                </a:schemeClr>
              </a:solidFill>
              <a:ea typeface="+mn-lt"/>
              <a:cs typeface="+mn-lt"/>
            </a:endParaRPr>
          </a:p>
          <a:p>
            <a:pPr marL="285750" indent="-285750" algn="just">
              <a:lnSpc>
                <a:spcPct val="150000"/>
              </a:lnSpc>
              <a:buFont typeface="Arial"/>
              <a:buChar char="•"/>
            </a:pPr>
            <a:endParaRPr lang="id-ID">
              <a:solidFill>
                <a:schemeClr val="tx1">
                  <a:lumMod val="75000"/>
                  <a:lumOff val="25000"/>
                </a:schemeClr>
              </a:solidFill>
              <a:cs typeface="Poppins"/>
            </a:endParaRPr>
          </a:p>
        </p:txBody>
      </p:sp>
      <p:sp>
        <p:nvSpPr>
          <p:cNvPr id="96" name="Google Shape;544;p14">
            <a:extLst>
              <a:ext uri="{FF2B5EF4-FFF2-40B4-BE49-F238E27FC236}">
                <a16:creationId xmlns:a16="http://schemas.microsoft.com/office/drawing/2014/main" id="{F3D5127F-7966-67B6-1208-53FE1C2F5592}"/>
              </a:ext>
            </a:extLst>
          </p:cNvPr>
          <p:cNvSpPr/>
          <p:nvPr/>
        </p:nvSpPr>
        <p:spPr>
          <a:xfrm rot="8485800">
            <a:off x="4296773" y="4716020"/>
            <a:ext cx="490322" cy="49032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76" name="Group 75">
            <a:extLst>
              <a:ext uri="{FF2B5EF4-FFF2-40B4-BE49-F238E27FC236}">
                <a16:creationId xmlns:a16="http://schemas.microsoft.com/office/drawing/2014/main" id="{C92E3DD5-01A6-011D-4B74-E50A0ECF64D9}"/>
              </a:ext>
            </a:extLst>
          </p:cNvPr>
          <p:cNvGrpSpPr/>
          <p:nvPr/>
        </p:nvGrpSpPr>
        <p:grpSpPr>
          <a:xfrm rot="454359">
            <a:off x="19289" y="4931381"/>
            <a:ext cx="1785616" cy="1265124"/>
            <a:chOff x="-27979" y="5270662"/>
            <a:chExt cx="2140300" cy="1516423"/>
          </a:xfrm>
        </p:grpSpPr>
        <p:grpSp>
          <p:nvGrpSpPr>
            <p:cNvPr id="77" name="Graphic 11">
              <a:extLst>
                <a:ext uri="{FF2B5EF4-FFF2-40B4-BE49-F238E27FC236}">
                  <a16:creationId xmlns:a16="http://schemas.microsoft.com/office/drawing/2014/main" id="{A5362620-9726-BA1C-73C0-EDA95D4E5F23}"/>
                </a:ext>
              </a:extLst>
            </p:cNvPr>
            <p:cNvGrpSpPr/>
            <p:nvPr/>
          </p:nvGrpSpPr>
          <p:grpSpPr>
            <a:xfrm>
              <a:off x="847508" y="5270662"/>
              <a:ext cx="1264813" cy="1121269"/>
              <a:chOff x="8944372" y="1327777"/>
              <a:chExt cx="1691064" cy="1499146"/>
            </a:xfrm>
            <a:solidFill>
              <a:schemeClr val="accent4"/>
            </a:solidFill>
          </p:grpSpPr>
          <p:sp>
            <p:nvSpPr>
              <p:cNvPr id="84" name="Freeform: Shape 83">
                <a:extLst>
                  <a:ext uri="{FF2B5EF4-FFF2-40B4-BE49-F238E27FC236}">
                    <a16:creationId xmlns:a16="http://schemas.microsoft.com/office/drawing/2014/main" id="{AE5C81C5-BDB6-8F4F-A5FF-EC7E60B4651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7807E37-6485-A00C-5868-A05E88D0E99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EA678627-4FB7-9EA5-6396-E851B52BCA6B}"/>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574F043E-D49A-FB61-4094-9C4347D92530}"/>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2C415427-9124-BB5C-9E09-8CCE83453020}"/>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78" name="Graphic 11">
              <a:extLst>
                <a:ext uri="{FF2B5EF4-FFF2-40B4-BE49-F238E27FC236}">
                  <a16:creationId xmlns:a16="http://schemas.microsoft.com/office/drawing/2014/main" id="{FCE900AE-2FD6-E72F-7E7B-6E47BB83CBAF}"/>
                </a:ext>
              </a:extLst>
            </p:cNvPr>
            <p:cNvGrpSpPr/>
            <p:nvPr/>
          </p:nvGrpSpPr>
          <p:grpSpPr>
            <a:xfrm>
              <a:off x="-27979" y="5701462"/>
              <a:ext cx="1257220" cy="1085623"/>
              <a:chOff x="7773841" y="1903760"/>
              <a:chExt cx="1680912" cy="1451487"/>
            </a:xfrm>
            <a:solidFill>
              <a:schemeClr val="accent4"/>
            </a:solidFill>
          </p:grpSpPr>
          <p:sp>
            <p:nvSpPr>
              <p:cNvPr id="79" name="Freeform: Shape 78">
                <a:extLst>
                  <a:ext uri="{FF2B5EF4-FFF2-40B4-BE49-F238E27FC236}">
                    <a16:creationId xmlns:a16="http://schemas.microsoft.com/office/drawing/2014/main" id="{E25618BB-173F-E05D-176A-0CE995093111}"/>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65C9BEA1-EEE5-E777-970D-B09E2B4644B6}"/>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B2FE4C1F-9767-3967-D0D3-766C27395F4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8878AA68-6E41-35E7-EE94-1A10F7AD8FF0}"/>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DBAE371F-E301-68DD-45C6-7D9121A4512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42650581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Google Shape;544;p14">
            <a:extLst>
              <a:ext uri="{FF2B5EF4-FFF2-40B4-BE49-F238E27FC236}">
                <a16:creationId xmlns:a16="http://schemas.microsoft.com/office/drawing/2014/main" id="{D958AE5E-B450-2A04-AF46-5699525E39DD}"/>
              </a:ext>
            </a:extLst>
          </p:cNvPr>
          <p:cNvSpPr/>
          <p:nvPr/>
        </p:nvSpPr>
        <p:spPr>
          <a:xfrm rot="1263454">
            <a:off x="552067" y="556212"/>
            <a:ext cx="903186" cy="90318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dirty="0">
              <a:latin typeface="Arial"/>
              <a:cs typeface="Arial"/>
              <a:sym typeface="Arial"/>
            </a:endParaRPr>
          </a:p>
        </p:txBody>
      </p:sp>
      <p:grpSp>
        <p:nvGrpSpPr>
          <p:cNvPr id="70" name="Group 69">
            <a:extLst>
              <a:ext uri="{FF2B5EF4-FFF2-40B4-BE49-F238E27FC236}">
                <a16:creationId xmlns:a16="http://schemas.microsoft.com/office/drawing/2014/main" id="{C0396C26-E5D6-FA17-9EF1-BCE1B2EC5A2A}"/>
              </a:ext>
            </a:extLst>
          </p:cNvPr>
          <p:cNvGrpSpPr/>
          <p:nvPr/>
        </p:nvGrpSpPr>
        <p:grpSpPr>
          <a:xfrm rot="10800000">
            <a:off x="10059087" y="4781043"/>
            <a:ext cx="2140300" cy="1516423"/>
            <a:chOff x="-27979" y="5270662"/>
            <a:chExt cx="2140300" cy="1516423"/>
          </a:xfrm>
        </p:grpSpPr>
        <p:grpSp>
          <p:nvGrpSpPr>
            <p:cNvPr id="71" name="Graphic 11">
              <a:extLst>
                <a:ext uri="{FF2B5EF4-FFF2-40B4-BE49-F238E27FC236}">
                  <a16:creationId xmlns:a16="http://schemas.microsoft.com/office/drawing/2014/main" id="{47E03C1C-A543-C61B-E0B6-D636F53F06E9}"/>
                </a:ext>
              </a:extLst>
            </p:cNvPr>
            <p:cNvGrpSpPr/>
            <p:nvPr/>
          </p:nvGrpSpPr>
          <p:grpSpPr>
            <a:xfrm>
              <a:off x="847508" y="5270662"/>
              <a:ext cx="1264813" cy="1121269"/>
              <a:chOff x="8944372" y="1327777"/>
              <a:chExt cx="1691064" cy="1499146"/>
            </a:xfrm>
            <a:solidFill>
              <a:schemeClr val="accent4"/>
            </a:solidFill>
          </p:grpSpPr>
          <p:sp>
            <p:nvSpPr>
              <p:cNvPr id="78" name="Freeform: Shape 77">
                <a:extLst>
                  <a:ext uri="{FF2B5EF4-FFF2-40B4-BE49-F238E27FC236}">
                    <a16:creationId xmlns:a16="http://schemas.microsoft.com/office/drawing/2014/main" id="{F8DFE11E-8025-3BAA-23F8-51D0A6031CC4}"/>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dirty="0"/>
              </a:p>
            </p:txBody>
          </p:sp>
          <p:sp>
            <p:nvSpPr>
              <p:cNvPr id="79" name="Freeform: Shape 78">
                <a:extLst>
                  <a:ext uri="{FF2B5EF4-FFF2-40B4-BE49-F238E27FC236}">
                    <a16:creationId xmlns:a16="http://schemas.microsoft.com/office/drawing/2014/main" id="{1B05EB94-417D-9F68-E4D4-96F5A53AFB79}"/>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dirty="0"/>
              </a:p>
            </p:txBody>
          </p:sp>
          <p:sp>
            <p:nvSpPr>
              <p:cNvPr id="80" name="Freeform: Shape 79">
                <a:extLst>
                  <a:ext uri="{FF2B5EF4-FFF2-40B4-BE49-F238E27FC236}">
                    <a16:creationId xmlns:a16="http://schemas.microsoft.com/office/drawing/2014/main" id="{564F4A14-A19D-587F-440C-0899307B9B81}"/>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dirty="0"/>
              </a:p>
            </p:txBody>
          </p:sp>
          <p:sp>
            <p:nvSpPr>
              <p:cNvPr id="81" name="Freeform: Shape 80">
                <a:extLst>
                  <a:ext uri="{FF2B5EF4-FFF2-40B4-BE49-F238E27FC236}">
                    <a16:creationId xmlns:a16="http://schemas.microsoft.com/office/drawing/2014/main" id="{A3C28413-4A41-32E3-9336-D6F8BD72B659}"/>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dirty="0"/>
              </a:p>
            </p:txBody>
          </p:sp>
          <p:sp>
            <p:nvSpPr>
              <p:cNvPr id="82" name="Freeform: Shape 81">
                <a:extLst>
                  <a:ext uri="{FF2B5EF4-FFF2-40B4-BE49-F238E27FC236}">
                    <a16:creationId xmlns:a16="http://schemas.microsoft.com/office/drawing/2014/main" id="{AC18B239-65E0-3ED3-9CA8-291BDF3521A8}"/>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dirty="0"/>
              </a:p>
            </p:txBody>
          </p:sp>
        </p:grpSp>
        <p:grpSp>
          <p:nvGrpSpPr>
            <p:cNvPr id="72" name="Graphic 11">
              <a:extLst>
                <a:ext uri="{FF2B5EF4-FFF2-40B4-BE49-F238E27FC236}">
                  <a16:creationId xmlns:a16="http://schemas.microsoft.com/office/drawing/2014/main" id="{BFFA6EEE-8AD7-9EFF-65FF-9FE56E38AA66}"/>
                </a:ext>
              </a:extLst>
            </p:cNvPr>
            <p:cNvGrpSpPr/>
            <p:nvPr/>
          </p:nvGrpSpPr>
          <p:grpSpPr>
            <a:xfrm>
              <a:off x="-27979" y="5701462"/>
              <a:ext cx="1257220" cy="1085623"/>
              <a:chOff x="7773841" y="1903760"/>
              <a:chExt cx="1680912" cy="1451487"/>
            </a:xfrm>
            <a:solidFill>
              <a:schemeClr val="accent4"/>
            </a:solidFill>
          </p:grpSpPr>
          <p:sp>
            <p:nvSpPr>
              <p:cNvPr id="73" name="Freeform: Shape 72">
                <a:extLst>
                  <a:ext uri="{FF2B5EF4-FFF2-40B4-BE49-F238E27FC236}">
                    <a16:creationId xmlns:a16="http://schemas.microsoft.com/office/drawing/2014/main" id="{8BBF6D98-226B-9C7C-3269-762BFC16D009}"/>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dirty="0"/>
              </a:p>
            </p:txBody>
          </p:sp>
          <p:sp>
            <p:nvSpPr>
              <p:cNvPr id="74" name="Freeform: Shape 73">
                <a:extLst>
                  <a:ext uri="{FF2B5EF4-FFF2-40B4-BE49-F238E27FC236}">
                    <a16:creationId xmlns:a16="http://schemas.microsoft.com/office/drawing/2014/main" id="{B9757125-AF91-ECED-5A0A-58ADAEAADAB2}"/>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dirty="0"/>
              </a:p>
            </p:txBody>
          </p:sp>
          <p:sp>
            <p:nvSpPr>
              <p:cNvPr id="75" name="Freeform: Shape 74">
                <a:extLst>
                  <a:ext uri="{FF2B5EF4-FFF2-40B4-BE49-F238E27FC236}">
                    <a16:creationId xmlns:a16="http://schemas.microsoft.com/office/drawing/2014/main" id="{239CD8E6-A87B-84EE-0EE7-6361AB12B0C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dirty="0"/>
              </a:p>
            </p:txBody>
          </p:sp>
          <p:sp>
            <p:nvSpPr>
              <p:cNvPr id="76" name="Freeform: Shape 75">
                <a:extLst>
                  <a:ext uri="{FF2B5EF4-FFF2-40B4-BE49-F238E27FC236}">
                    <a16:creationId xmlns:a16="http://schemas.microsoft.com/office/drawing/2014/main" id="{6C096C95-2561-6138-587E-2A50642FB005}"/>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dirty="0"/>
              </a:p>
            </p:txBody>
          </p:sp>
          <p:sp>
            <p:nvSpPr>
              <p:cNvPr id="77" name="Freeform: Shape 76">
                <a:extLst>
                  <a:ext uri="{FF2B5EF4-FFF2-40B4-BE49-F238E27FC236}">
                    <a16:creationId xmlns:a16="http://schemas.microsoft.com/office/drawing/2014/main" id="{669E7880-501A-1290-4671-3868CC73D058}"/>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dirty="0"/>
              </a:p>
            </p:txBody>
          </p:sp>
        </p:grpSp>
      </p:grpSp>
      <p:sp>
        <p:nvSpPr>
          <p:cNvPr id="2" name="TextBox 1">
            <a:extLst>
              <a:ext uri="{FF2B5EF4-FFF2-40B4-BE49-F238E27FC236}">
                <a16:creationId xmlns:a16="http://schemas.microsoft.com/office/drawing/2014/main" id="{425D094A-E19D-FC83-6382-7B895A7E9EE0}"/>
              </a:ext>
            </a:extLst>
          </p:cNvPr>
          <p:cNvSpPr txBox="1"/>
          <p:nvPr/>
        </p:nvSpPr>
        <p:spPr>
          <a:xfrm>
            <a:off x="1271713" y="583270"/>
            <a:ext cx="4737613" cy="707886"/>
          </a:xfrm>
          <a:prstGeom prst="rect">
            <a:avLst/>
          </a:prstGeom>
          <a:noFill/>
        </p:spPr>
        <p:txBody>
          <a:bodyPr wrap="square" lIns="91440" tIns="45720" rIns="91440" bIns="45720" rtlCol="0" anchor="t">
            <a:spAutoFit/>
          </a:bodyPr>
          <a:lstStyle/>
          <a:p>
            <a:r>
              <a:rPr lang="en-ID" sz="4000" dirty="0">
                <a:solidFill>
                  <a:schemeClr val="accent3"/>
                </a:solidFill>
                <a:latin typeface="Outfit Medium"/>
              </a:rPr>
              <a:t>Overall </a:t>
            </a:r>
            <a:r>
              <a:rPr lang="en-ID" sz="4000" dirty="0">
                <a:solidFill>
                  <a:schemeClr val="tx1">
                    <a:lumMod val="75000"/>
                    <a:lumOff val="25000"/>
                  </a:schemeClr>
                </a:solidFill>
                <a:latin typeface="Outfit Medium"/>
              </a:rPr>
              <a:t>Introduction</a:t>
            </a:r>
            <a:endParaRPr lang="en-ID" sz="4000" dirty="0">
              <a:solidFill>
                <a:schemeClr val="accent3"/>
              </a:solidFill>
              <a:latin typeface="Outfit Medium"/>
            </a:endParaRPr>
          </a:p>
        </p:txBody>
      </p:sp>
      <p:sp>
        <p:nvSpPr>
          <p:cNvPr id="6" name="TextBox 5">
            <a:extLst>
              <a:ext uri="{FF2B5EF4-FFF2-40B4-BE49-F238E27FC236}">
                <a16:creationId xmlns:a16="http://schemas.microsoft.com/office/drawing/2014/main" id="{5D748715-250C-78BD-8D38-30AA9E903ADF}"/>
              </a:ext>
            </a:extLst>
          </p:cNvPr>
          <p:cNvSpPr txBox="1"/>
          <p:nvPr/>
        </p:nvSpPr>
        <p:spPr>
          <a:xfrm>
            <a:off x="1008921" y="1450317"/>
            <a:ext cx="10135196" cy="4221156"/>
          </a:xfrm>
          <a:prstGeom prst="rect">
            <a:avLst/>
          </a:prstGeom>
          <a:noFill/>
        </p:spPr>
        <p:txBody>
          <a:bodyPr wrap="square" lIns="91440" tIns="45720" rIns="91440" bIns="45720" rtlCol="0" anchor="t">
            <a:spAutoFit/>
          </a:bodyPr>
          <a:lstStyle/>
          <a:p>
            <a:pPr marL="342900" indent="-342900" algn="just">
              <a:lnSpc>
                <a:spcPct val="150000"/>
              </a:lnSpc>
              <a:buFont typeface="Arial"/>
              <a:buChar char="•"/>
            </a:pPr>
            <a:r>
              <a:rPr lang="id-ID" sz="2000" err="1">
                <a:solidFill>
                  <a:schemeClr val="tx1">
                    <a:lumMod val="75000"/>
                    <a:lumOff val="25000"/>
                  </a:schemeClr>
                </a:solidFill>
              </a:rPr>
              <a:t>Medical</a:t>
            </a:r>
            <a:r>
              <a:rPr lang="id-ID" sz="2000">
                <a:solidFill>
                  <a:schemeClr val="tx1">
                    <a:lumMod val="75000"/>
                    <a:lumOff val="25000"/>
                  </a:schemeClr>
                </a:solidFill>
              </a:rPr>
              <a:t> </a:t>
            </a:r>
            <a:r>
              <a:rPr lang="id-ID" sz="2000" err="1">
                <a:solidFill>
                  <a:schemeClr val="tx1">
                    <a:lumMod val="75000"/>
                    <a:lumOff val="25000"/>
                  </a:schemeClr>
                </a:solidFill>
              </a:rPr>
              <a:t>imaging</a:t>
            </a:r>
            <a:r>
              <a:rPr lang="id-ID" sz="2000">
                <a:solidFill>
                  <a:schemeClr val="tx1">
                    <a:lumMod val="75000"/>
                    <a:lumOff val="25000"/>
                  </a:schemeClr>
                </a:solidFill>
              </a:rPr>
              <a:t> </a:t>
            </a:r>
            <a:r>
              <a:rPr lang="id-ID" sz="2000" err="1">
                <a:solidFill>
                  <a:schemeClr val="tx1">
                    <a:lumMod val="75000"/>
                    <a:lumOff val="25000"/>
                  </a:schemeClr>
                </a:solidFill>
              </a:rPr>
              <a:t>systems</a:t>
            </a:r>
            <a:r>
              <a:rPr lang="id-ID" sz="2000">
                <a:solidFill>
                  <a:schemeClr val="tx1">
                    <a:lumMod val="75000"/>
                    <a:lumOff val="25000"/>
                  </a:schemeClr>
                </a:solidFill>
              </a:rPr>
              <a:t> </a:t>
            </a:r>
            <a:r>
              <a:rPr lang="id-ID" sz="2000" err="1">
                <a:solidFill>
                  <a:schemeClr val="tx1">
                    <a:lumMod val="75000"/>
                    <a:lumOff val="25000"/>
                  </a:schemeClr>
                </a:solidFill>
              </a:rPr>
              <a:t>diagnose</a:t>
            </a:r>
            <a:r>
              <a:rPr lang="id-ID" sz="2000">
                <a:solidFill>
                  <a:schemeClr val="tx1">
                    <a:lumMod val="75000"/>
                    <a:lumOff val="25000"/>
                  </a:schemeClr>
                </a:solidFill>
              </a:rPr>
              <a:t> </a:t>
            </a:r>
            <a:r>
              <a:rPr lang="id-ID" sz="2000" err="1">
                <a:solidFill>
                  <a:schemeClr val="tx1">
                    <a:lumMod val="75000"/>
                    <a:lumOff val="25000"/>
                  </a:schemeClr>
                </a:solidFill>
              </a:rPr>
              <a:t>diseases</a:t>
            </a:r>
            <a:r>
              <a:rPr lang="id-ID" sz="2000">
                <a:solidFill>
                  <a:schemeClr val="tx1">
                    <a:lumMod val="75000"/>
                    <a:lumOff val="25000"/>
                  </a:schemeClr>
                </a:solidFill>
              </a:rPr>
              <a:t> </a:t>
            </a:r>
            <a:r>
              <a:rPr lang="id-ID" sz="2000" err="1">
                <a:solidFill>
                  <a:schemeClr val="tx1">
                    <a:lumMod val="75000"/>
                    <a:lumOff val="25000"/>
                  </a:schemeClr>
                </a:solidFill>
              </a:rPr>
              <a:t>using</a:t>
            </a:r>
            <a:r>
              <a:rPr lang="id-ID" sz="2000">
                <a:solidFill>
                  <a:schemeClr val="tx1">
                    <a:lumMod val="75000"/>
                    <a:lumOff val="25000"/>
                  </a:schemeClr>
                </a:solidFill>
              </a:rPr>
              <a:t> </a:t>
            </a:r>
            <a:r>
              <a:rPr lang="id-ID" sz="2000" err="1">
                <a:solidFill>
                  <a:schemeClr val="tx1">
                    <a:lumMod val="75000"/>
                    <a:lumOff val="25000"/>
                  </a:schemeClr>
                </a:solidFill>
              </a:rPr>
              <a:t>machine</a:t>
            </a:r>
            <a:r>
              <a:rPr lang="id-ID" sz="2000">
                <a:solidFill>
                  <a:schemeClr val="tx1">
                    <a:lumMod val="75000"/>
                    <a:lumOff val="25000"/>
                  </a:schemeClr>
                </a:solidFill>
              </a:rPr>
              <a:t> </a:t>
            </a:r>
            <a:r>
              <a:rPr lang="id-ID" sz="2000" err="1">
                <a:solidFill>
                  <a:schemeClr val="tx1">
                    <a:lumMod val="75000"/>
                    <a:lumOff val="25000"/>
                  </a:schemeClr>
                </a:solidFill>
              </a:rPr>
              <a:t>learning</a:t>
            </a:r>
            <a:r>
              <a:rPr lang="id-ID" sz="2000">
                <a:solidFill>
                  <a:schemeClr val="tx1">
                    <a:lumMod val="75000"/>
                    <a:lumOff val="25000"/>
                  </a:schemeClr>
                </a:solidFill>
              </a:rPr>
              <a:t> </a:t>
            </a:r>
            <a:r>
              <a:rPr lang="id-ID" sz="2000" err="1">
                <a:solidFill>
                  <a:schemeClr val="tx1">
                    <a:lumMod val="75000"/>
                    <a:lumOff val="25000"/>
                  </a:schemeClr>
                </a:solidFill>
              </a:rPr>
              <a:t>models</a:t>
            </a:r>
            <a:r>
              <a:rPr lang="id-ID" sz="2000">
                <a:solidFill>
                  <a:schemeClr val="tx1">
                    <a:lumMod val="75000"/>
                    <a:lumOff val="25000"/>
                  </a:schemeClr>
                </a:solidFill>
              </a:rPr>
              <a:t>, </a:t>
            </a:r>
            <a:r>
              <a:rPr lang="id-ID" sz="2000" err="1">
                <a:solidFill>
                  <a:schemeClr val="tx1">
                    <a:lumMod val="75000"/>
                    <a:lumOff val="25000"/>
                  </a:schemeClr>
                </a:solidFill>
              </a:rPr>
              <a:t>aiding</a:t>
            </a:r>
            <a:r>
              <a:rPr lang="id-ID" sz="2000">
                <a:solidFill>
                  <a:schemeClr val="tx1">
                    <a:lumMod val="75000"/>
                    <a:lumOff val="25000"/>
                  </a:schemeClr>
                </a:solidFill>
              </a:rPr>
              <a:t> in </a:t>
            </a:r>
            <a:r>
              <a:rPr lang="id-ID" sz="2000" err="1">
                <a:solidFill>
                  <a:schemeClr val="tx1">
                    <a:lumMod val="75000"/>
                    <a:lumOff val="25000"/>
                  </a:schemeClr>
                </a:solidFill>
              </a:rPr>
              <a:t>healthcare</a:t>
            </a:r>
            <a:r>
              <a:rPr lang="id-ID" sz="2000">
                <a:solidFill>
                  <a:schemeClr val="tx1">
                    <a:lumMod val="75000"/>
                    <a:lumOff val="25000"/>
                  </a:schemeClr>
                </a:solidFill>
              </a:rPr>
              <a:t> </a:t>
            </a:r>
            <a:r>
              <a:rPr lang="id-ID" sz="2000" err="1">
                <a:solidFill>
                  <a:schemeClr val="tx1">
                    <a:lumMod val="75000"/>
                    <a:lumOff val="25000"/>
                  </a:schemeClr>
                </a:solidFill>
              </a:rPr>
              <a:t>decisions</a:t>
            </a:r>
            <a:r>
              <a:rPr lang="id-ID" sz="2000">
                <a:solidFill>
                  <a:schemeClr val="tx1">
                    <a:lumMod val="75000"/>
                    <a:lumOff val="25000"/>
                  </a:schemeClr>
                </a:solidFill>
              </a:rPr>
              <a:t>.</a:t>
            </a:r>
            <a:endParaRPr lang="en-US" sz="2000" dirty="0">
              <a:solidFill>
                <a:schemeClr val="tx1">
                  <a:lumMod val="75000"/>
                  <a:lumOff val="25000"/>
                </a:schemeClr>
              </a:solidFill>
              <a:cs typeface="Poppins"/>
            </a:endParaRPr>
          </a:p>
          <a:p>
            <a:pPr marL="342900" indent="-342900" algn="just">
              <a:lnSpc>
                <a:spcPct val="150000"/>
              </a:lnSpc>
              <a:buFont typeface="Arial"/>
              <a:buChar char="•"/>
            </a:pPr>
            <a:r>
              <a:rPr lang="id-ID" sz="2000" err="1">
                <a:solidFill>
                  <a:schemeClr val="tx1">
                    <a:lumMod val="75000"/>
                    <a:lumOff val="25000"/>
                  </a:schemeClr>
                </a:solidFill>
              </a:rPr>
              <a:t>These</a:t>
            </a:r>
            <a:r>
              <a:rPr lang="id-ID" sz="2000">
                <a:solidFill>
                  <a:schemeClr val="tx1">
                    <a:lumMod val="75000"/>
                    <a:lumOff val="25000"/>
                  </a:schemeClr>
                </a:solidFill>
              </a:rPr>
              <a:t> </a:t>
            </a:r>
            <a:r>
              <a:rPr lang="id-ID" sz="2000" err="1">
                <a:solidFill>
                  <a:schemeClr val="tx1">
                    <a:lumMod val="75000"/>
                    <a:lumOff val="25000"/>
                  </a:schemeClr>
                </a:solidFill>
              </a:rPr>
              <a:t>systems</a:t>
            </a:r>
            <a:r>
              <a:rPr lang="id-ID" sz="2000">
                <a:solidFill>
                  <a:schemeClr val="tx1">
                    <a:lumMod val="75000"/>
                    <a:lumOff val="25000"/>
                  </a:schemeClr>
                </a:solidFill>
              </a:rPr>
              <a:t> are </a:t>
            </a:r>
            <a:r>
              <a:rPr lang="id-ID" sz="2000" err="1">
                <a:solidFill>
                  <a:schemeClr val="tx1">
                    <a:lumMod val="75000"/>
                    <a:lumOff val="25000"/>
                  </a:schemeClr>
                </a:solidFill>
              </a:rPr>
              <a:t>vulnerable</a:t>
            </a:r>
            <a:r>
              <a:rPr lang="id-ID" sz="2000">
                <a:solidFill>
                  <a:schemeClr val="tx1">
                    <a:lumMod val="75000"/>
                    <a:lumOff val="25000"/>
                  </a:schemeClr>
                </a:solidFill>
              </a:rPr>
              <a:t> </a:t>
            </a:r>
            <a:r>
              <a:rPr lang="id-ID" sz="2000" err="1">
                <a:solidFill>
                  <a:schemeClr val="tx1">
                    <a:lumMod val="75000"/>
                    <a:lumOff val="25000"/>
                  </a:schemeClr>
                </a:solidFill>
              </a:rPr>
              <a:t>to</a:t>
            </a:r>
            <a:r>
              <a:rPr lang="id-ID" sz="2000">
                <a:solidFill>
                  <a:schemeClr val="tx1">
                    <a:lumMod val="75000"/>
                    <a:lumOff val="25000"/>
                  </a:schemeClr>
                </a:solidFill>
              </a:rPr>
              <a:t> </a:t>
            </a:r>
            <a:r>
              <a:rPr lang="id-ID" sz="2000" err="1">
                <a:solidFill>
                  <a:schemeClr val="tx1">
                    <a:lumMod val="75000"/>
                    <a:lumOff val="25000"/>
                  </a:schemeClr>
                </a:solidFill>
              </a:rPr>
              <a:t>adversarial</a:t>
            </a:r>
            <a:r>
              <a:rPr lang="id-ID" sz="2000">
                <a:solidFill>
                  <a:schemeClr val="tx1">
                    <a:lumMod val="75000"/>
                    <a:lumOff val="25000"/>
                  </a:schemeClr>
                </a:solidFill>
              </a:rPr>
              <a:t> </a:t>
            </a:r>
            <a:r>
              <a:rPr lang="id-ID" sz="2000" err="1">
                <a:solidFill>
                  <a:schemeClr val="tx1">
                    <a:lumMod val="75000"/>
                    <a:lumOff val="25000"/>
                  </a:schemeClr>
                </a:solidFill>
              </a:rPr>
              <a:t>attacks</a:t>
            </a:r>
            <a:r>
              <a:rPr lang="id-ID" sz="2000">
                <a:solidFill>
                  <a:schemeClr val="tx1">
                    <a:lumMod val="75000"/>
                    <a:lumOff val="25000"/>
                  </a:schemeClr>
                </a:solidFill>
              </a:rPr>
              <a:t> </a:t>
            </a:r>
            <a:r>
              <a:rPr lang="id-ID" sz="2000" err="1">
                <a:solidFill>
                  <a:schemeClr val="tx1">
                    <a:lumMod val="75000"/>
                    <a:lumOff val="25000"/>
                  </a:schemeClr>
                </a:solidFill>
              </a:rPr>
              <a:t>that</a:t>
            </a:r>
            <a:r>
              <a:rPr lang="id-ID" sz="2000">
                <a:solidFill>
                  <a:schemeClr val="tx1">
                    <a:lumMod val="75000"/>
                    <a:lumOff val="25000"/>
                  </a:schemeClr>
                </a:solidFill>
              </a:rPr>
              <a:t> </a:t>
            </a:r>
            <a:r>
              <a:rPr lang="id-ID" sz="2000" err="1">
                <a:solidFill>
                  <a:schemeClr val="tx1">
                    <a:lumMod val="75000"/>
                    <a:lumOff val="25000"/>
                  </a:schemeClr>
                </a:solidFill>
              </a:rPr>
              <a:t>subtly</a:t>
            </a:r>
            <a:r>
              <a:rPr lang="id-ID" sz="2000">
                <a:solidFill>
                  <a:schemeClr val="tx1">
                    <a:lumMod val="75000"/>
                    <a:lumOff val="25000"/>
                  </a:schemeClr>
                </a:solidFill>
              </a:rPr>
              <a:t> alter </a:t>
            </a:r>
            <a:r>
              <a:rPr lang="id-ID" sz="2000" err="1">
                <a:solidFill>
                  <a:schemeClr val="tx1">
                    <a:lumMod val="75000"/>
                    <a:lumOff val="25000"/>
                  </a:schemeClr>
                </a:solidFill>
              </a:rPr>
              <a:t>input</a:t>
            </a:r>
            <a:r>
              <a:rPr lang="id-ID" sz="2000">
                <a:solidFill>
                  <a:schemeClr val="tx1">
                    <a:lumMod val="75000"/>
                    <a:lumOff val="25000"/>
                  </a:schemeClr>
                </a:solidFill>
              </a:rPr>
              <a:t> </a:t>
            </a:r>
            <a:r>
              <a:rPr lang="id-ID" sz="2000" err="1">
                <a:solidFill>
                  <a:schemeClr val="tx1">
                    <a:lumMod val="75000"/>
                    <a:lumOff val="25000"/>
                  </a:schemeClr>
                </a:solidFill>
              </a:rPr>
              <a:t>images</a:t>
            </a:r>
            <a:r>
              <a:rPr lang="id-ID" sz="2000">
                <a:solidFill>
                  <a:schemeClr val="tx1">
                    <a:lumMod val="75000"/>
                    <a:lumOff val="25000"/>
                  </a:schemeClr>
                </a:solidFill>
              </a:rPr>
              <a:t>.</a:t>
            </a:r>
            <a:endParaRPr lang="id-ID" sz="2000">
              <a:solidFill>
                <a:schemeClr val="tx1">
                  <a:lumMod val="75000"/>
                  <a:lumOff val="25000"/>
                </a:schemeClr>
              </a:solidFill>
              <a:cs typeface="Poppins"/>
            </a:endParaRPr>
          </a:p>
          <a:p>
            <a:pPr marL="342900" indent="-342900" algn="just">
              <a:lnSpc>
                <a:spcPct val="150000"/>
              </a:lnSpc>
              <a:buFont typeface="Arial"/>
              <a:buChar char="•"/>
            </a:pPr>
            <a:r>
              <a:rPr lang="id-ID" sz="2000" err="1">
                <a:solidFill>
                  <a:schemeClr val="tx1">
                    <a:lumMod val="75000"/>
                    <a:lumOff val="25000"/>
                  </a:schemeClr>
                </a:solidFill>
              </a:rPr>
              <a:t>Adversarial</a:t>
            </a:r>
            <a:r>
              <a:rPr lang="id-ID" sz="2000">
                <a:solidFill>
                  <a:schemeClr val="tx1">
                    <a:lumMod val="75000"/>
                    <a:lumOff val="25000"/>
                  </a:schemeClr>
                </a:solidFill>
              </a:rPr>
              <a:t> </a:t>
            </a:r>
            <a:r>
              <a:rPr lang="id-ID" sz="2000" err="1">
                <a:solidFill>
                  <a:schemeClr val="tx1">
                    <a:lumMod val="75000"/>
                    <a:lumOff val="25000"/>
                  </a:schemeClr>
                </a:solidFill>
              </a:rPr>
              <a:t>attacks</a:t>
            </a:r>
            <a:r>
              <a:rPr lang="id-ID" sz="2000">
                <a:solidFill>
                  <a:schemeClr val="tx1">
                    <a:lumMod val="75000"/>
                    <a:lumOff val="25000"/>
                  </a:schemeClr>
                </a:solidFill>
              </a:rPr>
              <a:t> </a:t>
            </a:r>
            <a:r>
              <a:rPr lang="id-ID" sz="2000" err="1">
                <a:solidFill>
                  <a:schemeClr val="tx1">
                    <a:lumMod val="75000"/>
                    <a:lumOff val="25000"/>
                  </a:schemeClr>
                </a:solidFill>
              </a:rPr>
              <a:t>can</a:t>
            </a:r>
            <a:r>
              <a:rPr lang="id-ID" sz="2000">
                <a:solidFill>
                  <a:schemeClr val="tx1">
                    <a:lumMod val="75000"/>
                    <a:lumOff val="25000"/>
                  </a:schemeClr>
                </a:solidFill>
              </a:rPr>
              <a:t> </a:t>
            </a:r>
            <a:r>
              <a:rPr lang="id-ID" sz="2000" err="1">
                <a:solidFill>
                  <a:schemeClr val="tx1">
                    <a:lumMod val="75000"/>
                    <a:lumOff val="25000"/>
                  </a:schemeClr>
                </a:solidFill>
              </a:rPr>
              <a:t>change</a:t>
            </a:r>
            <a:r>
              <a:rPr lang="id-ID" sz="2000">
                <a:solidFill>
                  <a:schemeClr val="tx1">
                    <a:lumMod val="75000"/>
                    <a:lumOff val="25000"/>
                  </a:schemeClr>
                </a:solidFill>
              </a:rPr>
              <a:t> </a:t>
            </a:r>
            <a:r>
              <a:rPr lang="id-ID" sz="2000" err="1">
                <a:solidFill>
                  <a:schemeClr val="tx1">
                    <a:lumMod val="75000"/>
                    <a:lumOff val="25000"/>
                  </a:schemeClr>
                </a:solidFill>
              </a:rPr>
              <a:t>predictions</a:t>
            </a:r>
            <a:r>
              <a:rPr lang="id-ID" sz="2000">
                <a:solidFill>
                  <a:schemeClr val="tx1">
                    <a:lumMod val="75000"/>
                    <a:lumOff val="25000"/>
                  </a:schemeClr>
                </a:solidFill>
              </a:rPr>
              <a:t>, </a:t>
            </a:r>
            <a:r>
              <a:rPr lang="id-ID" sz="2000" err="1">
                <a:solidFill>
                  <a:schemeClr val="tx1">
                    <a:lumMod val="75000"/>
                    <a:lumOff val="25000"/>
                  </a:schemeClr>
                </a:solidFill>
              </a:rPr>
              <a:t>causing</a:t>
            </a:r>
            <a:r>
              <a:rPr lang="id-ID" sz="2000">
                <a:solidFill>
                  <a:schemeClr val="tx1">
                    <a:lumMod val="75000"/>
                    <a:lumOff val="25000"/>
                  </a:schemeClr>
                </a:solidFill>
              </a:rPr>
              <a:t> </a:t>
            </a:r>
            <a:r>
              <a:rPr lang="id-ID" sz="2000" err="1">
                <a:solidFill>
                  <a:schemeClr val="tx1">
                    <a:lumMod val="75000"/>
                    <a:lumOff val="25000"/>
                  </a:schemeClr>
                </a:solidFill>
              </a:rPr>
              <a:t>misdiagnosis</a:t>
            </a:r>
            <a:r>
              <a:rPr lang="id-ID" sz="2000">
                <a:solidFill>
                  <a:schemeClr val="tx1">
                    <a:lumMod val="75000"/>
                    <a:lumOff val="25000"/>
                  </a:schemeClr>
                </a:solidFill>
              </a:rPr>
              <a:t> </a:t>
            </a:r>
            <a:r>
              <a:rPr lang="id-ID" sz="2000" err="1">
                <a:solidFill>
                  <a:schemeClr val="tx1">
                    <a:lumMod val="75000"/>
                    <a:lumOff val="25000"/>
                  </a:schemeClr>
                </a:solidFill>
              </a:rPr>
              <a:t>and</a:t>
            </a:r>
            <a:r>
              <a:rPr lang="id-ID" sz="2000">
                <a:solidFill>
                  <a:schemeClr val="tx1">
                    <a:lumMod val="75000"/>
                    <a:lumOff val="25000"/>
                  </a:schemeClr>
                </a:solidFill>
              </a:rPr>
              <a:t> </a:t>
            </a:r>
            <a:r>
              <a:rPr lang="id-ID" sz="2000" err="1">
                <a:solidFill>
                  <a:schemeClr val="tx1">
                    <a:lumMod val="75000"/>
                    <a:lumOff val="25000"/>
                  </a:schemeClr>
                </a:solidFill>
              </a:rPr>
              <a:t>compromising</a:t>
            </a:r>
            <a:r>
              <a:rPr lang="id-ID" sz="2000">
                <a:solidFill>
                  <a:schemeClr val="tx1">
                    <a:lumMod val="75000"/>
                    <a:lumOff val="25000"/>
                  </a:schemeClr>
                </a:solidFill>
              </a:rPr>
              <a:t> </a:t>
            </a:r>
            <a:r>
              <a:rPr lang="id-ID" sz="2000" err="1">
                <a:solidFill>
                  <a:schemeClr val="tx1">
                    <a:lumMod val="75000"/>
                    <a:lumOff val="25000"/>
                  </a:schemeClr>
                </a:solidFill>
              </a:rPr>
              <a:t>patient</a:t>
            </a:r>
            <a:r>
              <a:rPr lang="id-ID" sz="2000">
                <a:solidFill>
                  <a:schemeClr val="tx1">
                    <a:lumMod val="75000"/>
                    <a:lumOff val="25000"/>
                  </a:schemeClr>
                </a:solidFill>
              </a:rPr>
              <a:t> </a:t>
            </a:r>
            <a:r>
              <a:rPr lang="id-ID" sz="2000" err="1">
                <a:solidFill>
                  <a:schemeClr val="tx1">
                    <a:lumMod val="75000"/>
                    <a:lumOff val="25000"/>
                  </a:schemeClr>
                </a:solidFill>
              </a:rPr>
              <a:t>safety</a:t>
            </a:r>
            <a:r>
              <a:rPr lang="id-ID" sz="2000">
                <a:solidFill>
                  <a:schemeClr val="tx1">
                    <a:lumMod val="75000"/>
                    <a:lumOff val="25000"/>
                  </a:schemeClr>
                </a:solidFill>
              </a:rPr>
              <a:t>.</a:t>
            </a:r>
            <a:endParaRPr lang="id-ID" sz="2000">
              <a:solidFill>
                <a:schemeClr val="tx1">
                  <a:lumMod val="75000"/>
                  <a:lumOff val="25000"/>
                </a:schemeClr>
              </a:solidFill>
              <a:cs typeface="Poppins"/>
            </a:endParaRPr>
          </a:p>
          <a:p>
            <a:pPr marL="342900" indent="-342900" algn="just">
              <a:lnSpc>
                <a:spcPct val="150000"/>
              </a:lnSpc>
              <a:buFont typeface="Arial"/>
              <a:buChar char="•"/>
            </a:pPr>
            <a:r>
              <a:rPr lang="id-ID" sz="2000" err="1">
                <a:solidFill>
                  <a:schemeClr val="tx1">
                    <a:lumMod val="75000"/>
                    <a:lumOff val="25000"/>
                  </a:schemeClr>
                </a:solidFill>
              </a:rPr>
              <a:t>Robust</a:t>
            </a:r>
            <a:r>
              <a:rPr lang="id-ID" sz="2000">
                <a:solidFill>
                  <a:schemeClr val="tx1">
                    <a:lumMod val="75000"/>
                    <a:lumOff val="25000"/>
                  </a:schemeClr>
                </a:solidFill>
              </a:rPr>
              <a:t> </a:t>
            </a:r>
            <a:r>
              <a:rPr lang="id-ID" sz="2000" err="1">
                <a:solidFill>
                  <a:schemeClr val="tx1">
                    <a:lumMod val="75000"/>
                    <a:lumOff val="25000"/>
                  </a:schemeClr>
                </a:solidFill>
              </a:rPr>
              <a:t>defense</a:t>
            </a:r>
            <a:r>
              <a:rPr lang="id-ID" sz="2000">
                <a:solidFill>
                  <a:schemeClr val="tx1">
                    <a:lumMod val="75000"/>
                    <a:lumOff val="25000"/>
                  </a:schemeClr>
                </a:solidFill>
              </a:rPr>
              <a:t> </a:t>
            </a:r>
            <a:r>
              <a:rPr lang="id-ID" sz="2000" err="1">
                <a:solidFill>
                  <a:schemeClr val="tx1">
                    <a:lumMod val="75000"/>
                    <a:lumOff val="25000"/>
                  </a:schemeClr>
                </a:solidFill>
              </a:rPr>
              <a:t>strategies</a:t>
            </a:r>
            <a:r>
              <a:rPr lang="id-ID" sz="2000">
                <a:solidFill>
                  <a:schemeClr val="tx1">
                    <a:lumMod val="75000"/>
                    <a:lumOff val="25000"/>
                  </a:schemeClr>
                </a:solidFill>
              </a:rPr>
              <a:t> are </a:t>
            </a:r>
            <a:r>
              <a:rPr lang="id-ID" sz="2000" err="1">
                <a:solidFill>
                  <a:schemeClr val="tx1">
                    <a:lumMod val="75000"/>
                    <a:lumOff val="25000"/>
                  </a:schemeClr>
                </a:solidFill>
              </a:rPr>
              <a:t>essential</a:t>
            </a:r>
            <a:r>
              <a:rPr lang="id-ID" sz="2000">
                <a:solidFill>
                  <a:schemeClr val="tx1">
                    <a:lumMod val="75000"/>
                    <a:lumOff val="25000"/>
                  </a:schemeClr>
                </a:solidFill>
              </a:rPr>
              <a:t> </a:t>
            </a:r>
            <a:r>
              <a:rPr lang="id-ID" sz="2000" err="1">
                <a:solidFill>
                  <a:schemeClr val="tx1">
                    <a:lumMod val="75000"/>
                    <a:lumOff val="25000"/>
                  </a:schemeClr>
                </a:solidFill>
              </a:rPr>
              <a:t>to</a:t>
            </a:r>
            <a:r>
              <a:rPr lang="id-ID" sz="2000">
                <a:solidFill>
                  <a:schemeClr val="tx1">
                    <a:lumMod val="75000"/>
                    <a:lumOff val="25000"/>
                  </a:schemeClr>
                </a:solidFill>
              </a:rPr>
              <a:t> </a:t>
            </a:r>
            <a:r>
              <a:rPr lang="id-ID" sz="2000" err="1">
                <a:solidFill>
                  <a:schemeClr val="tx1">
                    <a:lumMod val="75000"/>
                    <a:lumOff val="25000"/>
                  </a:schemeClr>
                </a:solidFill>
              </a:rPr>
              <a:t>ensure</a:t>
            </a:r>
            <a:r>
              <a:rPr lang="id-ID" sz="2000">
                <a:solidFill>
                  <a:schemeClr val="tx1">
                    <a:lumMod val="75000"/>
                    <a:lumOff val="25000"/>
                  </a:schemeClr>
                </a:solidFill>
              </a:rPr>
              <a:t> </a:t>
            </a:r>
            <a:r>
              <a:rPr lang="id-ID" sz="2000" err="1">
                <a:solidFill>
                  <a:schemeClr val="tx1">
                    <a:lumMod val="75000"/>
                    <a:lumOff val="25000"/>
                  </a:schemeClr>
                </a:solidFill>
              </a:rPr>
              <a:t>the</a:t>
            </a:r>
            <a:r>
              <a:rPr lang="id-ID" sz="2000">
                <a:solidFill>
                  <a:schemeClr val="tx1">
                    <a:lumMod val="75000"/>
                    <a:lumOff val="25000"/>
                  </a:schemeClr>
                </a:solidFill>
              </a:rPr>
              <a:t> </a:t>
            </a:r>
            <a:r>
              <a:rPr lang="id-ID" sz="2000" err="1">
                <a:solidFill>
                  <a:schemeClr val="tx1">
                    <a:lumMod val="75000"/>
                    <a:lumOff val="25000"/>
                  </a:schemeClr>
                </a:solidFill>
              </a:rPr>
              <a:t>reliability</a:t>
            </a:r>
            <a:r>
              <a:rPr lang="id-ID" sz="2000">
                <a:solidFill>
                  <a:schemeClr val="tx1">
                    <a:lumMod val="75000"/>
                    <a:lumOff val="25000"/>
                  </a:schemeClr>
                </a:solidFill>
              </a:rPr>
              <a:t> </a:t>
            </a:r>
            <a:r>
              <a:rPr lang="id-ID" sz="2000" err="1">
                <a:solidFill>
                  <a:schemeClr val="tx1">
                    <a:lumMod val="75000"/>
                    <a:lumOff val="25000"/>
                  </a:schemeClr>
                </a:solidFill>
              </a:rPr>
              <a:t>and</a:t>
            </a:r>
            <a:r>
              <a:rPr lang="id-ID" sz="2000">
                <a:solidFill>
                  <a:schemeClr val="tx1">
                    <a:lumMod val="75000"/>
                    <a:lumOff val="25000"/>
                  </a:schemeClr>
                </a:solidFill>
              </a:rPr>
              <a:t> </a:t>
            </a:r>
            <a:r>
              <a:rPr lang="id-ID" sz="2000" err="1">
                <a:solidFill>
                  <a:schemeClr val="tx1">
                    <a:lumMod val="75000"/>
                    <a:lumOff val="25000"/>
                  </a:schemeClr>
                </a:solidFill>
              </a:rPr>
              <a:t>security</a:t>
            </a:r>
            <a:r>
              <a:rPr lang="id-ID" sz="2000">
                <a:solidFill>
                  <a:schemeClr val="tx1">
                    <a:lumMod val="75000"/>
                    <a:lumOff val="25000"/>
                  </a:schemeClr>
                </a:solidFill>
              </a:rPr>
              <a:t> </a:t>
            </a:r>
            <a:r>
              <a:rPr lang="id-ID" sz="2000" err="1">
                <a:solidFill>
                  <a:schemeClr val="tx1">
                    <a:lumMod val="75000"/>
                    <a:lumOff val="25000"/>
                  </a:schemeClr>
                </a:solidFill>
              </a:rPr>
              <a:t>of</a:t>
            </a:r>
            <a:r>
              <a:rPr lang="id-ID" sz="2000">
                <a:solidFill>
                  <a:schemeClr val="tx1">
                    <a:lumMod val="75000"/>
                    <a:lumOff val="25000"/>
                  </a:schemeClr>
                </a:solidFill>
              </a:rPr>
              <a:t> </a:t>
            </a:r>
            <a:r>
              <a:rPr lang="id-ID" sz="2000" err="1">
                <a:solidFill>
                  <a:schemeClr val="tx1">
                    <a:lumMod val="75000"/>
                    <a:lumOff val="25000"/>
                  </a:schemeClr>
                </a:solidFill>
              </a:rPr>
              <a:t>these</a:t>
            </a:r>
            <a:r>
              <a:rPr lang="id-ID" sz="2000">
                <a:solidFill>
                  <a:schemeClr val="tx1">
                    <a:lumMod val="75000"/>
                    <a:lumOff val="25000"/>
                  </a:schemeClr>
                </a:solidFill>
              </a:rPr>
              <a:t> </a:t>
            </a:r>
            <a:r>
              <a:rPr lang="id-ID" sz="2000" err="1">
                <a:solidFill>
                  <a:schemeClr val="tx1">
                    <a:lumMod val="75000"/>
                    <a:lumOff val="25000"/>
                  </a:schemeClr>
                </a:solidFill>
              </a:rPr>
              <a:t>systems</a:t>
            </a:r>
            <a:r>
              <a:rPr lang="id-ID" sz="2000">
                <a:solidFill>
                  <a:schemeClr val="tx1">
                    <a:lumMod val="75000"/>
                    <a:lumOff val="25000"/>
                  </a:schemeClr>
                </a:solidFill>
              </a:rPr>
              <a:t>.</a:t>
            </a:r>
            <a:endParaRPr lang="id-ID" sz="2000">
              <a:solidFill>
                <a:schemeClr val="tx1">
                  <a:lumMod val="75000"/>
                  <a:lumOff val="25000"/>
                </a:schemeClr>
              </a:solidFill>
              <a:cs typeface="Poppins"/>
            </a:endParaRPr>
          </a:p>
          <a:p>
            <a:pPr algn="just"/>
            <a:endParaRPr lang="id-ID" sz="1200">
              <a:solidFill>
                <a:schemeClr val="tx1">
                  <a:lumMod val="75000"/>
                  <a:lumOff val="25000"/>
                </a:schemeClr>
              </a:solidFill>
              <a:cs typeface="Poppins"/>
            </a:endParaRPr>
          </a:p>
          <a:p>
            <a:pPr algn="just">
              <a:lnSpc>
                <a:spcPct val="150000"/>
              </a:lnSpc>
            </a:pPr>
            <a:endParaRPr lang="id-ID" sz="1200">
              <a:solidFill>
                <a:schemeClr val="tx1">
                  <a:lumMod val="75000"/>
                  <a:lumOff val="25000"/>
                </a:schemeClr>
              </a:solidFill>
              <a:cs typeface="Poppins"/>
            </a:endParaRPr>
          </a:p>
        </p:txBody>
      </p:sp>
    </p:spTree>
    <p:extLst>
      <p:ext uri="{BB962C8B-B14F-4D97-AF65-F5344CB8AC3E}">
        <p14:creationId xmlns:p14="http://schemas.microsoft.com/office/powerpoint/2010/main" val="170532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CC83100-CB71-B859-9F76-E00E0E950628}"/>
              </a:ext>
            </a:extLst>
          </p:cNvPr>
          <p:cNvGrpSpPr/>
          <p:nvPr/>
        </p:nvGrpSpPr>
        <p:grpSpPr>
          <a:xfrm rot="454359">
            <a:off x="19289" y="4931381"/>
            <a:ext cx="1785616" cy="1265124"/>
            <a:chOff x="-27979" y="5270662"/>
            <a:chExt cx="2140300" cy="1516423"/>
          </a:xfrm>
        </p:grpSpPr>
        <p:grpSp>
          <p:nvGrpSpPr>
            <p:cNvPr id="3" name="Graphic 11">
              <a:extLst>
                <a:ext uri="{FF2B5EF4-FFF2-40B4-BE49-F238E27FC236}">
                  <a16:creationId xmlns:a16="http://schemas.microsoft.com/office/drawing/2014/main" id="{1C354863-982C-DF5E-FE45-9BD612D27C40}"/>
                </a:ext>
              </a:extLst>
            </p:cNvPr>
            <p:cNvGrpSpPr/>
            <p:nvPr/>
          </p:nvGrpSpPr>
          <p:grpSpPr>
            <a:xfrm>
              <a:off x="847508" y="5270662"/>
              <a:ext cx="1264813" cy="1121269"/>
              <a:chOff x="8944372" y="1327777"/>
              <a:chExt cx="1691064" cy="1499146"/>
            </a:xfrm>
            <a:solidFill>
              <a:schemeClr val="accent4"/>
            </a:solidFill>
          </p:grpSpPr>
          <p:sp>
            <p:nvSpPr>
              <p:cNvPr id="26" name="Freeform: Shape 25">
                <a:extLst>
                  <a:ext uri="{FF2B5EF4-FFF2-40B4-BE49-F238E27FC236}">
                    <a16:creationId xmlns:a16="http://schemas.microsoft.com/office/drawing/2014/main" id="{ADA53ED7-14E2-9559-6806-840839B644A2}"/>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463876C5-AA0E-7D20-D9DC-652D312A13E1}"/>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59F13786-F6E5-7BF6-ACA3-A11925740EF3}"/>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A5345349-DBD5-C56B-BA27-5AD4D1996D1B}"/>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56418502-9C58-EAFA-A348-5E055AAD9A11}"/>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5835B8D7-6653-EA0D-3153-3593D5C32B26}"/>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065AC17C-0FF6-B500-09C3-8085F9A1FC29}"/>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A8997025-D998-3BCF-D238-D606419FA6C2}"/>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667EE368-01E2-11F4-14DD-B4940DB0C3C6}"/>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8F3DDE41-60B3-723C-1C60-2A3905A3EAF4}"/>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E1F5965D-9BEB-621D-46FA-3CACD8711F12}"/>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11" name="Freeform 10">
            <a:extLst>
              <a:ext uri="{FF2B5EF4-FFF2-40B4-BE49-F238E27FC236}">
                <a16:creationId xmlns:a16="http://schemas.microsoft.com/office/drawing/2014/main" id="{766DAEA3-4123-B717-494C-26AAC7A92183}"/>
              </a:ext>
            </a:extLst>
          </p:cNvPr>
          <p:cNvSpPr/>
          <p:nvPr/>
        </p:nvSpPr>
        <p:spPr>
          <a:xfrm>
            <a:off x="6815598" y="2545538"/>
            <a:ext cx="5376403" cy="4312463"/>
          </a:xfrm>
          <a:custGeom>
            <a:avLst/>
            <a:gdLst>
              <a:gd name="connsiteX0" fmla="*/ 3538898 w 5376403"/>
              <a:gd name="connsiteY0" fmla="*/ 0 h 4312463"/>
              <a:gd name="connsiteX1" fmla="*/ 5225747 w 5376403"/>
              <a:gd name="connsiteY1" fmla="*/ 427127 h 4312463"/>
              <a:gd name="connsiteX2" fmla="*/ 5376403 w 5376403"/>
              <a:gd name="connsiteY2" fmla="*/ 518652 h 4312463"/>
              <a:gd name="connsiteX3" fmla="*/ 5376403 w 5376403"/>
              <a:gd name="connsiteY3" fmla="*/ 4312463 h 4312463"/>
              <a:gd name="connsiteX4" fmla="*/ 87417 w 5376403"/>
              <a:gd name="connsiteY4" fmla="*/ 4312463 h 4312463"/>
              <a:gd name="connsiteX5" fmla="*/ 71898 w 5376403"/>
              <a:gd name="connsiteY5" fmla="*/ 4252110 h 4312463"/>
              <a:gd name="connsiteX6" fmla="*/ 0 w 5376403"/>
              <a:gd name="connsiteY6" fmla="*/ 3538898 h 4312463"/>
              <a:gd name="connsiteX7" fmla="*/ 3538898 w 5376403"/>
              <a:gd name="connsiteY7" fmla="*/ 0 h 43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403" h="4312463">
                <a:moveTo>
                  <a:pt x="3538898" y="0"/>
                </a:moveTo>
                <a:cubicBezTo>
                  <a:pt x="4149673" y="0"/>
                  <a:pt x="4724309" y="154729"/>
                  <a:pt x="5225747" y="427127"/>
                </a:cubicBezTo>
                <a:lnTo>
                  <a:pt x="5376403" y="518652"/>
                </a:lnTo>
                <a:lnTo>
                  <a:pt x="5376403" y="4312463"/>
                </a:lnTo>
                <a:lnTo>
                  <a:pt x="87417" y="4312463"/>
                </a:lnTo>
                <a:lnTo>
                  <a:pt x="71898" y="4252110"/>
                </a:lnTo>
                <a:cubicBezTo>
                  <a:pt x="24757" y="4021736"/>
                  <a:pt x="0" y="3783208"/>
                  <a:pt x="0" y="3538898"/>
                </a:cubicBezTo>
                <a:cubicBezTo>
                  <a:pt x="0" y="1584419"/>
                  <a:pt x="1584419" y="0"/>
                  <a:pt x="3538898"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2" name="TextBox 11">
            <a:extLst>
              <a:ext uri="{FF2B5EF4-FFF2-40B4-BE49-F238E27FC236}">
                <a16:creationId xmlns:a16="http://schemas.microsoft.com/office/drawing/2014/main" id="{4D765646-1A14-F443-E221-BD8BA039FB76}"/>
              </a:ext>
            </a:extLst>
          </p:cNvPr>
          <p:cNvSpPr txBox="1"/>
          <p:nvPr/>
        </p:nvSpPr>
        <p:spPr>
          <a:xfrm>
            <a:off x="1011567" y="1104504"/>
            <a:ext cx="4633095" cy="769441"/>
          </a:xfrm>
          <a:prstGeom prst="rect">
            <a:avLst/>
          </a:prstGeom>
          <a:noFill/>
        </p:spPr>
        <p:txBody>
          <a:bodyPr wrap="square" rtlCol="0">
            <a:spAutoFit/>
          </a:bodyPr>
          <a:lstStyle/>
          <a:p>
            <a:r>
              <a:rPr lang="en-ID" sz="4400" b="1">
                <a:solidFill>
                  <a:schemeClr val="accent3"/>
                </a:solidFill>
                <a:latin typeface="Outfit Medium" pitchFamily="2" charset="0"/>
              </a:rPr>
              <a:t>Research Problem</a:t>
            </a:r>
          </a:p>
        </p:txBody>
      </p:sp>
      <p:sp>
        <p:nvSpPr>
          <p:cNvPr id="38" name="Google Shape;544;p14">
            <a:extLst>
              <a:ext uri="{FF2B5EF4-FFF2-40B4-BE49-F238E27FC236}">
                <a16:creationId xmlns:a16="http://schemas.microsoft.com/office/drawing/2014/main" id="{1D03B1DD-11A5-0096-1507-E85898709645}"/>
              </a:ext>
            </a:extLst>
          </p:cNvPr>
          <p:cNvSpPr/>
          <p:nvPr/>
        </p:nvSpPr>
        <p:spPr>
          <a:xfrm rot="1526682">
            <a:off x="1728195" y="401764"/>
            <a:ext cx="562004" cy="56200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4" name="Picture Placeholder 9" descr="Flat illustration of person shrugging">
            <a:extLst>
              <a:ext uri="{FF2B5EF4-FFF2-40B4-BE49-F238E27FC236}">
                <a16:creationId xmlns:a16="http://schemas.microsoft.com/office/drawing/2014/main" id="{F5B5BAE9-6AAD-A8A5-BC7B-3A51FE2D4074}"/>
              </a:ext>
            </a:extLst>
          </p:cNvPr>
          <p:cNvPicPr>
            <a:picLocks noGrp="1" noChangeAspect="1"/>
          </p:cNvPicPr>
          <p:nvPr>
            <p:ph type="pic" sz="quarter" idx="10"/>
          </p:nvPr>
        </p:nvPicPr>
        <p:blipFill>
          <a:blip r:embed="rId2"/>
          <a:srcRect/>
          <a:stretch/>
        </p:blipFill>
        <p:spPr>
          <a:xfrm>
            <a:off x="6620249" y="1272926"/>
            <a:ext cx="5585074" cy="5585074"/>
          </a:xfrm>
        </p:spPr>
      </p:pic>
      <p:sp>
        <p:nvSpPr>
          <p:cNvPr id="54" name="Google Shape;544;p14">
            <a:extLst>
              <a:ext uri="{FF2B5EF4-FFF2-40B4-BE49-F238E27FC236}">
                <a16:creationId xmlns:a16="http://schemas.microsoft.com/office/drawing/2014/main" id="{01193E02-6D01-F475-5D58-A2D356A52F33}"/>
              </a:ext>
            </a:extLst>
          </p:cNvPr>
          <p:cNvSpPr/>
          <p:nvPr/>
        </p:nvSpPr>
        <p:spPr>
          <a:xfrm rot="1526682">
            <a:off x="7733109" y="1487115"/>
            <a:ext cx="263530" cy="2635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18" name="Group 17">
            <a:extLst>
              <a:ext uri="{FF2B5EF4-FFF2-40B4-BE49-F238E27FC236}">
                <a16:creationId xmlns:a16="http://schemas.microsoft.com/office/drawing/2014/main" id="{890D6FA4-7574-7FC6-71E5-11E74B967CAB}"/>
              </a:ext>
            </a:extLst>
          </p:cNvPr>
          <p:cNvGrpSpPr/>
          <p:nvPr/>
        </p:nvGrpSpPr>
        <p:grpSpPr>
          <a:xfrm>
            <a:off x="1055283" y="2079197"/>
            <a:ext cx="5585074" cy="1824587"/>
            <a:chOff x="3144701" y="4120385"/>
            <a:chExt cx="3774320" cy="1824587"/>
          </a:xfrm>
        </p:grpSpPr>
        <p:sp>
          <p:nvSpPr>
            <p:cNvPr id="10" name="Rectangle: Rounded Corners 9">
              <a:extLst>
                <a:ext uri="{FF2B5EF4-FFF2-40B4-BE49-F238E27FC236}">
                  <a16:creationId xmlns:a16="http://schemas.microsoft.com/office/drawing/2014/main" id="{4962E7FB-1B49-F3D0-6E65-77B4F2EFD142}"/>
                </a:ext>
              </a:extLst>
            </p:cNvPr>
            <p:cNvSpPr/>
            <p:nvPr/>
          </p:nvSpPr>
          <p:spPr>
            <a:xfrm>
              <a:off x="3144701" y="4120385"/>
              <a:ext cx="3774320"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6" name="TextBox 15">
              <a:extLst>
                <a:ext uri="{FF2B5EF4-FFF2-40B4-BE49-F238E27FC236}">
                  <a16:creationId xmlns:a16="http://schemas.microsoft.com/office/drawing/2014/main" id="{7B0FF106-7FB4-B81B-FBBD-98AD35D76141}"/>
                </a:ext>
              </a:extLst>
            </p:cNvPr>
            <p:cNvSpPr txBox="1"/>
            <p:nvPr/>
          </p:nvSpPr>
          <p:spPr>
            <a:xfrm>
              <a:off x="3305395" y="4229919"/>
              <a:ext cx="3546803" cy="1534779"/>
            </a:xfrm>
            <a:prstGeom prst="rect">
              <a:avLst/>
            </a:prstGeom>
            <a:noFill/>
          </p:spPr>
          <p:txBody>
            <a:bodyPr wrap="square" rtlCol="0">
              <a:spAutoFit/>
            </a:bodyPr>
            <a:lstStyle/>
            <a:p>
              <a:pPr>
                <a:lnSpc>
                  <a:spcPct val="150000"/>
                </a:lnSpc>
              </a:pPr>
              <a:r>
                <a:rPr lang="en-GB" sz="1600" dirty="0">
                  <a:solidFill>
                    <a:schemeClr val="tx1">
                      <a:lumMod val="75000"/>
                      <a:lumOff val="25000"/>
                    </a:schemeClr>
                  </a:solidFill>
                </a:rPr>
                <a:t>How effective are existing </a:t>
              </a:r>
              <a:r>
                <a:rPr lang="en-GB" sz="1600" dirty="0" err="1">
                  <a:solidFill>
                    <a:schemeClr val="tx1">
                      <a:lumMod val="75000"/>
                      <a:lumOff val="25000"/>
                    </a:schemeClr>
                  </a:solidFill>
                </a:rPr>
                <a:t>defense</a:t>
              </a:r>
              <a:r>
                <a:rPr lang="en-GB" sz="1600" dirty="0">
                  <a:solidFill>
                    <a:schemeClr val="tx1">
                      <a:lumMod val="75000"/>
                      <a:lumOff val="25000"/>
                    </a:schemeClr>
                  </a:solidFill>
                </a:rPr>
                <a:t> strategies in enhancing the robustness of CNN models used for chest X-ray classification against STM attacks?</a:t>
              </a:r>
            </a:p>
          </p:txBody>
        </p:sp>
      </p:grpSp>
      <p:grpSp>
        <p:nvGrpSpPr>
          <p:cNvPr id="5" name="Group 4">
            <a:extLst>
              <a:ext uri="{FF2B5EF4-FFF2-40B4-BE49-F238E27FC236}">
                <a16:creationId xmlns:a16="http://schemas.microsoft.com/office/drawing/2014/main" id="{FFA78137-7641-EC57-C3B8-593F69C48D5F}"/>
              </a:ext>
            </a:extLst>
          </p:cNvPr>
          <p:cNvGrpSpPr/>
          <p:nvPr/>
        </p:nvGrpSpPr>
        <p:grpSpPr>
          <a:xfrm>
            <a:off x="1063469" y="4094481"/>
            <a:ext cx="5585074" cy="1394710"/>
            <a:chOff x="3144701" y="4120386"/>
            <a:chExt cx="3774320" cy="1394710"/>
          </a:xfrm>
        </p:grpSpPr>
        <p:sp>
          <p:nvSpPr>
            <p:cNvPr id="9" name="Rectangle: Rounded Corners 8">
              <a:extLst>
                <a:ext uri="{FF2B5EF4-FFF2-40B4-BE49-F238E27FC236}">
                  <a16:creationId xmlns:a16="http://schemas.microsoft.com/office/drawing/2014/main" id="{33B5718F-F19F-D4EC-696F-82EAB4E03595}"/>
                </a:ext>
              </a:extLst>
            </p:cNvPr>
            <p:cNvSpPr/>
            <p:nvPr/>
          </p:nvSpPr>
          <p:spPr>
            <a:xfrm>
              <a:off x="3144701" y="4120386"/>
              <a:ext cx="3774320" cy="1394710"/>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39" name="TextBox 38">
              <a:extLst>
                <a:ext uri="{FF2B5EF4-FFF2-40B4-BE49-F238E27FC236}">
                  <a16:creationId xmlns:a16="http://schemas.microsoft.com/office/drawing/2014/main" id="{C7DD7963-9D5E-3EC7-A6EB-F8AA23DECDFB}"/>
                </a:ext>
              </a:extLst>
            </p:cNvPr>
            <p:cNvSpPr txBox="1"/>
            <p:nvPr/>
          </p:nvSpPr>
          <p:spPr>
            <a:xfrm>
              <a:off x="3305395" y="4229919"/>
              <a:ext cx="3546803" cy="1165447"/>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How can these </a:t>
              </a:r>
              <a:r>
                <a:rPr lang="en-GB" sz="1600" err="1">
                  <a:solidFill>
                    <a:schemeClr val="tx1">
                      <a:lumMod val="75000"/>
                      <a:lumOff val="25000"/>
                    </a:schemeClr>
                  </a:solidFill>
                </a:rPr>
                <a:t>defense</a:t>
              </a:r>
              <a:r>
                <a:rPr lang="en-GB" sz="1600">
                  <a:solidFill>
                    <a:schemeClr val="tx1">
                      <a:lumMod val="75000"/>
                      <a:lumOff val="25000"/>
                    </a:schemeClr>
                  </a:solidFill>
                </a:rPr>
                <a:t> strategies be tested and validated to ensure reliable and secure medical diagnostics?</a:t>
              </a:r>
            </a:p>
          </p:txBody>
        </p:sp>
      </p:grpSp>
    </p:spTree>
    <p:extLst>
      <p:ext uri="{BB962C8B-B14F-4D97-AF65-F5344CB8AC3E}">
        <p14:creationId xmlns:p14="http://schemas.microsoft.com/office/powerpoint/2010/main" val="518725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544;p14">
            <a:extLst>
              <a:ext uri="{FF2B5EF4-FFF2-40B4-BE49-F238E27FC236}">
                <a16:creationId xmlns:a16="http://schemas.microsoft.com/office/drawing/2014/main" id="{AD351525-518C-CB36-9F82-FCF706CBAD6E}"/>
              </a:ext>
            </a:extLst>
          </p:cNvPr>
          <p:cNvSpPr/>
          <p:nvPr/>
        </p:nvSpPr>
        <p:spPr>
          <a:xfrm rot="13333313">
            <a:off x="10147658" y="4789314"/>
            <a:ext cx="1270984" cy="127098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97" name="Group 96">
            <a:extLst>
              <a:ext uri="{FF2B5EF4-FFF2-40B4-BE49-F238E27FC236}">
                <a16:creationId xmlns:a16="http://schemas.microsoft.com/office/drawing/2014/main" id="{FD9F2360-8389-DB33-E54D-1AD2DD4EC8B3}"/>
              </a:ext>
            </a:extLst>
          </p:cNvPr>
          <p:cNvGrpSpPr/>
          <p:nvPr/>
        </p:nvGrpSpPr>
        <p:grpSpPr>
          <a:xfrm rot="21145641" flipV="1">
            <a:off x="-8886" y="35560"/>
            <a:ext cx="1802236" cy="1276898"/>
            <a:chOff x="-27979" y="5270662"/>
            <a:chExt cx="2140300" cy="1516423"/>
          </a:xfrm>
        </p:grpSpPr>
        <p:grpSp>
          <p:nvGrpSpPr>
            <p:cNvPr id="98" name="Graphic 11">
              <a:extLst>
                <a:ext uri="{FF2B5EF4-FFF2-40B4-BE49-F238E27FC236}">
                  <a16:creationId xmlns:a16="http://schemas.microsoft.com/office/drawing/2014/main" id="{49964BC6-7451-98D2-FE0D-74F2C99454FF}"/>
                </a:ext>
              </a:extLst>
            </p:cNvPr>
            <p:cNvGrpSpPr/>
            <p:nvPr/>
          </p:nvGrpSpPr>
          <p:grpSpPr>
            <a:xfrm>
              <a:off x="847508" y="5270662"/>
              <a:ext cx="1264813" cy="1121269"/>
              <a:chOff x="8944372" y="1327777"/>
              <a:chExt cx="1691064" cy="1499146"/>
            </a:xfrm>
            <a:solidFill>
              <a:schemeClr val="accent4"/>
            </a:solidFill>
          </p:grpSpPr>
          <p:sp>
            <p:nvSpPr>
              <p:cNvPr id="105" name="Freeform: Shape 104">
                <a:extLst>
                  <a:ext uri="{FF2B5EF4-FFF2-40B4-BE49-F238E27FC236}">
                    <a16:creationId xmlns:a16="http://schemas.microsoft.com/office/drawing/2014/main" id="{578ED225-FA88-4511-0298-E9672E2039CA}"/>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7F70DA06-2195-CDB8-809F-24086152D8BD}"/>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687CC50F-F4AD-3CCB-D2FF-6D29605CAD63}"/>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E3C8929B-32FE-7E1E-5F6D-D1C1D505C96D}"/>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D0544ABB-4A9C-AC28-8B88-CF5EEFDCF9A9}"/>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99" name="Graphic 11">
              <a:extLst>
                <a:ext uri="{FF2B5EF4-FFF2-40B4-BE49-F238E27FC236}">
                  <a16:creationId xmlns:a16="http://schemas.microsoft.com/office/drawing/2014/main" id="{2C03691F-4DEC-F347-24B5-7A0D3DA06655}"/>
                </a:ext>
              </a:extLst>
            </p:cNvPr>
            <p:cNvGrpSpPr/>
            <p:nvPr/>
          </p:nvGrpSpPr>
          <p:grpSpPr>
            <a:xfrm>
              <a:off x="-27979" y="5701462"/>
              <a:ext cx="1257220" cy="1085623"/>
              <a:chOff x="7773841" y="1903760"/>
              <a:chExt cx="1680912" cy="1451487"/>
            </a:xfrm>
            <a:solidFill>
              <a:schemeClr val="accent4"/>
            </a:solidFill>
          </p:grpSpPr>
          <p:sp>
            <p:nvSpPr>
              <p:cNvPr id="100" name="Freeform: Shape 99">
                <a:extLst>
                  <a:ext uri="{FF2B5EF4-FFF2-40B4-BE49-F238E27FC236}">
                    <a16:creationId xmlns:a16="http://schemas.microsoft.com/office/drawing/2014/main" id="{FE6F36DA-D140-DEC2-259F-4F4FD4C7A174}"/>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CE666CCB-A184-EDFB-A876-B6451A1B75D9}"/>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E0179E0B-D556-7313-9010-6D375997E08E}"/>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49B99515-8503-2DAF-F942-3764E337E3E1}"/>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29CF5B61-FBF0-B1CD-91ED-59CA3CA6CC39}"/>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110" name="Google Shape;544;p14">
            <a:extLst>
              <a:ext uri="{FF2B5EF4-FFF2-40B4-BE49-F238E27FC236}">
                <a16:creationId xmlns:a16="http://schemas.microsoft.com/office/drawing/2014/main" id="{12538AC3-AC1C-7804-A4F0-8984DC80C33A}"/>
              </a:ext>
            </a:extLst>
          </p:cNvPr>
          <p:cNvSpPr/>
          <p:nvPr/>
        </p:nvSpPr>
        <p:spPr>
          <a:xfrm rot="3595557">
            <a:off x="4517357" y="3624946"/>
            <a:ext cx="316982" cy="31698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FBF9537A-1594-7DC7-16BB-2C8DA2AC6511}"/>
              </a:ext>
            </a:extLst>
          </p:cNvPr>
          <p:cNvSpPr txBox="1"/>
          <p:nvPr/>
        </p:nvSpPr>
        <p:spPr>
          <a:xfrm>
            <a:off x="3048545" y="358339"/>
            <a:ext cx="6094910" cy="707886"/>
          </a:xfrm>
          <a:prstGeom prst="rect">
            <a:avLst/>
          </a:prstGeom>
          <a:noFill/>
        </p:spPr>
        <p:txBody>
          <a:bodyPr wrap="square" rtlCol="0">
            <a:spAutoFit/>
          </a:bodyPr>
          <a:lstStyle/>
          <a:p>
            <a:pPr algn="ctr"/>
            <a:r>
              <a:rPr lang="en-GB" sz="4000" b="1">
                <a:solidFill>
                  <a:schemeClr val="accent3"/>
                </a:solidFill>
                <a:latin typeface="Outfit Medium" pitchFamily="2" charset="0"/>
              </a:rPr>
              <a:t>Objectives</a:t>
            </a:r>
            <a:endParaRPr lang="en-ID" sz="4000" b="1">
              <a:solidFill>
                <a:schemeClr val="accent3"/>
              </a:solidFill>
              <a:latin typeface="Outfit Medium" pitchFamily="2" charset="0"/>
            </a:endParaRPr>
          </a:p>
        </p:txBody>
      </p:sp>
      <p:grpSp>
        <p:nvGrpSpPr>
          <p:cNvPr id="23" name="Group 22">
            <a:extLst>
              <a:ext uri="{FF2B5EF4-FFF2-40B4-BE49-F238E27FC236}">
                <a16:creationId xmlns:a16="http://schemas.microsoft.com/office/drawing/2014/main" id="{B8B7D624-EC63-9146-330A-945083418C1E}"/>
              </a:ext>
            </a:extLst>
          </p:cNvPr>
          <p:cNvGrpSpPr/>
          <p:nvPr/>
        </p:nvGrpSpPr>
        <p:grpSpPr>
          <a:xfrm>
            <a:off x="992628" y="1022184"/>
            <a:ext cx="5039629" cy="1569798"/>
            <a:chOff x="1139808" y="1602282"/>
            <a:chExt cx="5039629" cy="1427089"/>
          </a:xfrm>
        </p:grpSpPr>
        <p:grpSp>
          <p:nvGrpSpPr>
            <p:cNvPr id="3" name="Group 2">
              <a:extLst>
                <a:ext uri="{FF2B5EF4-FFF2-40B4-BE49-F238E27FC236}">
                  <a16:creationId xmlns:a16="http://schemas.microsoft.com/office/drawing/2014/main" id="{E24EC8B4-E231-A0BB-0E9E-F1245E09FE18}"/>
                </a:ext>
              </a:extLst>
            </p:cNvPr>
            <p:cNvGrpSpPr/>
            <p:nvPr/>
          </p:nvGrpSpPr>
          <p:grpSpPr>
            <a:xfrm>
              <a:off x="1139808" y="1602282"/>
              <a:ext cx="5039629" cy="1427089"/>
              <a:chOff x="650452" y="1955492"/>
              <a:chExt cx="2925366" cy="2039423"/>
            </a:xfrm>
          </p:grpSpPr>
          <p:sp>
            <p:nvSpPr>
              <p:cNvPr id="4" name="Rectangle: Rounded Corners 3">
                <a:extLst>
                  <a:ext uri="{FF2B5EF4-FFF2-40B4-BE49-F238E27FC236}">
                    <a16:creationId xmlns:a16="http://schemas.microsoft.com/office/drawing/2014/main" id="{DA6E2AE4-86DB-9D06-DBC3-88D6D1A123D7}"/>
                  </a:ext>
                </a:extLst>
              </p:cNvPr>
              <p:cNvSpPr/>
              <p:nvPr/>
            </p:nvSpPr>
            <p:spPr>
              <a:xfrm>
                <a:off x="650452" y="1955492"/>
                <a:ext cx="2925366" cy="2039423"/>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5" name="TextBox 14">
                <a:extLst>
                  <a:ext uri="{FF2B5EF4-FFF2-40B4-BE49-F238E27FC236}">
                    <a16:creationId xmlns:a16="http://schemas.microsoft.com/office/drawing/2014/main" id="{1566C9B8-7638-6CEA-CD36-F65FAD0F6BD8}"/>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1</a:t>
                </a:r>
                <a:endParaRPr lang="en-ID" sz="4000" b="1">
                  <a:solidFill>
                    <a:schemeClr val="accent3"/>
                  </a:solidFill>
                </a:endParaRPr>
              </a:p>
            </p:txBody>
          </p:sp>
          <p:sp>
            <p:nvSpPr>
              <p:cNvPr id="16" name="TextBox 15">
                <a:extLst>
                  <a:ext uri="{FF2B5EF4-FFF2-40B4-BE49-F238E27FC236}">
                    <a16:creationId xmlns:a16="http://schemas.microsoft.com/office/drawing/2014/main" id="{3CA13CE8-9834-8214-7D71-B704B141BE30}"/>
                  </a:ext>
                </a:extLst>
              </p:cNvPr>
              <p:cNvSpPr txBox="1"/>
              <p:nvPr/>
            </p:nvSpPr>
            <p:spPr>
              <a:xfrm>
                <a:off x="1025170" y="2277386"/>
                <a:ext cx="1964624" cy="571789"/>
              </a:xfrm>
              <a:prstGeom prst="rect">
                <a:avLst/>
              </a:prstGeom>
              <a:noFill/>
            </p:spPr>
            <p:txBody>
              <a:bodyPr wrap="square" rtlCol="0">
                <a:spAutoFit/>
              </a:bodyPr>
              <a:lstStyle/>
              <a:p>
                <a:r>
                  <a:rPr lang="en-GB" sz="2000" b="1">
                    <a:solidFill>
                      <a:schemeClr val="tx1">
                        <a:lumMod val="75000"/>
                        <a:lumOff val="25000"/>
                      </a:schemeClr>
                    </a:solidFill>
                  </a:rPr>
                  <a:t>Fine-Tune CNN</a:t>
                </a:r>
                <a:endParaRPr lang="en-US" sz="2000" b="1">
                  <a:solidFill>
                    <a:schemeClr val="tx1">
                      <a:lumMod val="75000"/>
                      <a:lumOff val="25000"/>
                    </a:schemeClr>
                  </a:solidFill>
                </a:endParaRPr>
              </a:p>
            </p:txBody>
          </p:sp>
        </p:grpSp>
        <p:sp>
          <p:nvSpPr>
            <p:cNvPr id="18" name="TextBox 17">
              <a:extLst>
                <a:ext uri="{FF2B5EF4-FFF2-40B4-BE49-F238E27FC236}">
                  <a16:creationId xmlns:a16="http://schemas.microsoft.com/office/drawing/2014/main" id="{4C72F703-1DE7-7444-386D-C72322D6E83C}"/>
                </a:ext>
              </a:extLst>
            </p:cNvPr>
            <p:cNvSpPr txBox="1"/>
            <p:nvPr/>
          </p:nvSpPr>
          <p:spPr>
            <a:xfrm>
              <a:off x="1794144" y="2180978"/>
              <a:ext cx="3885688" cy="563791"/>
            </a:xfrm>
            <a:prstGeom prst="rect">
              <a:avLst/>
            </a:prstGeom>
            <a:noFill/>
          </p:spPr>
          <p:txBody>
            <a:bodyPr wrap="square" rtlCol="0">
              <a:spAutoFit/>
            </a:bodyPr>
            <a:lstStyle/>
            <a:p>
              <a:pPr>
                <a:lnSpc>
                  <a:spcPct val="150000"/>
                </a:lnSpc>
              </a:pPr>
              <a:r>
                <a:rPr lang="en-GB" sz="1200" dirty="0">
                  <a:solidFill>
                    <a:schemeClr val="tx1">
                      <a:lumMod val="75000"/>
                      <a:lumOff val="25000"/>
                    </a:schemeClr>
                  </a:solidFill>
                </a:rPr>
                <a:t>Fine-tune the Resnet50 CNN models to evaluate their performance under STM attack conditions.</a:t>
              </a:r>
            </a:p>
          </p:txBody>
        </p:sp>
      </p:grpSp>
      <p:grpSp>
        <p:nvGrpSpPr>
          <p:cNvPr id="24" name="Group 23">
            <a:extLst>
              <a:ext uri="{FF2B5EF4-FFF2-40B4-BE49-F238E27FC236}">
                <a16:creationId xmlns:a16="http://schemas.microsoft.com/office/drawing/2014/main" id="{F399388A-C32C-D1EF-1F38-7A662A6165F4}"/>
              </a:ext>
            </a:extLst>
          </p:cNvPr>
          <p:cNvGrpSpPr/>
          <p:nvPr/>
        </p:nvGrpSpPr>
        <p:grpSpPr>
          <a:xfrm>
            <a:off x="6260388" y="1012568"/>
            <a:ext cx="4920866" cy="1569798"/>
            <a:chOff x="1139808" y="1602282"/>
            <a:chExt cx="4920866" cy="1427089"/>
          </a:xfrm>
        </p:grpSpPr>
        <p:grpSp>
          <p:nvGrpSpPr>
            <p:cNvPr id="25" name="Group 24">
              <a:extLst>
                <a:ext uri="{FF2B5EF4-FFF2-40B4-BE49-F238E27FC236}">
                  <a16:creationId xmlns:a16="http://schemas.microsoft.com/office/drawing/2014/main" id="{5947C8BF-A144-8489-87B1-62F034E382E1}"/>
                </a:ext>
              </a:extLst>
            </p:cNvPr>
            <p:cNvGrpSpPr/>
            <p:nvPr/>
          </p:nvGrpSpPr>
          <p:grpSpPr>
            <a:xfrm>
              <a:off x="1139808" y="1602282"/>
              <a:ext cx="4920866" cy="1427089"/>
              <a:chOff x="650452" y="1955492"/>
              <a:chExt cx="2856427" cy="2039423"/>
            </a:xfrm>
          </p:grpSpPr>
          <p:sp>
            <p:nvSpPr>
              <p:cNvPr id="27" name="Rectangle: Rounded Corners 26">
                <a:extLst>
                  <a:ext uri="{FF2B5EF4-FFF2-40B4-BE49-F238E27FC236}">
                    <a16:creationId xmlns:a16="http://schemas.microsoft.com/office/drawing/2014/main" id="{DB5B484C-93DC-D6CE-F87C-38CC1E3AB4AD}"/>
                  </a:ext>
                </a:extLst>
              </p:cNvPr>
              <p:cNvSpPr/>
              <p:nvPr/>
            </p:nvSpPr>
            <p:spPr>
              <a:xfrm>
                <a:off x="650452" y="1955492"/>
                <a:ext cx="2856427" cy="2039423"/>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28" name="TextBox 27">
                <a:extLst>
                  <a:ext uri="{FF2B5EF4-FFF2-40B4-BE49-F238E27FC236}">
                    <a16:creationId xmlns:a16="http://schemas.microsoft.com/office/drawing/2014/main" id="{7BA92C46-115C-F911-E855-AABFA82D136D}"/>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2</a:t>
                </a:r>
                <a:endParaRPr lang="en-ID" sz="4000" b="1">
                  <a:solidFill>
                    <a:schemeClr val="accent3"/>
                  </a:solidFill>
                </a:endParaRPr>
              </a:p>
            </p:txBody>
          </p:sp>
          <p:sp>
            <p:nvSpPr>
              <p:cNvPr id="29" name="TextBox 28">
                <a:extLst>
                  <a:ext uri="{FF2B5EF4-FFF2-40B4-BE49-F238E27FC236}">
                    <a16:creationId xmlns:a16="http://schemas.microsoft.com/office/drawing/2014/main" id="{1C141E4C-8ED4-1E8D-1FE1-13BC0A95026C}"/>
                  </a:ext>
                </a:extLst>
              </p:cNvPr>
              <p:cNvSpPr txBox="1"/>
              <p:nvPr/>
            </p:nvSpPr>
            <p:spPr>
              <a:xfrm>
                <a:off x="1055791" y="2277386"/>
                <a:ext cx="1964624" cy="571789"/>
              </a:xfrm>
              <a:prstGeom prst="rect">
                <a:avLst/>
              </a:prstGeom>
              <a:noFill/>
            </p:spPr>
            <p:txBody>
              <a:bodyPr wrap="square" rtlCol="0">
                <a:spAutoFit/>
              </a:bodyPr>
              <a:lstStyle/>
              <a:p>
                <a:r>
                  <a:rPr lang="en-GB" sz="2000" b="1">
                    <a:solidFill>
                      <a:schemeClr val="tx1">
                        <a:lumMod val="75000"/>
                        <a:lumOff val="25000"/>
                      </a:schemeClr>
                    </a:solidFill>
                  </a:rPr>
                  <a:t>Implement STM Attack</a:t>
                </a:r>
                <a:endParaRPr lang="en-US" sz="2000" b="1">
                  <a:solidFill>
                    <a:schemeClr val="tx1">
                      <a:lumMod val="75000"/>
                      <a:lumOff val="25000"/>
                    </a:schemeClr>
                  </a:solidFill>
                </a:endParaRPr>
              </a:p>
            </p:txBody>
          </p:sp>
        </p:grpSp>
        <p:sp>
          <p:nvSpPr>
            <p:cNvPr id="26" name="TextBox 25">
              <a:extLst>
                <a:ext uri="{FF2B5EF4-FFF2-40B4-BE49-F238E27FC236}">
                  <a16:creationId xmlns:a16="http://schemas.microsoft.com/office/drawing/2014/main" id="{EB847C9D-3E37-C5CD-D52A-22CE72C63B83}"/>
                </a:ext>
              </a:extLst>
            </p:cNvPr>
            <p:cNvSpPr txBox="1"/>
            <p:nvPr/>
          </p:nvSpPr>
          <p:spPr>
            <a:xfrm>
              <a:off x="1846895" y="2180978"/>
              <a:ext cx="4140457" cy="620170"/>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Develop and apply the Style Transfer Method (STM) attack on chest X-ray datasets using CNN model.</a:t>
              </a:r>
            </a:p>
          </p:txBody>
        </p:sp>
      </p:grpSp>
      <p:grpSp>
        <p:nvGrpSpPr>
          <p:cNvPr id="42" name="Group 41">
            <a:extLst>
              <a:ext uri="{FF2B5EF4-FFF2-40B4-BE49-F238E27FC236}">
                <a16:creationId xmlns:a16="http://schemas.microsoft.com/office/drawing/2014/main" id="{F1F880A1-35A5-9227-A220-CAD7CD2A1FDD}"/>
              </a:ext>
            </a:extLst>
          </p:cNvPr>
          <p:cNvGrpSpPr/>
          <p:nvPr/>
        </p:nvGrpSpPr>
        <p:grpSpPr>
          <a:xfrm>
            <a:off x="992628" y="2742502"/>
            <a:ext cx="5039629" cy="1796881"/>
            <a:chOff x="1139808" y="1602282"/>
            <a:chExt cx="5039629" cy="1633528"/>
          </a:xfrm>
        </p:grpSpPr>
        <p:grpSp>
          <p:nvGrpSpPr>
            <p:cNvPr id="43" name="Group 42">
              <a:extLst>
                <a:ext uri="{FF2B5EF4-FFF2-40B4-BE49-F238E27FC236}">
                  <a16:creationId xmlns:a16="http://schemas.microsoft.com/office/drawing/2014/main" id="{F6B8D3D1-DCDF-34E8-4F09-03AB4E3B92DC}"/>
                </a:ext>
              </a:extLst>
            </p:cNvPr>
            <p:cNvGrpSpPr/>
            <p:nvPr/>
          </p:nvGrpSpPr>
          <p:grpSpPr>
            <a:xfrm>
              <a:off x="1139808" y="1602282"/>
              <a:ext cx="5039629" cy="1633528"/>
              <a:chOff x="650452" y="1955492"/>
              <a:chExt cx="2925366" cy="2334440"/>
            </a:xfrm>
          </p:grpSpPr>
          <p:sp>
            <p:nvSpPr>
              <p:cNvPr id="45" name="Rectangle: Rounded Corners 44">
                <a:extLst>
                  <a:ext uri="{FF2B5EF4-FFF2-40B4-BE49-F238E27FC236}">
                    <a16:creationId xmlns:a16="http://schemas.microsoft.com/office/drawing/2014/main" id="{3C7009E0-A4A5-F978-81DA-57358692C2EE}"/>
                  </a:ext>
                </a:extLst>
              </p:cNvPr>
              <p:cNvSpPr/>
              <p:nvPr/>
            </p:nvSpPr>
            <p:spPr>
              <a:xfrm>
                <a:off x="650452" y="1955492"/>
                <a:ext cx="2925366" cy="2334440"/>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6" name="TextBox 45">
                <a:extLst>
                  <a:ext uri="{FF2B5EF4-FFF2-40B4-BE49-F238E27FC236}">
                    <a16:creationId xmlns:a16="http://schemas.microsoft.com/office/drawing/2014/main" id="{293DB057-7007-774B-D270-C224BCFED50B}"/>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3</a:t>
                </a:r>
                <a:endParaRPr lang="en-ID" sz="4000" b="1">
                  <a:solidFill>
                    <a:schemeClr val="accent3"/>
                  </a:solidFill>
                </a:endParaRPr>
              </a:p>
            </p:txBody>
          </p:sp>
          <p:sp>
            <p:nvSpPr>
              <p:cNvPr id="47" name="TextBox 46">
                <a:extLst>
                  <a:ext uri="{FF2B5EF4-FFF2-40B4-BE49-F238E27FC236}">
                    <a16:creationId xmlns:a16="http://schemas.microsoft.com/office/drawing/2014/main" id="{C59AE3CD-078F-E70F-79A5-AA4CB827C0C7}"/>
                  </a:ext>
                </a:extLst>
              </p:cNvPr>
              <p:cNvSpPr txBox="1"/>
              <p:nvPr/>
            </p:nvSpPr>
            <p:spPr>
              <a:xfrm>
                <a:off x="1025170" y="2277386"/>
                <a:ext cx="2396587" cy="571789"/>
              </a:xfrm>
              <a:prstGeom prst="rect">
                <a:avLst/>
              </a:prstGeom>
              <a:noFill/>
            </p:spPr>
            <p:txBody>
              <a:bodyPr wrap="square" rtlCol="0">
                <a:spAutoFit/>
              </a:bodyPr>
              <a:lstStyle/>
              <a:p>
                <a:r>
                  <a:rPr lang="en-GB" sz="2000" b="1">
                    <a:solidFill>
                      <a:schemeClr val="tx1">
                        <a:lumMod val="75000"/>
                        <a:lumOff val="25000"/>
                      </a:schemeClr>
                    </a:solidFill>
                  </a:rPr>
                  <a:t>Evaluate Performance Metrics</a:t>
                </a:r>
                <a:endParaRPr lang="en-US" sz="2000" b="1">
                  <a:solidFill>
                    <a:schemeClr val="tx1">
                      <a:lumMod val="75000"/>
                      <a:lumOff val="25000"/>
                    </a:schemeClr>
                  </a:solidFill>
                </a:endParaRPr>
              </a:p>
            </p:txBody>
          </p:sp>
        </p:grpSp>
        <p:sp>
          <p:nvSpPr>
            <p:cNvPr id="44" name="TextBox 43">
              <a:extLst>
                <a:ext uri="{FF2B5EF4-FFF2-40B4-BE49-F238E27FC236}">
                  <a16:creationId xmlns:a16="http://schemas.microsoft.com/office/drawing/2014/main" id="{5D1983F9-32C3-9782-742F-36BE6EEE1E3B}"/>
                </a:ext>
              </a:extLst>
            </p:cNvPr>
            <p:cNvSpPr txBox="1"/>
            <p:nvPr/>
          </p:nvSpPr>
          <p:spPr>
            <a:xfrm>
              <a:off x="1794144" y="2180978"/>
              <a:ext cx="3885688" cy="897169"/>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Assess the impact of STM attacks on model performance using metrics such as accuracy, precision, recall, and F1-score.</a:t>
              </a:r>
            </a:p>
          </p:txBody>
        </p:sp>
      </p:grpSp>
      <p:grpSp>
        <p:nvGrpSpPr>
          <p:cNvPr id="48" name="Group 47">
            <a:extLst>
              <a:ext uri="{FF2B5EF4-FFF2-40B4-BE49-F238E27FC236}">
                <a16:creationId xmlns:a16="http://schemas.microsoft.com/office/drawing/2014/main" id="{7F3621DA-DC24-6AA8-0B28-578ED52CBAAC}"/>
              </a:ext>
            </a:extLst>
          </p:cNvPr>
          <p:cNvGrpSpPr/>
          <p:nvPr/>
        </p:nvGrpSpPr>
        <p:grpSpPr>
          <a:xfrm>
            <a:off x="6260388" y="2742502"/>
            <a:ext cx="4920866" cy="1796881"/>
            <a:chOff x="1139808" y="1602282"/>
            <a:chExt cx="4920866" cy="1633528"/>
          </a:xfrm>
        </p:grpSpPr>
        <p:grpSp>
          <p:nvGrpSpPr>
            <p:cNvPr id="49" name="Group 48">
              <a:extLst>
                <a:ext uri="{FF2B5EF4-FFF2-40B4-BE49-F238E27FC236}">
                  <a16:creationId xmlns:a16="http://schemas.microsoft.com/office/drawing/2014/main" id="{F5111776-4022-0EB4-756B-09A42B8C5D8D}"/>
                </a:ext>
              </a:extLst>
            </p:cNvPr>
            <p:cNvGrpSpPr/>
            <p:nvPr/>
          </p:nvGrpSpPr>
          <p:grpSpPr>
            <a:xfrm>
              <a:off x="1139808" y="1602282"/>
              <a:ext cx="4920866" cy="1633528"/>
              <a:chOff x="650452" y="1955492"/>
              <a:chExt cx="2856427" cy="2334441"/>
            </a:xfrm>
          </p:grpSpPr>
          <p:sp>
            <p:nvSpPr>
              <p:cNvPr id="51" name="Rectangle: Rounded Corners 50">
                <a:extLst>
                  <a:ext uri="{FF2B5EF4-FFF2-40B4-BE49-F238E27FC236}">
                    <a16:creationId xmlns:a16="http://schemas.microsoft.com/office/drawing/2014/main" id="{33A42DAB-36C1-D253-F379-6A94F04DFF26}"/>
                  </a:ext>
                </a:extLst>
              </p:cNvPr>
              <p:cNvSpPr/>
              <p:nvPr/>
            </p:nvSpPr>
            <p:spPr>
              <a:xfrm>
                <a:off x="650452" y="1955492"/>
                <a:ext cx="2856427" cy="2334441"/>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52" name="TextBox 51">
                <a:extLst>
                  <a:ext uri="{FF2B5EF4-FFF2-40B4-BE49-F238E27FC236}">
                    <a16:creationId xmlns:a16="http://schemas.microsoft.com/office/drawing/2014/main" id="{871C4D77-3A89-4DD2-30B5-0658DF5E4F27}"/>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4</a:t>
                </a:r>
                <a:endParaRPr lang="en-ID" sz="4000" b="1">
                  <a:solidFill>
                    <a:schemeClr val="accent3"/>
                  </a:solidFill>
                </a:endParaRPr>
              </a:p>
            </p:txBody>
          </p:sp>
          <p:sp>
            <p:nvSpPr>
              <p:cNvPr id="53" name="TextBox 52">
                <a:extLst>
                  <a:ext uri="{FF2B5EF4-FFF2-40B4-BE49-F238E27FC236}">
                    <a16:creationId xmlns:a16="http://schemas.microsoft.com/office/drawing/2014/main" id="{EE7E9F7B-F3F6-A1C2-EC1A-ACCDCF3AC19F}"/>
                  </a:ext>
                </a:extLst>
              </p:cNvPr>
              <p:cNvSpPr txBox="1"/>
              <p:nvPr/>
            </p:nvSpPr>
            <p:spPr>
              <a:xfrm>
                <a:off x="1055791" y="2277386"/>
                <a:ext cx="1964624" cy="571789"/>
              </a:xfrm>
              <a:prstGeom prst="rect">
                <a:avLst/>
              </a:prstGeom>
              <a:noFill/>
            </p:spPr>
            <p:txBody>
              <a:bodyPr wrap="square" rtlCol="0">
                <a:spAutoFit/>
              </a:bodyPr>
              <a:lstStyle/>
              <a:p>
                <a:r>
                  <a:rPr lang="en-GB" sz="2000" b="1">
                    <a:solidFill>
                      <a:schemeClr val="tx1">
                        <a:lumMod val="75000"/>
                        <a:lumOff val="25000"/>
                      </a:schemeClr>
                    </a:solidFill>
                  </a:rPr>
                  <a:t>Test Defence Strategies</a:t>
                </a:r>
                <a:endParaRPr lang="en-US" sz="2000" b="1">
                  <a:solidFill>
                    <a:schemeClr val="tx1">
                      <a:lumMod val="75000"/>
                      <a:lumOff val="25000"/>
                    </a:schemeClr>
                  </a:solidFill>
                </a:endParaRPr>
              </a:p>
            </p:txBody>
          </p:sp>
        </p:grpSp>
        <p:sp>
          <p:nvSpPr>
            <p:cNvPr id="50" name="TextBox 49">
              <a:extLst>
                <a:ext uri="{FF2B5EF4-FFF2-40B4-BE49-F238E27FC236}">
                  <a16:creationId xmlns:a16="http://schemas.microsoft.com/office/drawing/2014/main" id="{EEC5EF47-F3A7-C5E4-E0A7-E51129D44308}"/>
                </a:ext>
              </a:extLst>
            </p:cNvPr>
            <p:cNvSpPr txBox="1"/>
            <p:nvPr/>
          </p:nvSpPr>
          <p:spPr>
            <a:xfrm>
              <a:off x="1846895" y="2180978"/>
              <a:ext cx="4140457" cy="897169"/>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Test existing </a:t>
              </a:r>
              <a:r>
                <a:rPr lang="en-GB" sz="1200" err="1">
                  <a:solidFill>
                    <a:schemeClr val="tx1">
                      <a:lumMod val="75000"/>
                      <a:lumOff val="25000"/>
                    </a:schemeClr>
                  </a:solidFill>
                </a:rPr>
                <a:t>defense</a:t>
              </a:r>
              <a:r>
                <a:rPr lang="en-GB" sz="1200">
                  <a:solidFill>
                    <a:schemeClr val="tx1">
                      <a:lumMod val="75000"/>
                      <a:lumOff val="25000"/>
                    </a:schemeClr>
                  </a:solidFill>
                </a:rPr>
                <a:t> strategies, such as data augmentation and adversarial training, to mitigate the effects of STM attacks on CNN models.</a:t>
              </a:r>
            </a:p>
          </p:txBody>
        </p:sp>
      </p:grpSp>
      <p:grpSp>
        <p:nvGrpSpPr>
          <p:cNvPr id="54" name="Group 53">
            <a:extLst>
              <a:ext uri="{FF2B5EF4-FFF2-40B4-BE49-F238E27FC236}">
                <a16:creationId xmlns:a16="http://schemas.microsoft.com/office/drawing/2014/main" id="{5C5AD8BD-7BFA-CB05-D379-F545DE15A879}"/>
              </a:ext>
            </a:extLst>
          </p:cNvPr>
          <p:cNvGrpSpPr/>
          <p:nvPr/>
        </p:nvGrpSpPr>
        <p:grpSpPr>
          <a:xfrm>
            <a:off x="1010746" y="4657561"/>
            <a:ext cx="5039629" cy="1633528"/>
            <a:chOff x="1139808" y="1602282"/>
            <a:chExt cx="5039629" cy="1633528"/>
          </a:xfrm>
        </p:grpSpPr>
        <p:grpSp>
          <p:nvGrpSpPr>
            <p:cNvPr id="55" name="Group 54">
              <a:extLst>
                <a:ext uri="{FF2B5EF4-FFF2-40B4-BE49-F238E27FC236}">
                  <a16:creationId xmlns:a16="http://schemas.microsoft.com/office/drawing/2014/main" id="{CDB820F0-34FE-82DA-1AC7-02C86C38DA6B}"/>
                </a:ext>
              </a:extLst>
            </p:cNvPr>
            <p:cNvGrpSpPr/>
            <p:nvPr/>
          </p:nvGrpSpPr>
          <p:grpSpPr>
            <a:xfrm>
              <a:off x="1139808" y="1602282"/>
              <a:ext cx="5039629" cy="1633528"/>
              <a:chOff x="650452" y="1955492"/>
              <a:chExt cx="2925366" cy="2334440"/>
            </a:xfrm>
          </p:grpSpPr>
          <p:sp>
            <p:nvSpPr>
              <p:cNvPr id="57" name="Rectangle: Rounded Corners 56">
                <a:extLst>
                  <a:ext uri="{FF2B5EF4-FFF2-40B4-BE49-F238E27FC236}">
                    <a16:creationId xmlns:a16="http://schemas.microsoft.com/office/drawing/2014/main" id="{D965FB4B-E25C-B37A-AFE1-5A49FD6ACD9C}"/>
                  </a:ext>
                </a:extLst>
              </p:cNvPr>
              <p:cNvSpPr/>
              <p:nvPr/>
            </p:nvSpPr>
            <p:spPr>
              <a:xfrm>
                <a:off x="650452" y="1955492"/>
                <a:ext cx="2925366" cy="2334440"/>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58" name="TextBox 57">
                <a:extLst>
                  <a:ext uri="{FF2B5EF4-FFF2-40B4-BE49-F238E27FC236}">
                    <a16:creationId xmlns:a16="http://schemas.microsoft.com/office/drawing/2014/main" id="{6190B978-4568-ED3E-9023-5654878D7C97}"/>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5</a:t>
                </a:r>
                <a:endParaRPr lang="en-ID" sz="4000" b="1">
                  <a:solidFill>
                    <a:schemeClr val="accent3"/>
                  </a:solidFill>
                </a:endParaRPr>
              </a:p>
            </p:txBody>
          </p:sp>
          <p:sp>
            <p:nvSpPr>
              <p:cNvPr id="59" name="TextBox 58">
                <a:extLst>
                  <a:ext uri="{FF2B5EF4-FFF2-40B4-BE49-F238E27FC236}">
                    <a16:creationId xmlns:a16="http://schemas.microsoft.com/office/drawing/2014/main" id="{2F27B1FB-C82D-D963-A801-09DADE84B2C3}"/>
                  </a:ext>
                </a:extLst>
              </p:cNvPr>
              <p:cNvSpPr txBox="1"/>
              <p:nvPr/>
            </p:nvSpPr>
            <p:spPr>
              <a:xfrm>
                <a:off x="1025170" y="2277386"/>
                <a:ext cx="2473357" cy="571789"/>
              </a:xfrm>
              <a:prstGeom prst="rect">
                <a:avLst/>
              </a:prstGeom>
              <a:noFill/>
            </p:spPr>
            <p:txBody>
              <a:bodyPr wrap="square" rtlCol="0">
                <a:spAutoFit/>
              </a:bodyPr>
              <a:lstStyle/>
              <a:p>
                <a:r>
                  <a:rPr lang="en-GB" sz="2000" b="1">
                    <a:solidFill>
                      <a:schemeClr val="tx1">
                        <a:lumMod val="75000"/>
                        <a:lumOff val="25000"/>
                      </a:schemeClr>
                    </a:solidFill>
                  </a:rPr>
                  <a:t>Validate Defence Effectiveness</a:t>
                </a:r>
                <a:endParaRPr lang="en-US" sz="2000" b="1">
                  <a:solidFill>
                    <a:schemeClr val="tx1">
                      <a:lumMod val="75000"/>
                      <a:lumOff val="25000"/>
                    </a:schemeClr>
                  </a:solidFill>
                </a:endParaRPr>
              </a:p>
            </p:txBody>
          </p:sp>
        </p:grpSp>
        <p:sp>
          <p:nvSpPr>
            <p:cNvPr id="56" name="TextBox 55">
              <a:extLst>
                <a:ext uri="{FF2B5EF4-FFF2-40B4-BE49-F238E27FC236}">
                  <a16:creationId xmlns:a16="http://schemas.microsoft.com/office/drawing/2014/main" id="{2EDB432B-B48E-429A-966C-B9D2C292DA6D}"/>
                </a:ext>
              </a:extLst>
            </p:cNvPr>
            <p:cNvSpPr txBox="1"/>
            <p:nvPr/>
          </p:nvSpPr>
          <p:spPr>
            <a:xfrm>
              <a:off x="1794144" y="2180978"/>
              <a:ext cx="3885688" cy="897169"/>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Validate the effectiveness of the </a:t>
              </a:r>
              <a:r>
                <a:rPr lang="en-GB" sz="1200" err="1">
                  <a:solidFill>
                    <a:schemeClr val="tx1">
                      <a:lumMod val="75000"/>
                      <a:lumOff val="25000"/>
                    </a:schemeClr>
                  </a:solidFill>
                </a:rPr>
                <a:t>defense</a:t>
              </a:r>
              <a:r>
                <a:rPr lang="en-GB" sz="1200">
                  <a:solidFill>
                    <a:schemeClr val="tx1">
                      <a:lumMod val="75000"/>
                      <a:lumOff val="25000"/>
                    </a:schemeClr>
                  </a:solidFill>
                </a:rPr>
                <a:t> strategies by comparing model performance on clean and adversarial datasets.</a:t>
              </a:r>
            </a:p>
          </p:txBody>
        </p:sp>
      </p:grpSp>
    </p:spTree>
    <p:extLst>
      <p:ext uri="{BB962C8B-B14F-4D97-AF65-F5344CB8AC3E}">
        <p14:creationId xmlns:p14="http://schemas.microsoft.com/office/powerpoint/2010/main" val="2093044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5037C-4A7D-B1F4-4F38-541257ECE01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C3E6156-DD0C-09DE-62B6-3FE5D706EA61}"/>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2EED6D83-9B15-2C17-4516-DB60622D6D43}"/>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F023D91B-CF07-44A0-6E39-930160C5114D}"/>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A827D7B2-90F0-F0CE-39F3-86A42C89686C}"/>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5031DCCA-9022-01D3-51FF-3BB04CCBB620}"/>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B15B178-CFCF-08FB-0FCD-3F309F287B79}"/>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93EE9466-1DE2-B476-D426-D1AAE775409D}"/>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D6D1BA97-AFA5-779D-C162-1FCAE88989D0}"/>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7F8BD233-D13E-2E54-83CF-8C6F3ED7E8D1}"/>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F42FBA94-109F-5897-2BF3-64E6E720FED4}"/>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365EDDC7-30ED-1143-A5A3-60EEA071967D}"/>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A051C110-5771-3E55-C2D0-4DD089DE7E01}"/>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BEBAE38E-7368-6735-6AB2-02333F0D1DC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6" name="Freeform: Shape 75">
            <a:extLst>
              <a:ext uri="{FF2B5EF4-FFF2-40B4-BE49-F238E27FC236}">
                <a16:creationId xmlns:a16="http://schemas.microsoft.com/office/drawing/2014/main" id="{592F786D-9BFE-834E-1631-6BFCE18A87BE}"/>
              </a:ext>
            </a:extLst>
          </p:cNvPr>
          <p:cNvSpPr/>
          <p:nvPr/>
        </p:nvSpPr>
        <p:spPr>
          <a:xfrm>
            <a:off x="7246634" y="1241946"/>
            <a:ext cx="4945366" cy="5616054"/>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lang="en-ID">
              <a:latin typeface="Arial"/>
              <a:cs typeface="Arial"/>
              <a:sym typeface="Arial"/>
            </a:endParaRPr>
          </a:p>
        </p:txBody>
      </p:sp>
      <p:sp>
        <p:nvSpPr>
          <p:cNvPr id="3" name="TextBox 2">
            <a:extLst>
              <a:ext uri="{FF2B5EF4-FFF2-40B4-BE49-F238E27FC236}">
                <a16:creationId xmlns:a16="http://schemas.microsoft.com/office/drawing/2014/main" id="{22E17825-906B-DE7D-7A82-70162AF7F490}"/>
              </a:ext>
            </a:extLst>
          </p:cNvPr>
          <p:cNvSpPr txBox="1"/>
          <p:nvPr/>
        </p:nvSpPr>
        <p:spPr>
          <a:xfrm>
            <a:off x="3599956" y="350599"/>
            <a:ext cx="4992087" cy="1323439"/>
          </a:xfrm>
          <a:prstGeom prst="rect">
            <a:avLst/>
          </a:prstGeom>
          <a:noFill/>
        </p:spPr>
        <p:txBody>
          <a:bodyPr wrap="square" lIns="91440" tIns="45720" rIns="91440" bIns="45720" rtlCol="0" anchor="t">
            <a:spAutoFit/>
          </a:bodyPr>
          <a:lstStyle/>
          <a:p>
            <a:pPr algn="ctr"/>
            <a:r>
              <a:rPr lang="en-GB" sz="4000" b="1">
                <a:solidFill>
                  <a:schemeClr val="accent3"/>
                </a:solidFill>
                <a:ea typeface="+mn-lt"/>
                <a:cs typeface="+mn-lt"/>
              </a:rPr>
              <a:t>Literature Review</a:t>
            </a:r>
            <a:endParaRPr lang="en-GB" sz="4000">
              <a:solidFill>
                <a:srgbClr val="000000"/>
              </a:solidFill>
              <a:ea typeface="+mn-lt"/>
              <a:cs typeface="+mn-lt"/>
            </a:endParaRPr>
          </a:p>
          <a:p>
            <a:pPr algn="ctr"/>
            <a:endParaRPr lang="en-GB" sz="4000" b="1">
              <a:solidFill>
                <a:schemeClr val="accent3"/>
              </a:solidFill>
              <a:latin typeface="Outfit Medium" pitchFamily="2" charset="0"/>
            </a:endParaRPr>
          </a:p>
        </p:txBody>
      </p:sp>
      <p:sp>
        <p:nvSpPr>
          <p:cNvPr id="93" name="Google Shape;544;p14">
            <a:extLst>
              <a:ext uri="{FF2B5EF4-FFF2-40B4-BE49-F238E27FC236}">
                <a16:creationId xmlns:a16="http://schemas.microsoft.com/office/drawing/2014/main" id="{7F96514B-9D76-01ED-1BF4-FBD20F3B1220}"/>
              </a:ext>
            </a:extLst>
          </p:cNvPr>
          <p:cNvSpPr/>
          <p:nvPr/>
        </p:nvSpPr>
        <p:spPr>
          <a:xfrm rot="10016156" flipH="1">
            <a:off x="513239" y="367182"/>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49600B02-37D5-2B69-03A8-CA1CE3800810}"/>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20" name="Picture 19" descr="A table with red and green circles and white text&#10;&#10;Description automatically generated">
            <a:extLst>
              <a:ext uri="{FF2B5EF4-FFF2-40B4-BE49-F238E27FC236}">
                <a16:creationId xmlns:a16="http://schemas.microsoft.com/office/drawing/2014/main" id="{0F907220-1B67-6152-6D7B-DEA0A86B9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453" y="1239802"/>
            <a:ext cx="9659698" cy="4677428"/>
          </a:xfrm>
          <a:prstGeom prst="rect">
            <a:avLst/>
          </a:prstGeom>
        </p:spPr>
      </p:pic>
    </p:spTree>
    <p:extLst>
      <p:ext uri="{BB962C8B-B14F-4D97-AF65-F5344CB8AC3E}">
        <p14:creationId xmlns:p14="http://schemas.microsoft.com/office/powerpoint/2010/main" val="1211274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0692488-9F3B-E4CF-35C4-9AD1CE5EAA65}"/>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52C8B26A-523B-5480-1374-99BEFE777AD4}"/>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3FE2A557-A9F2-4ABD-3943-B1C88C792165}"/>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769F9AFB-2154-B8B3-BFA5-6142A1942C75}"/>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42E93388-DD73-892B-1019-9E3D2A806C82}"/>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12027D24-007B-9663-2E22-C4AEFC33D775}"/>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A9282CFA-F549-959C-4181-55246C3EC1CA}"/>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184CDBAD-7442-5F79-19C7-B5A66914A358}"/>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A184C565-2DE6-7DD4-9D03-5BABAC7B0747}"/>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05DEACF4-9095-EFE0-9E72-9D44312F364D}"/>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89BEEC7E-8F1F-0DF6-AF14-C256B5D365B0}"/>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FDFD713B-BEAA-296F-48B3-C8DF0F49EEB4}"/>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00B2C5B8-19C3-9EDC-21BD-D9CDB44CD9B0}"/>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3" name="TextBox 2">
            <a:extLst>
              <a:ext uri="{FF2B5EF4-FFF2-40B4-BE49-F238E27FC236}">
                <a16:creationId xmlns:a16="http://schemas.microsoft.com/office/drawing/2014/main" id="{A77B99BC-4E83-62AB-04B8-54DE5A4D7AD1}"/>
              </a:ext>
            </a:extLst>
          </p:cNvPr>
          <p:cNvSpPr txBox="1"/>
          <p:nvPr/>
        </p:nvSpPr>
        <p:spPr>
          <a:xfrm>
            <a:off x="2610756" y="448813"/>
            <a:ext cx="6970487" cy="707886"/>
          </a:xfrm>
          <a:prstGeom prst="rect">
            <a:avLst/>
          </a:prstGeom>
          <a:noFill/>
        </p:spPr>
        <p:txBody>
          <a:bodyPr wrap="square" rtlCol="0">
            <a:spAutoFit/>
          </a:bodyPr>
          <a:lstStyle/>
          <a:p>
            <a:pPr algn="ctr"/>
            <a:r>
              <a:rPr lang="en-GB" sz="4000" b="1">
                <a:solidFill>
                  <a:schemeClr val="accent3"/>
                </a:solidFill>
                <a:latin typeface="Outfit Medium" pitchFamily="2" charset="0"/>
              </a:rPr>
              <a:t>Methodology</a:t>
            </a:r>
            <a:endParaRPr lang="en-ID" sz="4000" b="1">
              <a:solidFill>
                <a:schemeClr val="accent3"/>
              </a:solidFill>
              <a:latin typeface="Outfit Medium" pitchFamily="2" charset="0"/>
            </a:endParaRPr>
          </a:p>
        </p:txBody>
      </p:sp>
      <p:sp>
        <p:nvSpPr>
          <p:cNvPr id="93" name="Google Shape;544;p14">
            <a:extLst>
              <a:ext uri="{FF2B5EF4-FFF2-40B4-BE49-F238E27FC236}">
                <a16:creationId xmlns:a16="http://schemas.microsoft.com/office/drawing/2014/main" id="{1779C5B3-5FCF-387B-6302-0B0426C9EC8D}"/>
              </a:ext>
            </a:extLst>
          </p:cNvPr>
          <p:cNvSpPr/>
          <p:nvPr/>
        </p:nvSpPr>
        <p:spPr>
          <a:xfrm rot="10016156" flipH="1">
            <a:off x="235848" y="267038"/>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D6DB7981-5F49-F9DB-B6EE-4E8C275D4709}"/>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17" name="Group 16">
            <a:extLst>
              <a:ext uri="{FF2B5EF4-FFF2-40B4-BE49-F238E27FC236}">
                <a16:creationId xmlns:a16="http://schemas.microsoft.com/office/drawing/2014/main" id="{669B8AE0-4869-E488-9672-66321479964C}"/>
              </a:ext>
            </a:extLst>
          </p:cNvPr>
          <p:cNvGrpSpPr/>
          <p:nvPr/>
        </p:nvGrpSpPr>
        <p:grpSpPr>
          <a:xfrm>
            <a:off x="4603121" y="2193318"/>
            <a:ext cx="3097865" cy="3086770"/>
            <a:chOff x="1911335" y="2013593"/>
            <a:chExt cx="3097456" cy="3086362"/>
          </a:xfrm>
        </p:grpSpPr>
        <p:sp>
          <p:nvSpPr>
            <p:cNvPr id="19" name="Oval 18">
              <a:extLst>
                <a:ext uri="{FF2B5EF4-FFF2-40B4-BE49-F238E27FC236}">
                  <a16:creationId xmlns:a16="http://schemas.microsoft.com/office/drawing/2014/main" id="{2EB14904-2866-68D6-663A-3C2C22F57594}"/>
                </a:ext>
              </a:extLst>
            </p:cNvPr>
            <p:cNvSpPr/>
            <p:nvPr/>
          </p:nvSpPr>
          <p:spPr>
            <a:xfrm>
              <a:off x="1911701" y="2013593"/>
              <a:ext cx="3084794" cy="3084794"/>
            </a:xfrm>
            <a:prstGeom prst="ellipse">
              <a:avLst/>
            </a:prstGeom>
            <a:noFill/>
            <a:ln w="139700">
              <a:solidFill>
                <a:schemeClr val="bg1">
                  <a:lumMod val="75000"/>
                  <a:alpha val="2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65000"/>
                    <a:lumOff val="35000"/>
                  </a:schemeClr>
                </a:solidFill>
                <a:latin typeface="+mj-lt"/>
              </a:endParaRPr>
            </a:p>
          </p:txBody>
        </p:sp>
        <p:sp>
          <p:nvSpPr>
            <p:cNvPr id="20" name="Arc 19">
              <a:extLst>
                <a:ext uri="{FF2B5EF4-FFF2-40B4-BE49-F238E27FC236}">
                  <a16:creationId xmlns:a16="http://schemas.microsoft.com/office/drawing/2014/main" id="{ADEF0AD4-D279-2B13-E266-F26911C9E2BF}"/>
                </a:ext>
              </a:extLst>
            </p:cNvPr>
            <p:cNvSpPr/>
            <p:nvPr/>
          </p:nvSpPr>
          <p:spPr>
            <a:xfrm rot="1800000">
              <a:off x="1914394" y="2016285"/>
              <a:ext cx="3079407" cy="3079407"/>
            </a:xfrm>
            <a:prstGeom prst="arc">
              <a:avLst>
                <a:gd name="adj1" fmla="val 4076231"/>
                <a:gd name="adj2" fmla="val 8876855"/>
              </a:avLst>
            </a:prstGeom>
            <a:ln w="292100" cap="flat" cmpd="sng">
              <a:solidFill>
                <a:schemeClr val="accent2"/>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1" name="Arc 20">
              <a:extLst>
                <a:ext uri="{FF2B5EF4-FFF2-40B4-BE49-F238E27FC236}">
                  <a16:creationId xmlns:a16="http://schemas.microsoft.com/office/drawing/2014/main" id="{B9B8E05E-C4AF-1EC4-FE8C-16947D472D75}"/>
                </a:ext>
              </a:extLst>
            </p:cNvPr>
            <p:cNvSpPr/>
            <p:nvPr/>
          </p:nvSpPr>
          <p:spPr>
            <a:xfrm>
              <a:off x="1914394" y="2016285"/>
              <a:ext cx="3079407" cy="3079407"/>
            </a:xfrm>
            <a:prstGeom prst="arc">
              <a:avLst>
                <a:gd name="adj1" fmla="val 16824268"/>
                <a:gd name="adj2" fmla="val 21391448"/>
              </a:avLst>
            </a:prstGeom>
            <a:ln w="292100" cap="sq" cmpd="sng">
              <a:solidFill>
                <a:schemeClr val="accent3"/>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2" name="Arc 21">
              <a:extLst>
                <a:ext uri="{FF2B5EF4-FFF2-40B4-BE49-F238E27FC236}">
                  <a16:creationId xmlns:a16="http://schemas.microsoft.com/office/drawing/2014/main" id="{0535E46B-1D6F-F083-B210-850B3E073315}"/>
                </a:ext>
              </a:extLst>
            </p:cNvPr>
            <p:cNvSpPr/>
            <p:nvPr/>
          </p:nvSpPr>
          <p:spPr>
            <a:xfrm>
              <a:off x="1929384" y="2016283"/>
              <a:ext cx="3079407" cy="3079407"/>
            </a:xfrm>
            <a:prstGeom prst="arc">
              <a:avLst>
                <a:gd name="adj1" fmla="val 846539"/>
                <a:gd name="adj2" fmla="val 5178533"/>
              </a:avLst>
            </a:prstGeom>
            <a:ln w="292100" cap="sq" cmpd="sng">
              <a:solidFill>
                <a:schemeClr val="accent4"/>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3" name="Arc 22">
              <a:extLst>
                <a:ext uri="{FF2B5EF4-FFF2-40B4-BE49-F238E27FC236}">
                  <a16:creationId xmlns:a16="http://schemas.microsoft.com/office/drawing/2014/main" id="{AF9F4B67-F93D-E044-D54B-D883BFFB3A13}"/>
                </a:ext>
              </a:extLst>
            </p:cNvPr>
            <p:cNvSpPr/>
            <p:nvPr/>
          </p:nvSpPr>
          <p:spPr>
            <a:xfrm rot="4500000">
              <a:off x="1911335" y="2020548"/>
              <a:ext cx="3079407" cy="3079407"/>
            </a:xfrm>
            <a:prstGeom prst="arc">
              <a:avLst>
                <a:gd name="adj1" fmla="val 6921059"/>
                <a:gd name="adj2" fmla="val 11157891"/>
              </a:avLst>
            </a:prstGeom>
            <a:ln w="292100" cap="sq"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grpSp>
      <p:sp>
        <p:nvSpPr>
          <p:cNvPr id="24" name="Oval 23">
            <a:extLst>
              <a:ext uri="{FF2B5EF4-FFF2-40B4-BE49-F238E27FC236}">
                <a16:creationId xmlns:a16="http://schemas.microsoft.com/office/drawing/2014/main" id="{9350A48E-DD3C-E818-FE4B-0FEF906C4815}"/>
              </a:ext>
            </a:extLst>
          </p:cNvPr>
          <p:cNvSpPr/>
          <p:nvPr/>
        </p:nvSpPr>
        <p:spPr>
          <a:xfrm>
            <a:off x="6957786" y="2375723"/>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5" name="TextBox 24">
            <a:extLst>
              <a:ext uri="{FF2B5EF4-FFF2-40B4-BE49-F238E27FC236}">
                <a16:creationId xmlns:a16="http://schemas.microsoft.com/office/drawing/2014/main" id="{8B45B31E-EC36-C5B3-1362-54B7DFD8B00B}"/>
              </a:ext>
            </a:extLst>
          </p:cNvPr>
          <p:cNvSpPr txBox="1"/>
          <p:nvPr/>
        </p:nvSpPr>
        <p:spPr>
          <a:xfrm>
            <a:off x="6979437" y="2413923"/>
            <a:ext cx="688790" cy="572849"/>
          </a:xfrm>
          <a:prstGeom prst="rect">
            <a:avLst/>
          </a:prstGeom>
          <a:noFill/>
        </p:spPr>
        <p:txBody>
          <a:bodyPr wrap="square" rtlCol="0">
            <a:spAutoFit/>
          </a:bodyPr>
          <a:lstStyle/>
          <a:p>
            <a:pPr algn="ctr">
              <a:lnSpc>
                <a:spcPct val="120000"/>
              </a:lnSpc>
            </a:pPr>
            <a:r>
              <a:rPr lang="en-GB" sz="2800" b="1">
                <a:solidFill>
                  <a:schemeClr val="accent3"/>
                </a:solidFill>
                <a:latin typeface="Open Sans" panose="020B0606030504020204" pitchFamily="34" charset="0"/>
                <a:ea typeface="Open Sans" panose="020B0606030504020204" pitchFamily="34" charset="0"/>
                <a:cs typeface="Open Sans" panose="020B0606030504020204" pitchFamily="34" charset="0"/>
              </a:rPr>
              <a:t>2</a:t>
            </a:r>
            <a:endParaRPr lang="en-US" sz="2800" b="1">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Oval 25">
            <a:extLst>
              <a:ext uri="{FF2B5EF4-FFF2-40B4-BE49-F238E27FC236}">
                <a16:creationId xmlns:a16="http://schemas.microsoft.com/office/drawing/2014/main" id="{889091B5-7823-D7C3-B5F7-A7A1D098B8EE}"/>
              </a:ext>
            </a:extLst>
          </p:cNvPr>
          <p:cNvSpPr/>
          <p:nvPr/>
        </p:nvSpPr>
        <p:spPr>
          <a:xfrm>
            <a:off x="6825458" y="4511287"/>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7" name="TextBox 26">
            <a:extLst>
              <a:ext uri="{FF2B5EF4-FFF2-40B4-BE49-F238E27FC236}">
                <a16:creationId xmlns:a16="http://schemas.microsoft.com/office/drawing/2014/main" id="{7784FEB7-53DF-F70E-EFD8-30AEE2627CDA}"/>
              </a:ext>
            </a:extLst>
          </p:cNvPr>
          <p:cNvSpPr txBox="1"/>
          <p:nvPr/>
        </p:nvSpPr>
        <p:spPr>
          <a:xfrm>
            <a:off x="6842359" y="4562381"/>
            <a:ext cx="688790" cy="572849"/>
          </a:xfrm>
          <a:prstGeom prst="rect">
            <a:avLst/>
          </a:prstGeom>
          <a:noFill/>
        </p:spPr>
        <p:txBody>
          <a:bodyPr wrap="square" rtlCol="0">
            <a:spAutoFit/>
          </a:bodyPr>
          <a:lstStyle/>
          <a:p>
            <a:pPr algn="ctr">
              <a:lnSpc>
                <a:spcPct val="120000"/>
              </a:lnSpc>
            </a:pPr>
            <a:r>
              <a:rPr lang="en-GB" sz="2800" b="1">
                <a:solidFill>
                  <a:schemeClr val="accent4"/>
                </a:solidFill>
                <a:latin typeface="Open Sans" panose="020B0606030504020204" pitchFamily="34" charset="0"/>
                <a:ea typeface="Open Sans" panose="020B0606030504020204" pitchFamily="34" charset="0"/>
                <a:cs typeface="Open Sans" panose="020B0606030504020204" pitchFamily="34" charset="0"/>
              </a:rPr>
              <a:t>4</a:t>
            </a:r>
            <a:endParaRPr lang="en-US" sz="2800" b="1">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Oval 27">
            <a:extLst>
              <a:ext uri="{FF2B5EF4-FFF2-40B4-BE49-F238E27FC236}">
                <a16:creationId xmlns:a16="http://schemas.microsoft.com/office/drawing/2014/main" id="{D32030D8-12B9-C34A-EA56-203DE764373F}"/>
              </a:ext>
            </a:extLst>
          </p:cNvPr>
          <p:cNvSpPr/>
          <p:nvPr/>
        </p:nvSpPr>
        <p:spPr>
          <a:xfrm>
            <a:off x="4525448" y="2339798"/>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9" name="TextBox 28">
            <a:extLst>
              <a:ext uri="{FF2B5EF4-FFF2-40B4-BE49-F238E27FC236}">
                <a16:creationId xmlns:a16="http://schemas.microsoft.com/office/drawing/2014/main" id="{6DEC17FD-03E0-9211-4B4A-6017D77D6645}"/>
              </a:ext>
            </a:extLst>
          </p:cNvPr>
          <p:cNvSpPr txBox="1"/>
          <p:nvPr/>
        </p:nvSpPr>
        <p:spPr>
          <a:xfrm>
            <a:off x="4547099" y="2429238"/>
            <a:ext cx="688790" cy="572849"/>
          </a:xfrm>
          <a:prstGeom prst="rect">
            <a:avLst/>
          </a:prstGeom>
          <a:noFill/>
        </p:spPr>
        <p:txBody>
          <a:bodyPr wrap="square" rtlCol="0">
            <a:spAutoFit/>
          </a:bodyPr>
          <a:lstStyle/>
          <a:p>
            <a:pPr algn="ctr">
              <a:lnSpc>
                <a:spcPct val="120000"/>
              </a:lnSpc>
            </a:pPr>
            <a:r>
              <a:rPr lang="en-GB" sz="2800" b="1">
                <a:solidFill>
                  <a:schemeClr val="accent1"/>
                </a:solidFill>
                <a:latin typeface="Open Sans" panose="020B0606030504020204" pitchFamily="34" charset="0"/>
                <a:ea typeface="Open Sans" panose="020B0606030504020204" pitchFamily="34" charset="0"/>
                <a:cs typeface="Open Sans" panose="020B0606030504020204" pitchFamily="34" charset="0"/>
              </a:rPr>
              <a:t>1</a:t>
            </a:r>
            <a:endParaRPr lang="en-US" sz="28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Oval 29">
            <a:extLst>
              <a:ext uri="{FF2B5EF4-FFF2-40B4-BE49-F238E27FC236}">
                <a16:creationId xmlns:a16="http://schemas.microsoft.com/office/drawing/2014/main" id="{8ABA2314-7C58-1174-3042-2D5482215B5B}"/>
              </a:ext>
            </a:extLst>
          </p:cNvPr>
          <p:cNvSpPr/>
          <p:nvPr/>
        </p:nvSpPr>
        <p:spPr>
          <a:xfrm>
            <a:off x="4591189" y="4398690"/>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31" name="TextBox 30">
            <a:extLst>
              <a:ext uri="{FF2B5EF4-FFF2-40B4-BE49-F238E27FC236}">
                <a16:creationId xmlns:a16="http://schemas.microsoft.com/office/drawing/2014/main" id="{1D02E2FE-3B02-22A9-EA65-67BFE5895573}"/>
              </a:ext>
            </a:extLst>
          </p:cNvPr>
          <p:cNvSpPr txBox="1"/>
          <p:nvPr/>
        </p:nvSpPr>
        <p:spPr>
          <a:xfrm>
            <a:off x="4612840" y="4465144"/>
            <a:ext cx="688790" cy="572849"/>
          </a:xfrm>
          <a:prstGeom prst="rect">
            <a:avLst/>
          </a:prstGeom>
          <a:noFill/>
        </p:spPr>
        <p:txBody>
          <a:bodyPr wrap="square" rtlCol="0">
            <a:spAutoFit/>
          </a:bodyPr>
          <a:lstStyle/>
          <a:p>
            <a:pPr algn="ctr">
              <a:lnSpc>
                <a:spcPct val="120000"/>
              </a:lnSpc>
            </a:pPr>
            <a:r>
              <a:rPr lang="en-GB" sz="2800" b="1">
                <a:solidFill>
                  <a:schemeClr val="accent2"/>
                </a:solidFill>
                <a:latin typeface="Open Sans" panose="020B0606030504020204" pitchFamily="34" charset="0"/>
                <a:ea typeface="Open Sans" panose="020B0606030504020204" pitchFamily="34" charset="0"/>
                <a:cs typeface="Open Sans" panose="020B0606030504020204" pitchFamily="34" charset="0"/>
              </a:rPr>
              <a:t>3</a:t>
            </a:r>
            <a:endParaRPr lang="en-US" sz="2800"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7BFC59EC-2B65-BEA1-C262-076119C040D3}"/>
              </a:ext>
            </a:extLst>
          </p:cNvPr>
          <p:cNvSpPr txBox="1"/>
          <p:nvPr/>
        </p:nvSpPr>
        <p:spPr>
          <a:xfrm>
            <a:off x="921645" y="2339798"/>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System Diagram</a:t>
            </a:r>
          </a:p>
        </p:txBody>
      </p:sp>
      <p:sp>
        <p:nvSpPr>
          <p:cNvPr id="34" name="TextBox 33">
            <a:extLst>
              <a:ext uri="{FF2B5EF4-FFF2-40B4-BE49-F238E27FC236}">
                <a16:creationId xmlns:a16="http://schemas.microsoft.com/office/drawing/2014/main" id="{397AC217-0B79-C879-0924-183581421052}"/>
              </a:ext>
            </a:extLst>
          </p:cNvPr>
          <p:cNvSpPr txBox="1"/>
          <p:nvPr/>
        </p:nvSpPr>
        <p:spPr>
          <a:xfrm>
            <a:off x="7433490" y="2370774"/>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Technologies</a:t>
            </a:r>
          </a:p>
        </p:txBody>
      </p:sp>
      <p:sp>
        <p:nvSpPr>
          <p:cNvPr id="35" name="TextBox 34">
            <a:extLst>
              <a:ext uri="{FF2B5EF4-FFF2-40B4-BE49-F238E27FC236}">
                <a16:creationId xmlns:a16="http://schemas.microsoft.com/office/drawing/2014/main" id="{3CE44AF2-E576-CA94-1FCF-0E6BFC0600EE}"/>
              </a:ext>
            </a:extLst>
          </p:cNvPr>
          <p:cNvSpPr txBox="1"/>
          <p:nvPr/>
        </p:nvSpPr>
        <p:spPr>
          <a:xfrm>
            <a:off x="939592" y="4691281"/>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Attack Method</a:t>
            </a:r>
          </a:p>
        </p:txBody>
      </p:sp>
      <p:sp>
        <p:nvSpPr>
          <p:cNvPr id="36" name="TextBox 35">
            <a:extLst>
              <a:ext uri="{FF2B5EF4-FFF2-40B4-BE49-F238E27FC236}">
                <a16:creationId xmlns:a16="http://schemas.microsoft.com/office/drawing/2014/main" id="{79AA756A-EB44-5E08-D24D-1CB19FAB8594}"/>
              </a:ext>
            </a:extLst>
          </p:cNvPr>
          <p:cNvSpPr txBox="1"/>
          <p:nvPr/>
        </p:nvSpPr>
        <p:spPr>
          <a:xfrm>
            <a:off x="8026488" y="4475837"/>
            <a:ext cx="3271485" cy="954107"/>
          </a:xfrm>
          <a:prstGeom prst="rect">
            <a:avLst/>
          </a:prstGeom>
          <a:noFill/>
        </p:spPr>
        <p:txBody>
          <a:bodyPr wrap="square" rtlCol="0">
            <a:spAutoFit/>
          </a:bodyPr>
          <a:lstStyle/>
          <a:p>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Defense Strategies</a:t>
            </a:r>
          </a:p>
        </p:txBody>
      </p:sp>
    </p:spTree>
    <p:extLst>
      <p:ext uri="{BB962C8B-B14F-4D97-AF65-F5344CB8AC3E}">
        <p14:creationId xmlns:p14="http://schemas.microsoft.com/office/powerpoint/2010/main" val="3915929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56AC0-B71B-D7FA-9A1A-555CEBA2E57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3E5CB96A-37DC-33A4-C1C6-609B021CEE7B}"/>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9AD8A428-FC55-D19D-EF3F-6D4E70EFE725}"/>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4FF424E7-372C-721E-05E9-8A92CE3A0D2C}"/>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D05821DB-0916-F938-B855-F47E796A84C2}"/>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F88DE83E-CE07-B7F2-B820-1EAAD7773C8D}"/>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A8E31625-3288-4BC7-2EFE-16347EEBDF7E}"/>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E4E1FB22-8769-5995-9348-2ED643D21DF2}"/>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62FEE5F8-51FE-5AB8-31C4-B9FBDB2BE971}"/>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CE1DA422-0E16-25CB-6ABD-2767AC7A3EAC}"/>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3F568735-6816-E3F6-BC57-8EDB1D383184}"/>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0E6FEA80-5143-11CE-29B2-A2F7CEF4BB05}"/>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B3D1F355-D6AC-FB0E-0857-70807ACEB620}"/>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3D7A7803-F52F-FB0F-B1BB-CD54DA428A29}"/>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3" name="TextBox 2">
            <a:extLst>
              <a:ext uri="{FF2B5EF4-FFF2-40B4-BE49-F238E27FC236}">
                <a16:creationId xmlns:a16="http://schemas.microsoft.com/office/drawing/2014/main" id="{BDF7B399-B28E-4600-6E65-5D46ECE4E370}"/>
              </a:ext>
            </a:extLst>
          </p:cNvPr>
          <p:cNvSpPr txBox="1"/>
          <p:nvPr/>
        </p:nvSpPr>
        <p:spPr>
          <a:xfrm>
            <a:off x="2610756" y="448813"/>
            <a:ext cx="6970487" cy="707886"/>
          </a:xfrm>
          <a:prstGeom prst="rect">
            <a:avLst/>
          </a:prstGeom>
          <a:noFill/>
        </p:spPr>
        <p:txBody>
          <a:bodyPr wrap="square" rtlCol="0">
            <a:spAutoFit/>
          </a:bodyPr>
          <a:lstStyle/>
          <a:p>
            <a:pPr algn="ctr"/>
            <a:r>
              <a:rPr lang="en-GB" sz="4000" b="1">
                <a:solidFill>
                  <a:schemeClr val="accent3"/>
                </a:solidFill>
                <a:latin typeface="Outfit Medium" pitchFamily="2" charset="0"/>
              </a:rPr>
              <a:t>System Diagram</a:t>
            </a:r>
            <a:endParaRPr lang="en-ID" sz="4000" b="1">
              <a:solidFill>
                <a:schemeClr val="accent3"/>
              </a:solidFill>
              <a:latin typeface="Outfit Medium" pitchFamily="2" charset="0"/>
            </a:endParaRPr>
          </a:p>
        </p:txBody>
      </p:sp>
      <p:sp>
        <p:nvSpPr>
          <p:cNvPr id="93" name="Google Shape;544;p14">
            <a:extLst>
              <a:ext uri="{FF2B5EF4-FFF2-40B4-BE49-F238E27FC236}">
                <a16:creationId xmlns:a16="http://schemas.microsoft.com/office/drawing/2014/main" id="{BCE542B8-8B68-8B8F-70AD-7E51BB44C043}"/>
              </a:ext>
            </a:extLst>
          </p:cNvPr>
          <p:cNvSpPr/>
          <p:nvPr/>
        </p:nvSpPr>
        <p:spPr>
          <a:xfrm rot="10016156" flipH="1">
            <a:off x="235848" y="267038"/>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B96584C6-3F32-FB67-B564-95588F8A563F}"/>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8" name="Freeform: Shape 17">
            <a:extLst>
              <a:ext uri="{FF2B5EF4-FFF2-40B4-BE49-F238E27FC236}">
                <a16:creationId xmlns:a16="http://schemas.microsoft.com/office/drawing/2014/main" id="{0F58494C-D9BA-1066-9FDC-51E8583FA73F}"/>
              </a:ext>
            </a:extLst>
          </p:cNvPr>
          <p:cNvSpPr/>
          <p:nvPr/>
        </p:nvSpPr>
        <p:spPr>
          <a:xfrm>
            <a:off x="7152321" y="2429209"/>
            <a:ext cx="5039665" cy="4428791"/>
          </a:xfrm>
          <a:custGeom>
            <a:avLst/>
            <a:gdLst>
              <a:gd name="connsiteX0" fmla="*/ 246171 w 5039665"/>
              <a:gd name="connsiteY0" fmla="*/ 0 h 4428791"/>
              <a:gd name="connsiteX1" fmla="*/ 5039665 w 5039665"/>
              <a:gd name="connsiteY1" fmla="*/ 0 h 4428791"/>
              <a:gd name="connsiteX2" fmla="*/ 5039665 w 5039665"/>
              <a:gd name="connsiteY2" fmla="*/ 4428791 h 4428791"/>
              <a:gd name="connsiteX3" fmla="*/ 0 w 5039665"/>
              <a:gd name="connsiteY3" fmla="*/ 4428791 h 4428791"/>
              <a:gd name="connsiteX4" fmla="*/ 0 w 5039665"/>
              <a:gd name="connsiteY4" fmla="*/ 246171 h 4428791"/>
              <a:gd name="connsiteX5" fmla="*/ 246171 w 5039665"/>
              <a:gd name="connsiteY5" fmla="*/ 0 h 442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9665" h="4428791">
                <a:moveTo>
                  <a:pt x="246171" y="0"/>
                </a:moveTo>
                <a:lnTo>
                  <a:pt x="5039665" y="0"/>
                </a:lnTo>
                <a:lnTo>
                  <a:pt x="5039665" y="4428791"/>
                </a:lnTo>
                <a:lnTo>
                  <a:pt x="0" y="4428791"/>
                </a:lnTo>
                <a:lnTo>
                  <a:pt x="0" y="246171"/>
                </a:lnTo>
                <a:cubicBezTo>
                  <a:pt x="0" y="110215"/>
                  <a:pt x="110215" y="0"/>
                  <a:pt x="246171"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3" name="Picture 32" descr="A diagram of a system&#10;&#10;Description automatically generated">
            <a:extLst>
              <a:ext uri="{FF2B5EF4-FFF2-40B4-BE49-F238E27FC236}">
                <a16:creationId xmlns:a16="http://schemas.microsoft.com/office/drawing/2014/main" id="{410E2E0A-2473-87B3-35F2-CAE94F3F3CE1}"/>
              </a:ext>
            </a:extLst>
          </p:cNvPr>
          <p:cNvPicPr>
            <a:picLocks noChangeAspect="1"/>
          </p:cNvPicPr>
          <p:nvPr/>
        </p:nvPicPr>
        <p:blipFill>
          <a:blip r:embed="rId2"/>
          <a:stretch>
            <a:fillRect/>
          </a:stretch>
        </p:blipFill>
        <p:spPr>
          <a:xfrm>
            <a:off x="205154" y="1355336"/>
            <a:ext cx="11869615" cy="4176631"/>
          </a:xfrm>
          <a:prstGeom prst="rect">
            <a:avLst/>
          </a:prstGeom>
        </p:spPr>
      </p:pic>
    </p:spTree>
    <p:extLst>
      <p:ext uri="{BB962C8B-B14F-4D97-AF65-F5344CB8AC3E}">
        <p14:creationId xmlns:p14="http://schemas.microsoft.com/office/powerpoint/2010/main" val="403126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A0FFC47E-E410-A879-B911-044CF355A988}"/>
              </a:ext>
            </a:extLst>
          </p:cNvPr>
          <p:cNvGrpSpPr/>
          <p:nvPr/>
        </p:nvGrpSpPr>
        <p:grpSpPr>
          <a:xfrm rot="21145641" flipV="1">
            <a:off x="-8886" y="35560"/>
            <a:ext cx="1802236" cy="1276898"/>
            <a:chOff x="-27979" y="5270662"/>
            <a:chExt cx="2140300" cy="1516423"/>
          </a:xfrm>
        </p:grpSpPr>
        <p:grpSp>
          <p:nvGrpSpPr>
            <p:cNvPr id="59" name="Graphic 11">
              <a:extLst>
                <a:ext uri="{FF2B5EF4-FFF2-40B4-BE49-F238E27FC236}">
                  <a16:creationId xmlns:a16="http://schemas.microsoft.com/office/drawing/2014/main" id="{F7BA3DDF-113A-C105-29AE-FD7FDAE512DF}"/>
                </a:ext>
              </a:extLst>
            </p:cNvPr>
            <p:cNvGrpSpPr/>
            <p:nvPr/>
          </p:nvGrpSpPr>
          <p:grpSpPr>
            <a:xfrm>
              <a:off x="847508" y="5270662"/>
              <a:ext cx="1264813" cy="1121269"/>
              <a:chOff x="8944372" y="1327777"/>
              <a:chExt cx="1691064" cy="1499146"/>
            </a:xfrm>
            <a:solidFill>
              <a:schemeClr val="accent4"/>
            </a:solidFill>
          </p:grpSpPr>
          <p:sp>
            <p:nvSpPr>
              <p:cNvPr id="66" name="Freeform: Shape 65">
                <a:extLst>
                  <a:ext uri="{FF2B5EF4-FFF2-40B4-BE49-F238E27FC236}">
                    <a16:creationId xmlns:a16="http://schemas.microsoft.com/office/drawing/2014/main" id="{FD1A26AB-472C-CDC3-566B-B7CB617A4140}"/>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3817FD66-1F57-BCF1-D418-B238B2F6CFB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A3FAF47A-EA77-FE25-E2D2-6D7AFF8CD3BA}"/>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01B59049-3C30-6511-F025-7BAC81F4ECC6}"/>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1DDAF1C9-4A30-DA27-ABED-89329E08C3C3}"/>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0" name="Graphic 11">
              <a:extLst>
                <a:ext uri="{FF2B5EF4-FFF2-40B4-BE49-F238E27FC236}">
                  <a16:creationId xmlns:a16="http://schemas.microsoft.com/office/drawing/2014/main" id="{47CE97E4-FF17-0D6D-FAAF-327BA625A4B3}"/>
                </a:ext>
              </a:extLst>
            </p:cNvPr>
            <p:cNvGrpSpPr/>
            <p:nvPr/>
          </p:nvGrpSpPr>
          <p:grpSpPr>
            <a:xfrm>
              <a:off x="-27979" y="5701462"/>
              <a:ext cx="1257220" cy="1085623"/>
              <a:chOff x="7773841" y="1903760"/>
              <a:chExt cx="1680912" cy="1451487"/>
            </a:xfrm>
            <a:solidFill>
              <a:schemeClr val="accent4"/>
            </a:solidFill>
          </p:grpSpPr>
          <p:sp>
            <p:nvSpPr>
              <p:cNvPr id="61" name="Freeform: Shape 60">
                <a:extLst>
                  <a:ext uri="{FF2B5EF4-FFF2-40B4-BE49-F238E27FC236}">
                    <a16:creationId xmlns:a16="http://schemas.microsoft.com/office/drawing/2014/main" id="{53E71532-9B6A-01F4-E732-66962DD2A89C}"/>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44A3C857-7073-A7B3-4210-5F6E82F3EDDE}"/>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19D12F81-E605-1E1D-2966-F58C9932AB17}"/>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DA0BA1EC-9E98-A91E-D030-6A9A84857F86}"/>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FCABF8BB-C353-7636-E3EA-990C49B9DA92}"/>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1" name="Google Shape;544;p14">
            <a:extLst>
              <a:ext uri="{FF2B5EF4-FFF2-40B4-BE49-F238E27FC236}">
                <a16:creationId xmlns:a16="http://schemas.microsoft.com/office/drawing/2014/main" id="{8FB5F421-5D98-DF69-BA81-569F677039A9}"/>
              </a:ext>
            </a:extLst>
          </p:cNvPr>
          <p:cNvSpPr/>
          <p:nvPr/>
        </p:nvSpPr>
        <p:spPr>
          <a:xfrm rot="1977190" flipH="1">
            <a:off x="10388566" y="5110023"/>
            <a:ext cx="1111652" cy="111165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8195B4F6-3877-2F0B-E9A4-1443B4BC9A94}"/>
              </a:ext>
            </a:extLst>
          </p:cNvPr>
          <p:cNvSpPr txBox="1"/>
          <p:nvPr/>
        </p:nvSpPr>
        <p:spPr>
          <a:xfrm>
            <a:off x="3695418" y="415011"/>
            <a:ext cx="4801164" cy="646331"/>
          </a:xfrm>
          <a:prstGeom prst="rect">
            <a:avLst/>
          </a:prstGeom>
          <a:noFill/>
        </p:spPr>
        <p:txBody>
          <a:bodyPr wrap="square" rtlCol="0">
            <a:spAutoFit/>
          </a:bodyPr>
          <a:lstStyle/>
          <a:p>
            <a:pPr algn="ctr"/>
            <a:r>
              <a:rPr lang="en-GB" sz="3600" b="1">
                <a:solidFill>
                  <a:schemeClr val="accent3"/>
                </a:solidFill>
                <a:latin typeface="Outfit Medium" pitchFamily="2" charset="0"/>
              </a:rPr>
              <a:t>Tools and Technologies</a:t>
            </a:r>
            <a:endParaRPr lang="en-ID" sz="3600" b="1">
              <a:solidFill>
                <a:schemeClr val="accent3"/>
              </a:solidFill>
              <a:latin typeface="Outfit Medium" pitchFamily="2" charset="0"/>
            </a:endParaRPr>
          </a:p>
        </p:txBody>
      </p:sp>
      <p:grpSp>
        <p:nvGrpSpPr>
          <p:cNvPr id="3" name="Group 2">
            <a:extLst>
              <a:ext uri="{FF2B5EF4-FFF2-40B4-BE49-F238E27FC236}">
                <a16:creationId xmlns:a16="http://schemas.microsoft.com/office/drawing/2014/main" id="{6E7F98F3-C9D0-E408-4F20-1E000F43F38A}"/>
              </a:ext>
            </a:extLst>
          </p:cNvPr>
          <p:cNvGrpSpPr/>
          <p:nvPr/>
        </p:nvGrpSpPr>
        <p:grpSpPr>
          <a:xfrm>
            <a:off x="1109330" y="1807350"/>
            <a:ext cx="2799772" cy="852224"/>
            <a:chOff x="1247464" y="1760573"/>
            <a:chExt cx="3500027" cy="1065375"/>
          </a:xfrm>
        </p:grpSpPr>
        <p:sp>
          <p:nvSpPr>
            <p:cNvPr id="4" name="Rectangle: Rounded Corners 3">
              <a:extLst>
                <a:ext uri="{FF2B5EF4-FFF2-40B4-BE49-F238E27FC236}">
                  <a16:creationId xmlns:a16="http://schemas.microsoft.com/office/drawing/2014/main" id="{9B6A5C4E-E693-9552-4773-65E92325ABD0}"/>
                </a:ext>
              </a:extLst>
            </p:cNvPr>
            <p:cNvSpPr/>
            <p:nvPr/>
          </p:nvSpPr>
          <p:spPr>
            <a:xfrm>
              <a:off x="1247464" y="1760573"/>
              <a:ext cx="3323527"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8" name="TextBox 7">
              <a:extLst>
                <a:ext uri="{FF2B5EF4-FFF2-40B4-BE49-F238E27FC236}">
                  <a16:creationId xmlns:a16="http://schemas.microsoft.com/office/drawing/2014/main" id="{B1547BAE-0E5C-2117-5C32-4C5167AEBC83}"/>
                </a:ext>
              </a:extLst>
            </p:cNvPr>
            <p:cNvSpPr txBox="1"/>
            <p:nvPr/>
          </p:nvSpPr>
          <p:spPr>
            <a:xfrm>
              <a:off x="2368891" y="2031650"/>
              <a:ext cx="2378600"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TensorFlow</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2" descr="Google TensorFlow icon PNG and SVG Vector Free Download">
              <a:extLst>
                <a:ext uri="{FF2B5EF4-FFF2-40B4-BE49-F238E27FC236}">
                  <a16:creationId xmlns:a16="http://schemas.microsoft.com/office/drawing/2014/main" id="{B8EE433C-0F01-DBF7-211B-6A12EA1DE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27" y="1915723"/>
              <a:ext cx="755073" cy="75507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97DFA7BB-81F7-DE1D-58E6-3B69FB018202}"/>
              </a:ext>
            </a:extLst>
          </p:cNvPr>
          <p:cNvSpPr txBox="1"/>
          <p:nvPr/>
        </p:nvSpPr>
        <p:spPr>
          <a:xfrm>
            <a:off x="1053283" y="1304763"/>
            <a:ext cx="2006440"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DL Frameworks</a:t>
            </a:r>
            <a:endParaRPr lang="en-US" sz="2400" b="1">
              <a:solidFill>
                <a:srgbClr val="8696F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3454269F-4042-983C-8E48-127218FB541F}"/>
              </a:ext>
            </a:extLst>
          </p:cNvPr>
          <p:cNvSpPr txBox="1"/>
          <p:nvPr/>
        </p:nvSpPr>
        <p:spPr>
          <a:xfrm>
            <a:off x="1085092" y="2973481"/>
            <a:ext cx="270236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Programming Lang.</a:t>
            </a:r>
          </a:p>
        </p:txBody>
      </p:sp>
      <p:grpSp>
        <p:nvGrpSpPr>
          <p:cNvPr id="16" name="Group 15">
            <a:extLst>
              <a:ext uri="{FF2B5EF4-FFF2-40B4-BE49-F238E27FC236}">
                <a16:creationId xmlns:a16="http://schemas.microsoft.com/office/drawing/2014/main" id="{9DEAED2D-9C98-0D93-1816-0468B73FF02D}"/>
              </a:ext>
            </a:extLst>
          </p:cNvPr>
          <p:cNvGrpSpPr/>
          <p:nvPr/>
        </p:nvGrpSpPr>
        <p:grpSpPr>
          <a:xfrm>
            <a:off x="1139808" y="3461025"/>
            <a:ext cx="2284883" cy="852225"/>
            <a:chOff x="6818077" y="1805987"/>
            <a:chExt cx="2284883" cy="852225"/>
          </a:xfrm>
        </p:grpSpPr>
        <p:grpSp>
          <p:nvGrpSpPr>
            <p:cNvPr id="10" name="Group 9">
              <a:extLst>
                <a:ext uri="{FF2B5EF4-FFF2-40B4-BE49-F238E27FC236}">
                  <a16:creationId xmlns:a16="http://schemas.microsoft.com/office/drawing/2014/main" id="{F6EA377A-07A9-EBA5-FCF4-D34F540E1968}"/>
                </a:ext>
              </a:extLst>
            </p:cNvPr>
            <p:cNvGrpSpPr/>
            <p:nvPr/>
          </p:nvGrpSpPr>
          <p:grpSpPr>
            <a:xfrm>
              <a:off x="6818077" y="1805987"/>
              <a:ext cx="2284883" cy="852225"/>
              <a:chOff x="1247464" y="1760573"/>
              <a:chExt cx="2740010" cy="1065375"/>
            </a:xfrm>
          </p:grpSpPr>
          <p:sp>
            <p:nvSpPr>
              <p:cNvPr id="11" name="Rectangle: Rounded Corners 10">
                <a:extLst>
                  <a:ext uri="{FF2B5EF4-FFF2-40B4-BE49-F238E27FC236}">
                    <a16:creationId xmlns:a16="http://schemas.microsoft.com/office/drawing/2014/main" id="{3A8120E2-F59B-CF85-6A21-686A3BCC1287}"/>
                  </a:ext>
                </a:extLst>
              </p:cNvPr>
              <p:cNvSpPr/>
              <p:nvPr/>
            </p:nvSpPr>
            <p:spPr>
              <a:xfrm>
                <a:off x="1247464" y="1760573"/>
                <a:ext cx="2740010"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2" name="TextBox 11">
                <a:extLst>
                  <a:ext uri="{FF2B5EF4-FFF2-40B4-BE49-F238E27FC236}">
                    <a16:creationId xmlns:a16="http://schemas.microsoft.com/office/drawing/2014/main" id="{E53F3A32-FC80-8FA4-798C-FC79BC3723A2}"/>
                  </a:ext>
                </a:extLst>
              </p:cNvPr>
              <p:cNvSpPr txBox="1"/>
              <p:nvPr/>
            </p:nvSpPr>
            <p:spPr>
              <a:xfrm>
                <a:off x="2368891" y="2031651"/>
                <a:ext cx="148003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Python</a:t>
                </a:r>
              </a:p>
            </p:txBody>
          </p:sp>
        </p:grpSp>
        <p:pic>
          <p:nvPicPr>
            <p:cNvPr id="15" name="Picture 16" descr="Python Software Foundation Logo and symbol, meaning, history, sign.">
              <a:extLst>
                <a:ext uri="{FF2B5EF4-FFF2-40B4-BE49-F238E27FC236}">
                  <a16:creationId xmlns:a16="http://schemas.microsoft.com/office/drawing/2014/main" id="{72D78913-E7F9-4292-A076-7AD327CA9F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40" t="5249" r="24207" b="3799"/>
            <a:stretch/>
          </p:blipFill>
          <p:spPr bwMode="auto">
            <a:xfrm>
              <a:off x="7029348" y="1954170"/>
              <a:ext cx="554837" cy="54864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4700A7D9-6A5B-8FAC-7AAC-D00D6D3EE9F0}"/>
              </a:ext>
            </a:extLst>
          </p:cNvPr>
          <p:cNvSpPr txBox="1"/>
          <p:nvPr/>
        </p:nvSpPr>
        <p:spPr>
          <a:xfrm>
            <a:off x="4078147" y="1382044"/>
            <a:ext cx="2642137"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Model Architectures</a:t>
            </a:r>
          </a:p>
        </p:txBody>
      </p:sp>
      <p:grpSp>
        <p:nvGrpSpPr>
          <p:cNvPr id="18" name="Group 17">
            <a:extLst>
              <a:ext uri="{FF2B5EF4-FFF2-40B4-BE49-F238E27FC236}">
                <a16:creationId xmlns:a16="http://schemas.microsoft.com/office/drawing/2014/main" id="{DEE2C165-FFAC-9DD5-20AC-B59ED9B03F5E}"/>
              </a:ext>
            </a:extLst>
          </p:cNvPr>
          <p:cNvGrpSpPr/>
          <p:nvPr/>
        </p:nvGrpSpPr>
        <p:grpSpPr>
          <a:xfrm>
            <a:off x="4119207" y="1845543"/>
            <a:ext cx="1736470" cy="852224"/>
            <a:chOff x="1247463" y="1760573"/>
            <a:chExt cx="2170782" cy="1065375"/>
          </a:xfrm>
        </p:grpSpPr>
        <p:sp>
          <p:nvSpPr>
            <p:cNvPr id="19" name="Rectangle: Rounded Corners 18">
              <a:extLst>
                <a:ext uri="{FF2B5EF4-FFF2-40B4-BE49-F238E27FC236}">
                  <a16:creationId xmlns:a16="http://schemas.microsoft.com/office/drawing/2014/main" id="{9440B7A2-BD6B-B98B-52F0-F035A6365640}"/>
                </a:ext>
              </a:extLst>
            </p:cNvPr>
            <p:cNvSpPr/>
            <p:nvPr/>
          </p:nvSpPr>
          <p:spPr>
            <a:xfrm>
              <a:off x="1247463" y="1760573"/>
              <a:ext cx="2170782"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20" name="TextBox 19">
              <a:extLst>
                <a:ext uri="{FF2B5EF4-FFF2-40B4-BE49-F238E27FC236}">
                  <a16:creationId xmlns:a16="http://schemas.microsoft.com/office/drawing/2014/main" id="{418D9889-F71A-AC21-A2B0-982F894124CE}"/>
                </a:ext>
              </a:extLst>
            </p:cNvPr>
            <p:cNvSpPr txBox="1"/>
            <p:nvPr/>
          </p:nvSpPr>
          <p:spPr>
            <a:xfrm>
              <a:off x="1522687" y="2031473"/>
              <a:ext cx="1796768"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ResNet50</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 name="Group 21">
            <a:extLst>
              <a:ext uri="{FF2B5EF4-FFF2-40B4-BE49-F238E27FC236}">
                <a16:creationId xmlns:a16="http://schemas.microsoft.com/office/drawing/2014/main" id="{BC631822-47D9-3CAD-AB2D-B4D5DB23626F}"/>
              </a:ext>
            </a:extLst>
          </p:cNvPr>
          <p:cNvGrpSpPr/>
          <p:nvPr/>
        </p:nvGrpSpPr>
        <p:grpSpPr>
          <a:xfrm>
            <a:off x="6052040" y="1845402"/>
            <a:ext cx="2087762" cy="852224"/>
            <a:chOff x="1247464" y="1760573"/>
            <a:chExt cx="2609935" cy="1065375"/>
          </a:xfrm>
        </p:grpSpPr>
        <p:sp>
          <p:nvSpPr>
            <p:cNvPr id="52" name="Rectangle: Rounded Corners 51">
              <a:extLst>
                <a:ext uri="{FF2B5EF4-FFF2-40B4-BE49-F238E27FC236}">
                  <a16:creationId xmlns:a16="http://schemas.microsoft.com/office/drawing/2014/main" id="{BF52B940-2CF8-3E30-D233-D50F0F10E05F}"/>
                </a:ext>
              </a:extLst>
            </p:cNvPr>
            <p:cNvSpPr/>
            <p:nvPr/>
          </p:nvSpPr>
          <p:spPr>
            <a:xfrm>
              <a:off x="1247464" y="1760573"/>
              <a:ext cx="260993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53" name="TextBox 52">
              <a:extLst>
                <a:ext uri="{FF2B5EF4-FFF2-40B4-BE49-F238E27FC236}">
                  <a16:creationId xmlns:a16="http://schemas.microsoft.com/office/drawing/2014/main" id="{D568DD59-D317-A439-7184-CA93339AA76E}"/>
                </a:ext>
              </a:extLst>
            </p:cNvPr>
            <p:cNvSpPr txBox="1"/>
            <p:nvPr/>
          </p:nvSpPr>
          <p:spPr>
            <a:xfrm>
              <a:off x="1416484" y="2031650"/>
              <a:ext cx="2407942"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DenseNet121</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5" name="Group 54">
            <a:extLst>
              <a:ext uri="{FF2B5EF4-FFF2-40B4-BE49-F238E27FC236}">
                <a16:creationId xmlns:a16="http://schemas.microsoft.com/office/drawing/2014/main" id="{0E29FC82-A8B2-DAF9-016B-F13E96E8B82F}"/>
              </a:ext>
            </a:extLst>
          </p:cNvPr>
          <p:cNvGrpSpPr/>
          <p:nvPr/>
        </p:nvGrpSpPr>
        <p:grpSpPr>
          <a:xfrm>
            <a:off x="9687308" y="1836187"/>
            <a:ext cx="1976793" cy="852224"/>
            <a:chOff x="1247463" y="1760573"/>
            <a:chExt cx="2471212" cy="1065375"/>
          </a:xfrm>
        </p:grpSpPr>
        <p:sp>
          <p:nvSpPr>
            <p:cNvPr id="56" name="Rectangle: Rounded Corners 55">
              <a:extLst>
                <a:ext uri="{FF2B5EF4-FFF2-40B4-BE49-F238E27FC236}">
                  <a16:creationId xmlns:a16="http://schemas.microsoft.com/office/drawing/2014/main" id="{26C3F499-636E-6F28-29A0-8B71A278FD69}"/>
                </a:ext>
              </a:extLst>
            </p:cNvPr>
            <p:cNvSpPr/>
            <p:nvPr/>
          </p:nvSpPr>
          <p:spPr>
            <a:xfrm>
              <a:off x="1247463" y="1760573"/>
              <a:ext cx="2471212"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57" name="TextBox 56">
              <a:extLst>
                <a:ext uri="{FF2B5EF4-FFF2-40B4-BE49-F238E27FC236}">
                  <a16:creationId xmlns:a16="http://schemas.microsoft.com/office/drawing/2014/main" id="{5D2E7360-0FA2-F9F7-699C-54A997F5AA0F}"/>
                </a:ext>
              </a:extLst>
            </p:cNvPr>
            <p:cNvSpPr txBox="1"/>
            <p:nvPr/>
          </p:nvSpPr>
          <p:spPr>
            <a:xfrm>
              <a:off x="1379857" y="2043169"/>
              <a:ext cx="2220030"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Inception V3</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3" name="Group 72">
            <a:extLst>
              <a:ext uri="{FF2B5EF4-FFF2-40B4-BE49-F238E27FC236}">
                <a16:creationId xmlns:a16="http://schemas.microsoft.com/office/drawing/2014/main" id="{78B1E303-CC17-28A6-4FC1-BE2BF13B3AF6}"/>
              </a:ext>
            </a:extLst>
          </p:cNvPr>
          <p:cNvGrpSpPr/>
          <p:nvPr/>
        </p:nvGrpSpPr>
        <p:grpSpPr>
          <a:xfrm>
            <a:off x="8320787" y="1845402"/>
            <a:ext cx="1185536" cy="852224"/>
            <a:chOff x="1247465" y="1760573"/>
            <a:chExt cx="1482053" cy="1065375"/>
          </a:xfrm>
        </p:grpSpPr>
        <p:sp>
          <p:nvSpPr>
            <p:cNvPr id="74" name="Rectangle: Rounded Corners 73">
              <a:extLst>
                <a:ext uri="{FF2B5EF4-FFF2-40B4-BE49-F238E27FC236}">
                  <a16:creationId xmlns:a16="http://schemas.microsoft.com/office/drawing/2014/main" id="{7532284D-401B-C18F-4DF5-1A20AB14A241}"/>
                </a:ext>
              </a:extLst>
            </p:cNvPr>
            <p:cNvSpPr/>
            <p:nvPr/>
          </p:nvSpPr>
          <p:spPr>
            <a:xfrm>
              <a:off x="1247465" y="1760573"/>
              <a:ext cx="1482053"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75" name="TextBox 74">
              <a:extLst>
                <a:ext uri="{FF2B5EF4-FFF2-40B4-BE49-F238E27FC236}">
                  <a16:creationId xmlns:a16="http://schemas.microsoft.com/office/drawing/2014/main" id="{5D4E0E6D-4EE0-744D-75FF-A835173CE2CF}"/>
                </a:ext>
              </a:extLst>
            </p:cNvPr>
            <p:cNvSpPr txBox="1"/>
            <p:nvPr/>
          </p:nvSpPr>
          <p:spPr>
            <a:xfrm>
              <a:off x="1423632" y="2031650"/>
              <a:ext cx="1305884"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VGG19</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sp>
        <p:nvSpPr>
          <p:cNvPr id="77" name="TextBox 76">
            <a:extLst>
              <a:ext uri="{FF2B5EF4-FFF2-40B4-BE49-F238E27FC236}">
                <a16:creationId xmlns:a16="http://schemas.microsoft.com/office/drawing/2014/main" id="{584008E1-DAEE-14A8-F882-7F715ADA7FC3}"/>
              </a:ext>
            </a:extLst>
          </p:cNvPr>
          <p:cNvSpPr txBox="1"/>
          <p:nvPr/>
        </p:nvSpPr>
        <p:spPr>
          <a:xfrm>
            <a:off x="4078147" y="2973481"/>
            <a:ext cx="311221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Data Management Tools</a:t>
            </a:r>
          </a:p>
        </p:txBody>
      </p:sp>
      <p:grpSp>
        <p:nvGrpSpPr>
          <p:cNvPr id="84" name="Group 83">
            <a:extLst>
              <a:ext uri="{FF2B5EF4-FFF2-40B4-BE49-F238E27FC236}">
                <a16:creationId xmlns:a16="http://schemas.microsoft.com/office/drawing/2014/main" id="{7112FBF9-8384-F1C4-75E7-3D53D337E3F2}"/>
              </a:ext>
            </a:extLst>
          </p:cNvPr>
          <p:cNvGrpSpPr/>
          <p:nvPr/>
        </p:nvGrpSpPr>
        <p:grpSpPr>
          <a:xfrm>
            <a:off x="4105060" y="3455875"/>
            <a:ext cx="2073402" cy="852224"/>
            <a:chOff x="446480" y="3356247"/>
            <a:chExt cx="2073402" cy="852224"/>
          </a:xfrm>
        </p:grpSpPr>
        <p:grpSp>
          <p:nvGrpSpPr>
            <p:cNvPr id="85" name="Group 84">
              <a:extLst>
                <a:ext uri="{FF2B5EF4-FFF2-40B4-BE49-F238E27FC236}">
                  <a16:creationId xmlns:a16="http://schemas.microsoft.com/office/drawing/2014/main" id="{399AD8A3-863D-E1A5-CF60-4BAE377F5ACB}"/>
                </a:ext>
              </a:extLst>
            </p:cNvPr>
            <p:cNvGrpSpPr/>
            <p:nvPr/>
          </p:nvGrpSpPr>
          <p:grpSpPr>
            <a:xfrm>
              <a:off x="446480" y="3356247"/>
              <a:ext cx="2073402" cy="852224"/>
              <a:chOff x="1247464" y="1760573"/>
              <a:chExt cx="2591984" cy="1065375"/>
            </a:xfrm>
          </p:grpSpPr>
          <p:sp>
            <p:nvSpPr>
              <p:cNvPr id="87" name="Rectangle: Rounded Corners 86">
                <a:extLst>
                  <a:ext uri="{FF2B5EF4-FFF2-40B4-BE49-F238E27FC236}">
                    <a16:creationId xmlns:a16="http://schemas.microsoft.com/office/drawing/2014/main" id="{C1F1F28B-8652-1E38-7B72-E164D23D0BE7}"/>
                  </a:ext>
                </a:extLst>
              </p:cNvPr>
              <p:cNvSpPr/>
              <p:nvPr/>
            </p:nvSpPr>
            <p:spPr>
              <a:xfrm>
                <a:off x="1247464" y="1760573"/>
                <a:ext cx="2591984"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88" name="TextBox 87">
                <a:extLst>
                  <a:ext uri="{FF2B5EF4-FFF2-40B4-BE49-F238E27FC236}">
                    <a16:creationId xmlns:a16="http://schemas.microsoft.com/office/drawing/2014/main" id="{F0C2A5DF-420C-F972-58C8-A30538ABC35A}"/>
                  </a:ext>
                </a:extLst>
              </p:cNvPr>
              <p:cNvSpPr txBox="1"/>
              <p:nvPr/>
            </p:nvSpPr>
            <p:spPr>
              <a:xfrm>
                <a:off x="2256262" y="2031650"/>
                <a:ext cx="147055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Pandas</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86" name="Picture 18" descr="Pandas Icon Logo PNG Vector (SVG) Free Download">
              <a:extLst>
                <a:ext uri="{FF2B5EF4-FFF2-40B4-BE49-F238E27FC236}">
                  <a16:creationId xmlns:a16="http://schemas.microsoft.com/office/drawing/2014/main" id="{DCA831A9-04BE-3637-97BA-540319A27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526" y="3458110"/>
              <a:ext cx="358065" cy="568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a:extLst>
              <a:ext uri="{FF2B5EF4-FFF2-40B4-BE49-F238E27FC236}">
                <a16:creationId xmlns:a16="http://schemas.microsoft.com/office/drawing/2014/main" id="{FBFE27A1-0252-2381-46D5-BA834D5BFE32}"/>
              </a:ext>
            </a:extLst>
          </p:cNvPr>
          <p:cNvGrpSpPr/>
          <p:nvPr/>
        </p:nvGrpSpPr>
        <p:grpSpPr>
          <a:xfrm>
            <a:off x="6423676" y="3449113"/>
            <a:ext cx="2147291" cy="852224"/>
            <a:chOff x="2765096" y="3349485"/>
            <a:chExt cx="2147291" cy="852224"/>
          </a:xfrm>
        </p:grpSpPr>
        <p:grpSp>
          <p:nvGrpSpPr>
            <p:cNvPr id="90" name="Group 89">
              <a:extLst>
                <a:ext uri="{FF2B5EF4-FFF2-40B4-BE49-F238E27FC236}">
                  <a16:creationId xmlns:a16="http://schemas.microsoft.com/office/drawing/2014/main" id="{CB393AE5-0287-347B-6194-F1B3CE86AD15}"/>
                </a:ext>
              </a:extLst>
            </p:cNvPr>
            <p:cNvGrpSpPr/>
            <p:nvPr/>
          </p:nvGrpSpPr>
          <p:grpSpPr>
            <a:xfrm>
              <a:off x="2765096" y="3349485"/>
              <a:ext cx="2147291" cy="852224"/>
              <a:chOff x="1247463" y="1760573"/>
              <a:chExt cx="2684353" cy="1065375"/>
            </a:xfrm>
          </p:grpSpPr>
          <p:sp>
            <p:nvSpPr>
              <p:cNvPr id="92" name="Rectangle: Rounded Corners 91">
                <a:extLst>
                  <a:ext uri="{FF2B5EF4-FFF2-40B4-BE49-F238E27FC236}">
                    <a16:creationId xmlns:a16="http://schemas.microsoft.com/office/drawing/2014/main" id="{0AFF40C8-4988-99A5-11C0-9F92DC7E7339}"/>
                  </a:ext>
                </a:extLst>
              </p:cNvPr>
              <p:cNvSpPr/>
              <p:nvPr/>
            </p:nvSpPr>
            <p:spPr>
              <a:xfrm>
                <a:off x="1247463" y="1760573"/>
                <a:ext cx="2684353"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93" name="TextBox 92">
                <a:extLst>
                  <a:ext uri="{FF2B5EF4-FFF2-40B4-BE49-F238E27FC236}">
                    <a16:creationId xmlns:a16="http://schemas.microsoft.com/office/drawing/2014/main" id="{1BBFC847-3EF4-02FC-E7C7-7874F4D3B0C9}"/>
                  </a:ext>
                </a:extLst>
              </p:cNvPr>
              <p:cNvSpPr txBox="1"/>
              <p:nvPr/>
            </p:nvSpPr>
            <p:spPr>
              <a:xfrm>
                <a:off x="2368891" y="2031650"/>
                <a:ext cx="147055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NumPy</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91" name="Picture 28" descr="NumPy Logo PNG Vector (SVG) Free Download">
              <a:extLst>
                <a:ext uri="{FF2B5EF4-FFF2-40B4-BE49-F238E27FC236}">
                  <a16:creationId xmlns:a16="http://schemas.microsoft.com/office/drawing/2014/main" id="{1E875C3D-026C-FDE1-A343-1C00948612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867" y="3481782"/>
              <a:ext cx="530918" cy="566816"/>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TextBox 93">
            <a:extLst>
              <a:ext uri="{FF2B5EF4-FFF2-40B4-BE49-F238E27FC236}">
                <a16:creationId xmlns:a16="http://schemas.microsoft.com/office/drawing/2014/main" id="{100AEDB6-B46E-A1F2-D969-F9526A44FC8F}"/>
              </a:ext>
            </a:extLst>
          </p:cNvPr>
          <p:cNvSpPr txBox="1"/>
          <p:nvPr/>
        </p:nvSpPr>
        <p:spPr>
          <a:xfrm>
            <a:off x="8806738" y="2973481"/>
            <a:ext cx="311221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Visualization Tools</a:t>
            </a:r>
          </a:p>
        </p:txBody>
      </p:sp>
      <p:grpSp>
        <p:nvGrpSpPr>
          <p:cNvPr id="108" name="Group 107">
            <a:extLst>
              <a:ext uri="{FF2B5EF4-FFF2-40B4-BE49-F238E27FC236}">
                <a16:creationId xmlns:a16="http://schemas.microsoft.com/office/drawing/2014/main" id="{8704AAEA-9E13-CD91-2085-09E4612E5892}"/>
              </a:ext>
            </a:extLst>
          </p:cNvPr>
          <p:cNvGrpSpPr/>
          <p:nvPr/>
        </p:nvGrpSpPr>
        <p:grpSpPr>
          <a:xfrm>
            <a:off x="8874539" y="3452544"/>
            <a:ext cx="2510316" cy="852224"/>
            <a:chOff x="5407941" y="3345756"/>
            <a:chExt cx="2510316" cy="852224"/>
          </a:xfrm>
        </p:grpSpPr>
        <p:grpSp>
          <p:nvGrpSpPr>
            <p:cNvPr id="109" name="Group 108">
              <a:extLst>
                <a:ext uri="{FF2B5EF4-FFF2-40B4-BE49-F238E27FC236}">
                  <a16:creationId xmlns:a16="http://schemas.microsoft.com/office/drawing/2014/main" id="{6AEF38B8-9C93-AF98-02F7-AA34D5EC369E}"/>
                </a:ext>
              </a:extLst>
            </p:cNvPr>
            <p:cNvGrpSpPr/>
            <p:nvPr/>
          </p:nvGrpSpPr>
          <p:grpSpPr>
            <a:xfrm>
              <a:off x="5407941" y="3345756"/>
              <a:ext cx="2510316" cy="852224"/>
              <a:chOff x="1247464" y="1760573"/>
              <a:chExt cx="3138175" cy="1065375"/>
            </a:xfrm>
          </p:grpSpPr>
          <p:sp>
            <p:nvSpPr>
              <p:cNvPr id="111" name="Rectangle: Rounded Corners 110">
                <a:extLst>
                  <a:ext uri="{FF2B5EF4-FFF2-40B4-BE49-F238E27FC236}">
                    <a16:creationId xmlns:a16="http://schemas.microsoft.com/office/drawing/2014/main" id="{EB5CFB99-2950-95D1-387F-BFA841C3C09B}"/>
                  </a:ext>
                </a:extLst>
              </p:cNvPr>
              <p:cNvSpPr/>
              <p:nvPr/>
            </p:nvSpPr>
            <p:spPr>
              <a:xfrm>
                <a:off x="1247464" y="1760573"/>
                <a:ext cx="313817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12" name="TextBox 111">
                <a:extLst>
                  <a:ext uri="{FF2B5EF4-FFF2-40B4-BE49-F238E27FC236}">
                    <a16:creationId xmlns:a16="http://schemas.microsoft.com/office/drawing/2014/main" id="{5731A568-3B21-804D-7767-8DF47AFB4024}"/>
                  </a:ext>
                </a:extLst>
              </p:cNvPr>
              <p:cNvSpPr txBox="1"/>
              <p:nvPr/>
            </p:nvSpPr>
            <p:spPr>
              <a:xfrm>
                <a:off x="2368891" y="2031650"/>
                <a:ext cx="1935922"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Matplotlib</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10" name="Picture 30" descr="upload.wikimedia.org/wikipedia/commons/thumb/0/01/...">
              <a:extLst>
                <a:ext uri="{FF2B5EF4-FFF2-40B4-BE49-F238E27FC236}">
                  <a16:creationId xmlns:a16="http://schemas.microsoft.com/office/drawing/2014/main" id="{1432B81D-E241-10D9-B665-6B6DD115DB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4961" y="3453229"/>
              <a:ext cx="618847" cy="618847"/>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TextBox 112">
            <a:extLst>
              <a:ext uri="{FF2B5EF4-FFF2-40B4-BE49-F238E27FC236}">
                <a16:creationId xmlns:a16="http://schemas.microsoft.com/office/drawing/2014/main" id="{0541B36A-11A2-50BF-09BE-8E3ABAD3EC72}"/>
              </a:ext>
            </a:extLst>
          </p:cNvPr>
          <p:cNvSpPr txBox="1"/>
          <p:nvPr/>
        </p:nvSpPr>
        <p:spPr>
          <a:xfrm>
            <a:off x="1036751" y="4600901"/>
            <a:ext cx="270236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Evaluation Metrics</a:t>
            </a:r>
          </a:p>
        </p:txBody>
      </p:sp>
      <p:grpSp>
        <p:nvGrpSpPr>
          <p:cNvPr id="119" name="Group 118">
            <a:extLst>
              <a:ext uri="{FF2B5EF4-FFF2-40B4-BE49-F238E27FC236}">
                <a16:creationId xmlns:a16="http://schemas.microsoft.com/office/drawing/2014/main" id="{33F1BBF1-C6E1-DBD4-EBAF-F30552E47130}"/>
              </a:ext>
            </a:extLst>
          </p:cNvPr>
          <p:cNvGrpSpPr/>
          <p:nvPr/>
        </p:nvGrpSpPr>
        <p:grpSpPr>
          <a:xfrm>
            <a:off x="1064213" y="5074084"/>
            <a:ext cx="2501806" cy="852224"/>
            <a:chOff x="1096258" y="4915820"/>
            <a:chExt cx="2501806" cy="852224"/>
          </a:xfrm>
        </p:grpSpPr>
        <p:grpSp>
          <p:nvGrpSpPr>
            <p:cNvPr id="120" name="Group 119">
              <a:extLst>
                <a:ext uri="{FF2B5EF4-FFF2-40B4-BE49-F238E27FC236}">
                  <a16:creationId xmlns:a16="http://schemas.microsoft.com/office/drawing/2014/main" id="{FB8FC8D4-041F-430C-689A-3B426E0A8543}"/>
                </a:ext>
              </a:extLst>
            </p:cNvPr>
            <p:cNvGrpSpPr/>
            <p:nvPr/>
          </p:nvGrpSpPr>
          <p:grpSpPr>
            <a:xfrm>
              <a:off x="1096258" y="4915820"/>
              <a:ext cx="2501806" cy="852224"/>
              <a:chOff x="1247463" y="1760573"/>
              <a:chExt cx="3127536" cy="1065375"/>
            </a:xfrm>
          </p:grpSpPr>
          <p:sp>
            <p:nvSpPr>
              <p:cNvPr id="122" name="Rectangle: Rounded Corners 121">
                <a:extLst>
                  <a:ext uri="{FF2B5EF4-FFF2-40B4-BE49-F238E27FC236}">
                    <a16:creationId xmlns:a16="http://schemas.microsoft.com/office/drawing/2014/main" id="{2124F022-0C88-5B71-D422-18C7E7DA4D0B}"/>
                  </a:ext>
                </a:extLst>
              </p:cNvPr>
              <p:cNvSpPr/>
              <p:nvPr/>
            </p:nvSpPr>
            <p:spPr>
              <a:xfrm>
                <a:off x="1247463" y="1760573"/>
                <a:ext cx="312753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23" name="TextBox 122">
                <a:extLst>
                  <a:ext uri="{FF2B5EF4-FFF2-40B4-BE49-F238E27FC236}">
                    <a16:creationId xmlns:a16="http://schemas.microsoft.com/office/drawing/2014/main" id="{3BCF9BCB-240A-97D9-6620-DB88FDAC5F2A}"/>
                  </a:ext>
                </a:extLst>
              </p:cNvPr>
              <p:cNvSpPr txBox="1"/>
              <p:nvPr/>
            </p:nvSpPr>
            <p:spPr>
              <a:xfrm>
                <a:off x="2256262" y="2031650"/>
                <a:ext cx="2118737"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Scikit-learn</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21" name="Picture 36" descr="Scikit learn Logo PNG Vector (SVG) Free Download">
              <a:extLst>
                <a:ext uri="{FF2B5EF4-FFF2-40B4-BE49-F238E27FC236}">
                  <a16:creationId xmlns:a16="http://schemas.microsoft.com/office/drawing/2014/main" id="{8CCE5C53-A821-0EB8-BD51-9981516CE4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5369" y="5115218"/>
              <a:ext cx="730226" cy="394322"/>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TextBox 123">
            <a:extLst>
              <a:ext uri="{FF2B5EF4-FFF2-40B4-BE49-F238E27FC236}">
                <a16:creationId xmlns:a16="http://schemas.microsoft.com/office/drawing/2014/main" id="{78ED44ED-C36E-E625-4A2D-57037C4233FA}"/>
              </a:ext>
            </a:extLst>
          </p:cNvPr>
          <p:cNvSpPr txBox="1"/>
          <p:nvPr/>
        </p:nvSpPr>
        <p:spPr>
          <a:xfrm>
            <a:off x="4105059" y="4612245"/>
            <a:ext cx="3112217"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IDE &amp; Compute Resources</a:t>
            </a:r>
          </a:p>
        </p:txBody>
      </p:sp>
      <p:grpSp>
        <p:nvGrpSpPr>
          <p:cNvPr id="126" name="Group 125">
            <a:extLst>
              <a:ext uri="{FF2B5EF4-FFF2-40B4-BE49-F238E27FC236}">
                <a16:creationId xmlns:a16="http://schemas.microsoft.com/office/drawing/2014/main" id="{D55E4985-356E-27AE-462E-6E50FF88029E}"/>
              </a:ext>
            </a:extLst>
          </p:cNvPr>
          <p:cNvGrpSpPr/>
          <p:nvPr/>
        </p:nvGrpSpPr>
        <p:grpSpPr>
          <a:xfrm>
            <a:off x="4078147" y="5085397"/>
            <a:ext cx="2804526" cy="852224"/>
            <a:chOff x="4130801" y="4926576"/>
            <a:chExt cx="2804526" cy="852224"/>
          </a:xfrm>
        </p:grpSpPr>
        <p:grpSp>
          <p:nvGrpSpPr>
            <p:cNvPr id="127" name="Group 126">
              <a:extLst>
                <a:ext uri="{FF2B5EF4-FFF2-40B4-BE49-F238E27FC236}">
                  <a16:creationId xmlns:a16="http://schemas.microsoft.com/office/drawing/2014/main" id="{D9E83228-6ABA-CDCA-EC97-276B222036C3}"/>
                </a:ext>
              </a:extLst>
            </p:cNvPr>
            <p:cNvGrpSpPr/>
            <p:nvPr/>
          </p:nvGrpSpPr>
          <p:grpSpPr>
            <a:xfrm>
              <a:off x="4171187" y="4926576"/>
              <a:ext cx="2764140" cy="852224"/>
              <a:chOff x="1247463" y="1760573"/>
              <a:chExt cx="3455482" cy="1065375"/>
            </a:xfrm>
          </p:grpSpPr>
          <p:sp>
            <p:nvSpPr>
              <p:cNvPr id="129" name="Rectangle: Rounded Corners 128">
                <a:extLst>
                  <a:ext uri="{FF2B5EF4-FFF2-40B4-BE49-F238E27FC236}">
                    <a16:creationId xmlns:a16="http://schemas.microsoft.com/office/drawing/2014/main" id="{25E9882E-308E-DDEB-93A1-F180FE55BF3A}"/>
                  </a:ext>
                </a:extLst>
              </p:cNvPr>
              <p:cNvSpPr/>
              <p:nvPr/>
            </p:nvSpPr>
            <p:spPr>
              <a:xfrm>
                <a:off x="1247463" y="1760573"/>
                <a:ext cx="3388389"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30" name="TextBox 129">
                <a:extLst>
                  <a:ext uri="{FF2B5EF4-FFF2-40B4-BE49-F238E27FC236}">
                    <a16:creationId xmlns:a16="http://schemas.microsoft.com/office/drawing/2014/main" id="{98309B1B-D4DF-BA43-FBEA-0E7AE886457A}"/>
                  </a:ext>
                </a:extLst>
              </p:cNvPr>
              <p:cNvSpPr txBox="1"/>
              <p:nvPr/>
            </p:nvSpPr>
            <p:spPr>
              <a:xfrm>
                <a:off x="2256261" y="2031650"/>
                <a:ext cx="2446684"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Google </a:t>
                </a:r>
                <a:r>
                  <a:rPr lang="en-US" sz="2000" b="1" err="1">
                    <a:latin typeface="Open Sans" panose="020B0606030504020204" pitchFamily="34" charset="0"/>
                    <a:ea typeface="Open Sans" panose="020B0606030504020204" pitchFamily="34" charset="0"/>
                    <a:cs typeface="Open Sans" panose="020B0606030504020204" pitchFamily="34" charset="0"/>
                  </a:rPr>
                  <a:t>Colab</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28" name="Picture 38">
              <a:extLst>
                <a:ext uri="{FF2B5EF4-FFF2-40B4-BE49-F238E27FC236}">
                  <a16:creationId xmlns:a16="http://schemas.microsoft.com/office/drawing/2014/main" id="{88C9283E-7083-AF3D-1EFD-6C20502270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0801" y="5022696"/>
              <a:ext cx="1074291" cy="661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4472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118F5EC-2D5A-E3C1-102D-99C862EFAFFF}"/>
              </a:ext>
            </a:extLst>
          </p:cNvPr>
          <p:cNvGrpSpPr/>
          <p:nvPr/>
        </p:nvGrpSpPr>
        <p:grpSpPr>
          <a:xfrm rot="454359">
            <a:off x="-11569" y="5106853"/>
            <a:ext cx="1611354" cy="1141658"/>
            <a:chOff x="-27979" y="5270662"/>
            <a:chExt cx="2140300" cy="1516423"/>
          </a:xfrm>
        </p:grpSpPr>
        <p:grpSp>
          <p:nvGrpSpPr>
            <p:cNvPr id="33" name="Graphic 11">
              <a:extLst>
                <a:ext uri="{FF2B5EF4-FFF2-40B4-BE49-F238E27FC236}">
                  <a16:creationId xmlns:a16="http://schemas.microsoft.com/office/drawing/2014/main" id="{4316A151-BD6E-3A30-589A-95F3F19CF6B5}"/>
                </a:ext>
              </a:extLst>
            </p:cNvPr>
            <p:cNvGrpSpPr/>
            <p:nvPr/>
          </p:nvGrpSpPr>
          <p:grpSpPr>
            <a:xfrm>
              <a:off x="847508" y="5270662"/>
              <a:ext cx="1264813" cy="1121269"/>
              <a:chOff x="8944372" y="1327777"/>
              <a:chExt cx="1691064" cy="1499146"/>
            </a:xfrm>
            <a:solidFill>
              <a:schemeClr val="accent4"/>
            </a:solidFill>
          </p:grpSpPr>
          <p:sp>
            <p:nvSpPr>
              <p:cNvPr id="40" name="Freeform: Shape 39">
                <a:extLst>
                  <a:ext uri="{FF2B5EF4-FFF2-40B4-BE49-F238E27FC236}">
                    <a16:creationId xmlns:a16="http://schemas.microsoft.com/office/drawing/2014/main" id="{DC0E9871-D2FB-5607-D79E-E0412482758E}"/>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FC487DE9-BFB5-9897-83EF-79895FB2E248}"/>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388E345E-F745-5496-7B4F-3866AB56C4D8}"/>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FCE546F4-90C4-D67B-224D-F85F26CAC3CB}"/>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CAE03428-9EB4-AED0-022D-8CCC0A689358}"/>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4" name="Graphic 11">
              <a:extLst>
                <a:ext uri="{FF2B5EF4-FFF2-40B4-BE49-F238E27FC236}">
                  <a16:creationId xmlns:a16="http://schemas.microsoft.com/office/drawing/2014/main" id="{9B23510E-959D-53CC-1AE0-A44B527BDDF8}"/>
                </a:ext>
              </a:extLst>
            </p:cNvPr>
            <p:cNvGrpSpPr/>
            <p:nvPr/>
          </p:nvGrpSpPr>
          <p:grpSpPr>
            <a:xfrm>
              <a:off x="-27979" y="5701462"/>
              <a:ext cx="1257220" cy="1085623"/>
              <a:chOff x="7773841" y="1903760"/>
              <a:chExt cx="1680912" cy="1451487"/>
            </a:xfrm>
            <a:solidFill>
              <a:schemeClr val="accent4"/>
            </a:solidFill>
          </p:grpSpPr>
          <p:sp>
            <p:nvSpPr>
              <p:cNvPr id="35" name="Freeform: Shape 34">
                <a:extLst>
                  <a:ext uri="{FF2B5EF4-FFF2-40B4-BE49-F238E27FC236}">
                    <a16:creationId xmlns:a16="http://schemas.microsoft.com/office/drawing/2014/main" id="{0FEB6A76-4B19-44F4-2231-FE021ABF3930}"/>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399E55C-89CC-77FA-1498-83D3C8C7B090}"/>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37493A65-6B47-F119-6C0D-3C5A78F73DED}"/>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863BE00-8BA4-3F8B-79AB-5A94F3B38ECC}"/>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10DAE826-7AF5-7E82-798B-684DA908797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46" name="Google Shape;544;p14">
            <a:extLst>
              <a:ext uri="{FF2B5EF4-FFF2-40B4-BE49-F238E27FC236}">
                <a16:creationId xmlns:a16="http://schemas.microsoft.com/office/drawing/2014/main" id="{AE04DE79-5F35-E340-A569-E4D5F57F6252}"/>
              </a:ext>
            </a:extLst>
          </p:cNvPr>
          <p:cNvSpPr/>
          <p:nvPr/>
        </p:nvSpPr>
        <p:spPr>
          <a:xfrm rot="15190045" flipH="1">
            <a:off x="9356141" y="5774524"/>
            <a:ext cx="1250068" cy="125006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1" name="TextBox 10">
            <a:extLst>
              <a:ext uri="{FF2B5EF4-FFF2-40B4-BE49-F238E27FC236}">
                <a16:creationId xmlns:a16="http://schemas.microsoft.com/office/drawing/2014/main" id="{8BB4E421-DDC1-35F6-3ED0-074215DB94D3}"/>
              </a:ext>
            </a:extLst>
          </p:cNvPr>
          <p:cNvSpPr txBox="1"/>
          <p:nvPr/>
        </p:nvSpPr>
        <p:spPr>
          <a:xfrm>
            <a:off x="8875752" y="4713395"/>
            <a:ext cx="1633782" cy="461665"/>
          </a:xfrm>
          <a:prstGeom prst="rect">
            <a:avLst/>
          </a:prstGeom>
          <a:noFill/>
        </p:spPr>
        <p:txBody>
          <a:bodyPr wrap="none" rtlCol="0">
            <a:spAutoFit/>
          </a:bodyPr>
          <a:lstStyle/>
          <a:p>
            <a:pPr algn="ctr"/>
            <a:r>
              <a:rPr lang="id-ID" sz="2400">
                <a:solidFill>
                  <a:schemeClr val="bg2"/>
                </a:solidFill>
                <a:latin typeface="Outfit Medium" pitchFamily="2" charset="0"/>
              </a:rPr>
              <a:t>Dr.Bakron</a:t>
            </a:r>
            <a:endParaRPr lang="en-ID" sz="2400">
              <a:solidFill>
                <a:schemeClr val="bg2"/>
              </a:solidFill>
              <a:latin typeface="Outfit Medium" pitchFamily="2" charset="0"/>
            </a:endParaRPr>
          </a:p>
        </p:txBody>
      </p:sp>
      <p:pic>
        <p:nvPicPr>
          <p:cNvPr id="22" name="Graphic 21">
            <a:extLst>
              <a:ext uri="{FF2B5EF4-FFF2-40B4-BE49-F238E27FC236}">
                <a16:creationId xmlns:a16="http://schemas.microsoft.com/office/drawing/2014/main" id="{F56964C9-1FAC-C41B-B5F1-AEA92C2E7B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6984" y="4400573"/>
            <a:ext cx="276930" cy="276930"/>
          </a:xfrm>
          <a:prstGeom prst="rect">
            <a:avLst/>
          </a:prstGeom>
        </p:spPr>
      </p:pic>
      <p:sp>
        <p:nvSpPr>
          <p:cNvPr id="2" name="TextBox 1">
            <a:extLst>
              <a:ext uri="{FF2B5EF4-FFF2-40B4-BE49-F238E27FC236}">
                <a16:creationId xmlns:a16="http://schemas.microsoft.com/office/drawing/2014/main" id="{348AB497-3ED3-5158-32D3-A435C8CEE549}"/>
              </a:ext>
            </a:extLst>
          </p:cNvPr>
          <p:cNvSpPr txBox="1"/>
          <p:nvPr/>
        </p:nvSpPr>
        <p:spPr>
          <a:xfrm>
            <a:off x="303831" y="302016"/>
            <a:ext cx="5485391" cy="646331"/>
          </a:xfrm>
          <a:prstGeom prst="rect">
            <a:avLst/>
          </a:prstGeom>
          <a:noFill/>
        </p:spPr>
        <p:txBody>
          <a:bodyPr wrap="square" lIns="91440" tIns="45720" rIns="91440" bIns="45720" rtlCol="0" anchor="t">
            <a:spAutoFit/>
          </a:bodyPr>
          <a:lstStyle/>
          <a:p>
            <a:r>
              <a:rPr lang="en-US" sz="3600" b="1">
                <a:solidFill>
                  <a:srgbClr val="8696FE"/>
                </a:solidFill>
                <a:latin typeface="Outfit Medium"/>
              </a:rPr>
              <a:t>Attack Method – STM</a:t>
            </a:r>
            <a:endParaRPr lang="en-US" sz="3600" b="1">
              <a:solidFill>
                <a:srgbClr val="8696FE"/>
              </a:solidFill>
              <a:latin typeface="Outfit Medium" pitchFamily="2" charset="0"/>
            </a:endParaRPr>
          </a:p>
        </p:txBody>
      </p:sp>
      <p:pic>
        <p:nvPicPr>
          <p:cNvPr id="5" name="Picture 4" descr="A white text with black text&#10;&#10;Description automatically generated">
            <a:extLst>
              <a:ext uri="{FF2B5EF4-FFF2-40B4-BE49-F238E27FC236}">
                <a16:creationId xmlns:a16="http://schemas.microsoft.com/office/drawing/2014/main" id="{BC49568E-42C5-0FB0-8C80-0D64EAEA2101}"/>
              </a:ext>
            </a:extLst>
          </p:cNvPr>
          <p:cNvPicPr>
            <a:picLocks noChangeAspect="1"/>
          </p:cNvPicPr>
          <p:nvPr/>
        </p:nvPicPr>
        <p:blipFill>
          <a:blip r:embed="rId4"/>
          <a:stretch>
            <a:fillRect/>
          </a:stretch>
        </p:blipFill>
        <p:spPr>
          <a:xfrm>
            <a:off x="204443" y="1075504"/>
            <a:ext cx="4675554" cy="5163038"/>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63E2C0BE-3450-E481-C79E-A2793F0D12C9}"/>
              </a:ext>
            </a:extLst>
          </p:cNvPr>
          <p:cNvPicPr>
            <a:picLocks noChangeAspect="1"/>
          </p:cNvPicPr>
          <p:nvPr/>
        </p:nvPicPr>
        <p:blipFill>
          <a:blip r:embed="rId5"/>
          <a:stretch>
            <a:fillRect/>
          </a:stretch>
        </p:blipFill>
        <p:spPr>
          <a:xfrm>
            <a:off x="5573552" y="0"/>
            <a:ext cx="6621352" cy="6858000"/>
          </a:xfrm>
          <a:prstGeom prst="rect">
            <a:avLst/>
          </a:prstGeom>
        </p:spPr>
      </p:pic>
      <p:sp>
        <p:nvSpPr>
          <p:cNvPr id="8" name="TextBox 7">
            <a:extLst>
              <a:ext uri="{FF2B5EF4-FFF2-40B4-BE49-F238E27FC236}">
                <a16:creationId xmlns:a16="http://schemas.microsoft.com/office/drawing/2014/main" id="{0948141E-5269-D0CE-E718-918EA34A9AF5}"/>
              </a:ext>
            </a:extLst>
          </p:cNvPr>
          <p:cNvSpPr txBox="1"/>
          <p:nvPr/>
        </p:nvSpPr>
        <p:spPr>
          <a:xfrm>
            <a:off x="7368466" y="480873"/>
            <a:ext cx="244136"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cs typeface="Poppins"/>
              </a:rPr>
              <a:t>1</a:t>
            </a:r>
          </a:p>
        </p:txBody>
      </p:sp>
      <p:sp>
        <p:nvSpPr>
          <p:cNvPr id="9" name="TextBox 8">
            <a:extLst>
              <a:ext uri="{FF2B5EF4-FFF2-40B4-BE49-F238E27FC236}">
                <a16:creationId xmlns:a16="http://schemas.microsoft.com/office/drawing/2014/main" id="{A9203148-BF17-4580-2929-54859EB0AAF3}"/>
              </a:ext>
            </a:extLst>
          </p:cNvPr>
          <p:cNvSpPr txBox="1"/>
          <p:nvPr/>
        </p:nvSpPr>
        <p:spPr>
          <a:xfrm>
            <a:off x="9573088" y="4320465"/>
            <a:ext cx="244136"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cs typeface="Poppins"/>
              </a:rPr>
              <a:t>2</a:t>
            </a:r>
          </a:p>
        </p:txBody>
      </p:sp>
      <p:sp>
        <p:nvSpPr>
          <p:cNvPr id="4" name="TextBox 3">
            <a:extLst>
              <a:ext uri="{FF2B5EF4-FFF2-40B4-BE49-F238E27FC236}">
                <a16:creationId xmlns:a16="http://schemas.microsoft.com/office/drawing/2014/main" id="{AA55501A-FD2D-40C0-53C8-51BEE5BEE68A}"/>
              </a:ext>
            </a:extLst>
          </p:cNvPr>
          <p:cNvSpPr txBox="1"/>
          <p:nvPr/>
        </p:nvSpPr>
        <p:spPr>
          <a:xfrm>
            <a:off x="7486489" y="4669417"/>
            <a:ext cx="244136"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cs typeface="Poppins"/>
              </a:rPr>
              <a:t>3</a:t>
            </a:r>
          </a:p>
        </p:txBody>
      </p:sp>
      <p:sp>
        <p:nvSpPr>
          <p:cNvPr id="6" name="TextBox 5">
            <a:extLst>
              <a:ext uri="{FF2B5EF4-FFF2-40B4-BE49-F238E27FC236}">
                <a16:creationId xmlns:a16="http://schemas.microsoft.com/office/drawing/2014/main" id="{05E9F20D-D002-7C9F-14A4-1785012751E5}"/>
              </a:ext>
            </a:extLst>
          </p:cNvPr>
          <p:cNvSpPr txBox="1"/>
          <p:nvPr/>
        </p:nvSpPr>
        <p:spPr>
          <a:xfrm>
            <a:off x="5969610" y="4868818"/>
            <a:ext cx="244136"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cs typeface="Poppins"/>
              </a:rPr>
              <a:t>4</a:t>
            </a:r>
          </a:p>
        </p:txBody>
      </p:sp>
      <p:sp>
        <p:nvSpPr>
          <p:cNvPr id="10" name="TextBox 9">
            <a:extLst>
              <a:ext uri="{FF2B5EF4-FFF2-40B4-BE49-F238E27FC236}">
                <a16:creationId xmlns:a16="http://schemas.microsoft.com/office/drawing/2014/main" id="{774DBE66-CCE1-6713-9B24-DF7B140D6F40}"/>
              </a:ext>
            </a:extLst>
          </p:cNvPr>
          <p:cNvSpPr txBox="1"/>
          <p:nvPr/>
        </p:nvSpPr>
        <p:spPr>
          <a:xfrm>
            <a:off x="5720357" y="3430276"/>
            <a:ext cx="244136"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cs typeface="Poppins"/>
              </a:rPr>
              <a:t>5</a:t>
            </a:r>
          </a:p>
        </p:txBody>
      </p:sp>
      <p:sp>
        <p:nvSpPr>
          <p:cNvPr id="12" name="TextBox 11">
            <a:extLst>
              <a:ext uri="{FF2B5EF4-FFF2-40B4-BE49-F238E27FC236}">
                <a16:creationId xmlns:a16="http://schemas.microsoft.com/office/drawing/2014/main" id="{25C0B639-6930-F58A-CB99-EBEA2669FD5E}"/>
              </a:ext>
            </a:extLst>
          </p:cNvPr>
          <p:cNvSpPr txBox="1"/>
          <p:nvPr/>
        </p:nvSpPr>
        <p:spPr>
          <a:xfrm>
            <a:off x="5969608" y="5402929"/>
            <a:ext cx="244136"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cs typeface="Poppins"/>
              </a:rPr>
              <a:t>6</a:t>
            </a:r>
          </a:p>
        </p:txBody>
      </p:sp>
      <p:sp>
        <p:nvSpPr>
          <p:cNvPr id="13" name="TextBox 12">
            <a:extLst>
              <a:ext uri="{FF2B5EF4-FFF2-40B4-BE49-F238E27FC236}">
                <a16:creationId xmlns:a16="http://schemas.microsoft.com/office/drawing/2014/main" id="{C9B7B518-9561-C1C5-C0AE-15265BFE3CDB}"/>
              </a:ext>
            </a:extLst>
          </p:cNvPr>
          <p:cNvSpPr txBox="1"/>
          <p:nvPr/>
        </p:nvSpPr>
        <p:spPr>
          <a:xfrm>
            <a:off x="11075721" y="5175042"/>
            <a:ext cx="244136"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cs typeface="Poppins"/>
              </a:rPr>
              <a:t>7</a:t>
            </a:r>
          </a:p>
        </p:txBody>
      </p:sp>
      <p:sp>
        <p:nvSpPr>
          <p:cNvPr id="14" name="TextBox 13">
            <a:extLst>
              <a:ext uri="{FF2B5EF4-FFF2-40B4-BE49-F238E27FC236}">
                <a16:creationId xmlns:a16="http://schemas.microsoft.com/office/drawing/2014/main" id="{EDC28837-6766-8B98-57E4-19899E6F0F1B}"/>
              </a:ext>
            </a:extLst>
          </p:cNvPr>
          <p:cNvSpPr txBox="1"/>
          <p:nvPr/>
        </p:nvSpPr>
        <p:spPr>
          <a:xfrm>
            <a:off x="7422394" y="5766126"/>
            <a:ext cx="244136"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cs typeface="Poppins"/>
              </a:rPr>
              <a:t>8</a:t>
            </a:r>
          </a:p>
        </p:txBody>
      </p:sp>
      <p:sp>
        <p:nvSpPr>
          <p:cNvPr id="15" name="TextBox 14">
            <a:extLst>
              <a:ext uri="{FF2B5EF4-FFF2-40B4-BE49-F238E27FC236}">
                <a16:creationId xmlns:a16="http://schemas.microsoft.com/office/drawing/2014/main" id="{A42DD005-752C-4EE4-DB59-CF56E4AD4749}"/>
              </a:ext>
            </a:extLst>
          </p:cNvPr>
          <p:cNvSpPr txBox="1"/>
          <p:nvPr/>
        </p:nvSpPr>
        <p:spPr>
          <a:xfrm>
            <a:off x="9694151" y="6257509"/>
            <a:ext cx="244136"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cs typeface="Poppins"/>
              </a:rPr>
              <a:t>9</a:t>
            </a:r>
          </a:p>
        </p:txBody>
      </p:sp>
      <p:sp>
        <p:nvSpPr>
          <p:cNvPr id="16" name="TextBox 15">
            <a:extLst>
              <a:ext uri="{FF2B5EF4-FFF2-40B4-BE49-F238E27FC236}">
                <a16:creationId xmlns:a16="http://schemas.microsoft.com/office/drawing/2014/main" id="{82AFAC64-A38E-0716-57DD-E1CE7B11886C}"/>
              </a:ext>
            </a:extLst>
          </p:cNvPr>
          <p:cNvSpPr txBox="1"/>
          <p:nvPr/>
        </p:nvSpPr>
        <p:spPr>
          <a:xfrm>
            <a:off x="5663384" y="6535247"/>
            <a:ext cx="365201"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cs typeface="Poppins"/>
              </a:rPr>
              <a:t>10</a:t>
            </a:r>
          </a:p>
        </p:txBody>
      </p:sp>
    </p:spTree>
    <p:extLst>
      <p:ext uri="{BB962C8B-B14F-4D97-AF65-F5344CB8AC3E}">
        <p14:creationId xmlns:p14="http://schemas.microsoft.com/office/powerpoint/2010/main" val="572631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118F5EC-2D5A-E3C1-102D-99C862EFAFFF}"/>
              </a:ext>
            </a:extLst>
          </p:cNvPr>
          <p:cNvGrpSpPr/>
          <p:nvPr/>
        </p:nvGrpSpPr>
        <p:grpSpPr>
          <a:xfrm rot="454359">
            <a:off x="-11569" y="5106853"/>
            <a:ext cx="1611354" cy="1141658"/>
            <a:chOff x="-27979" y="5270662"/>
            <a:chExt cx="2140300" cy="1516423"/>
          </a:xfrm>
        </p:grpSpPr>
        <p:grpSp>
          <p:nvGrpSpPr>
            <p:cNvPr id="33" name="Graphic 11">
              <a:extLst>
                <a:ext uri="{FF2B5EF4-FFF2-40B4-BE49-F238E27FC236}">
                  <a16:creationId xmlns:a16="http://schemas.microsoft.com/office/drawing/2014/main" id="{4316A151-BD6E-3A30-589A-95F3F19CF6B5}"/>
                </a:ext>
              </a:extLst>
            </p:cNvPr>
            <p:cNvGrpSpPr/>
            <p:nvPr/>
          </p:nvGrpSpPr>
          <p:grpSpPr>
            <a:xfrm>
              <a:off x="847508" y="5270662"/>
              <a:ext cx="1264813" cy="1121269"/>
              <a:chOff x="8944372" y="1327777"/>
              <a:chExt cx="1691064" cy="1499146"/>
            </a:xfrm>
            <a:solidFill>
              <a:schemeClr val="accent4"/>
            </a:solidFill>
          </p:grpSpPr>
          <p:sp>
            <p:nvSpPr>
              <p:cNvPr id="40" name="Freeform: Shape 39">
                <a:extLst>
                  <a:ext uri="{FF2B5EF4-FFF2-40B4-BE49-F238E27FC236}">
                    <a16:creationId xmlns:a16="http://schemas.microsoft.com/office/drawing/2014/main" id="{DC0E9871-D2FB-5607-D79E-E0412482758E}"/>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FC487DE9-BFB5-9897-83EF-79895FB2E248}"/>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388E345E-F745-5496-7B4F-3866AB56C4D8}"/>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FCE546F4-90C4-D67B-224D-F85F26CAC3CB}"/>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CAE03428-9EB4-AED0-022D-8CCC0A689358}"/>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4" name="Graphic 11">
              <a:extLst>
                <a:ext uri="{FF2B5EF4-FFF2-40B4-BE49-F238E27FC236}">
                  <a16:creationId xmlns:a16="http://schemas.microsoft.com/office/drawing/2014/main" id="{9B23510E-959D-53CC-1AE0-A44B527BDDF8}"/>
                </a:ext>
              </a:extLst>
            </p:cNvPr>
            <p:cNvGrpSpPr/>
            <p:nvPr/>
          </p:nvGrpSpPr>
          <p:grpSpPr>
            <a:xfrm>
              <a:off x="-27979" y="5701462"/>
              <a:ext cx="1257220" cy="1085623"/>
              <a:chOff x="7773841" y="1903760"/>
              <a:chExt cx="1680912" cy="1451487"/>
            </a:xfrm>
            <a:solidFill>
              <a:schemeClr val="accent4"/>
            </a:solidFill>
          </p:grpSpPr>
          <p:sp>
            <p:nvSpPr>
              <p:cNvPr id="35" name="Freeform: Shape 34">
                <a:extLst>
                  <a:ext uri="{FF2B5EF4-FFF2-40B4-BE49-F238E27FC236}">
                    <a16:creationId xmlns:a16="http://schemas.microsoft.com/office/drawing/2014/main" id="{0FEB6A76-4B19-44F4-2231-FE021ABF3930}"/>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C399E55C-89CC-77FA-1498-83D3C8C7B090}"/>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37493A65-6B47-F119-6C0D-3C5A78F73DED}"/>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3863BE00-8BA4-3F8B-79AB-5A94F3B38ECC}"/>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10DAE826-7AF5-7E82-798B-684DA908797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46" name="Google Shape;544;p14">
            <a:extLst>
              <a:ext uri="{FF2B5EF4-FFF2-40B4-BE49-F238E27FC236}">
                <a16:creationId xmlns:a16="http://schemas.microsoft.com/office/drawing/2014/main" id="{AE04DE79-5F35-E340-A569-E4D5F57F6252}"/>
              </a:ext>
            </a:extLst>
          </p:cNvPr>
          <p:cNvSpPr/>
          <p:nvPr/>
        </p:nvSpPr>
        <p:spPr>
          <a:xfrm rot="15190045" flipH="1">
            <a:off x="9356141" y="5774524"/>
            <a:ext cx="1250068" cy="125006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22" name="Graphic 21">
            <a:extLst>
              <a:ext uri="{FF2B5EF4-FFF2-40B4-BE49-F238E27FC236}">
                <a16:creationId xmlns:a16="http://schemas.microsoft.com/office/drawing/2014/main" id="{F56964C9-1FAC-C41B-B5F1-AEA92C2E7B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6984" y="4400573"/>
            <a:ext cx="276930" cy="276930"/>
          </a:xfrm>
          <a:prstGeom prst="rect">
            <a:avLst/>
          </a:prstGeom>
        </p:spPr>
      </p:pic>
      <p:sp>
        <p:nvSpPr>
          <p:cNvPr id="45" name="Google Shape;544;p14">
            <a:extLst>
              <a:ext uri="{FF2B5EF4-FFF2-40B4-BE49-F238E27FC236}">
                <a16:creationId xmlns:a16="http://schemas.microsoft.com/office/drawing/2014/main" id="{369D7239-E32C-9BE9-12D2-C66489965768}"/>
              </a:ext>
            </a:extLst>
          </p:cNvPr>
          <p:cNvSpPr/>
          <p:nvPr/>
        </p:nvSpPr>
        <p:spPr>
          <a:xfrm rot="15190045" flipH="1">
            <a:off x="1537685" y="489334"/>
            <a:ext cx="699826" cy="69982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3" name="Picture 2" descr="A close-up of a chest x-ray&#10;&#10;Description automatically generated">
            <a:extLst>
              <a:ext uri="{FF2B5EF4-FFF2-40B4-BE49-F238E27FC236}">
                <a16:creationId xmlns:a16="http://schemas.microsoft.com/office/drawing/2014/main" id="{96749F49-3F2A-46C6-DA00-47B6A01EB442}"/>
              </a:ext>
            </a:extLst>
          </p:cNvPr>
          <p:cNvPicPr>
            <a:picLocks noChangeAspect="1"/>
          </p:cNvPicPr>
          <p:nvPr/>
        </p:nvPicPr>
        <p:blipFill>
          <a:blip r:embed="rId4"/>
          <a:srcRect l="-135" r="-318" b="50000"/>
          <a:stretch/>
        </p:blipFill>
        <p:spPr>
          <a:xfrm>
            <a:off x="1670366" y="1106067"/>
            <a:ext cx="3804678" cy="3977640"/>
          </a:xfrm>
          <a:prstGeom prst="rect">
            <a:avLst/>
          </a:prstGeom>
        </p:spPr>
      </p:pic>
      <p:pic>
        <p:nvPicPr>
          <p:cNvPr id="5" name="Picture 4" descr="A close-up of a chest x-ray&#10;&#10;Description automatically generated">
            <a:extLst>
              <a:ext uri="{FF2B5EF4-FFF2-40B4-BE49-F238E27FC236}">
                <a16:creationId xmlns:a16="http://schemas.microsoft.com/office/drawing/2014/main" id="{4C4EE97B-62A3-E837-60B2-4EA79B57FDBF}"/>
              </a:ext>
            </a:extLst>
          </p:cNvPr>
          <p:cNvPicPr>
            <a:picLocks noChangeAspect="1"/>
          </p:cNvPicPr>
          <p:nvPr/>
        </p:nvPicPr>
        <p:blipFill>
          <a:blip r:embed="rId4"/>
          <a:srcRect l="-2486" t="49850" r="2168" b="-1201"/>
          <a:stretch/>
        </p:blipFill>
        <p:spPr>
          <a:xfrm>
            <a:off x="5852296" y="1024787"/>
            <a:ext cx="3891723" cy="4060166"/>
          </a:xfrm>
          <a:prstGeom prst="rect">
            <a:avLst/>
          </a:prstGeom>
        </p:spPr>
      </p:pic>
      <p:sp>
        <p:nvSpPr>
          <p:cNvPr id="4" name="TextBox 3">
            <a:extLst>
              <a:ext uri="{FF2B5EF4-FFF2-40B4-BE49-F238E27FC236}">
                <a16:creationId xmlns:a16="http://schemas.microsoft.com/office/drawing/2014/main" id="{2EC1FE74-301F-94C0-262C-148B9779DC20}"/>
              </a:ext>
            </a:extLst>
          </p:cNvPr>
          <p:cNvSpPr txBox="1"/>
          <p:nvPr/>
        </p:nvSpPr>
        <p:spPr>
          <a:xfrm>
            <a:off x="3931380" y="269819"/>
            <a:ext cx="5485391" cy="646331"/>
          </a:xfrm>
          <a:prstGeom prst="rect">
            <a:avLst/>
          </a:prstGeom>
          <a:noFill/>
        </p:spPr>
        <p:txBody>
          <a:bodyPr wrap="square" lIns="91440" tIns="45720" rIns="91440" bIns="45720" rtlCol="0" anchor="t">
            <a:spAutoFit/>
          </a:bodyPr>
          <a:lstStyle/>
          <a:p>
            <a:r>
              <a:rPr lang="en-US" sz="3600" b="1">
                <a:solidFill>
                  <a:srgbClr val="8696FE"/>
                </a:solidFill>
                <a:latin typeface="Outfit Medium"/>
              </a:rPr>
              <a:t>Attack Method – STM</a:t>
            </a:r>
            <a:endParaRPr lang="en-US" sz="3600" b="1">
              <a:solidFill>
                <a:srgbClr val="8696FE"/>
              </a:solidFill>
              <a:latin typeface="Outfit Medium" pitchFamily="2" charset="0"/>
            </a:endParaRPr>
          </a:p>
        </p:txBody>
      </p:sp>
    </p:spTree>
    <p:extLst>
      <p:ext uri="{BB962C8B-B14F-4D97-AF65-F5344CB8AC3E}">
        <p14:creationId xmlns:p14="http://schemas.microsoft.com/office/powerpoint/2010/main" val="3140053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46BEA-0EF5-4E37-0BBD-027C4E73169B}"/>
            </a:ext>
          </a:extLst>
        </p:cNvPr>
        <p:cNvGrpSpPr/>
        <p:nvPr/>
      </p:nvGrpSpPr>
      <p:grpSpPr>
        <a:xfrm>
          <a:off x="0" y="0"/>
          <a:ext cx="0" cy="0"/>
          <a:chOff x="0" y="0"/>
          <a:chExt cx="0" cy="0"/>
        </a:xfrm>
      </p:grpSpPr>
      <p:sp>
        <p:nvSpPr>
          <p:cNvPr id="126" name="Google Shape;544;p14">
            <a:extLst>
              <a:ext uri="{FF2B5EF4-FFF2-40B4-BE49-F238E27FC236}">
                <a16:creationId xmlns:a16="http://schemas.microsoft.com/office/drawing/2014/main" id="{4F78E68F-B7E1-6AED-352F-3B551DFB9C57}"/>
              </a:ext>
            </a:extLst>
          </p:cNvPr>
          <p:cNvSpPr/>
          <p:nvPr/>
        </p:nvSpPr>
        <p:spPr>
          <a:xfrm rot="18641849" flipH="1">
            <a:off x="10821552" y="3439101"/>
            <a:ext cx="978300" cy="97830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25" name="Google Shape;544;p14">
            <a:extLst>
              <a:ext uri="{FF2B5EF4-FFF2-40B4-BE49-F238E27FC236}">
                <a16:creationId xmlns:a16="http://schemas.microsoft.com/office/drawing/2014/main" id="{EF06B8B0-C4FD-1A67-BC9A-873DA02FF7F6}"/>
              </a:ext>
            </a:extLst>
          </p:cNvPr>
          <p:cNvSpPr/>
          <p:nvPr/>
        </p:nvSpPr>
        <p:spPr>
          <a:xfrm rot="13772515" flipH="1">
            <a:off x="604909" y="5019258"/>
            <a:ext cx="1219938" cy="121993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 name="TextBox 2">
            <a:extLst>
              <a:ext uri="{FF2B5EF4-FFF2-40B4-BE49-F238E27FC236}">
                <a16:creationId xmlns:a16="http://schemas.microsoft.com/office/drawing/2014/main" id="{4C89233C-FD21-5D7F-9D3A-C0D0F2CF76BA}"/>
              </a:ext>
            </a:extLst>
          </p:cNvPr>
          <p:cNvSpPr txBox="1"/>
          <p:nvPr/>
        </p:nvSpPr>
        <p:spPr>
          <a:xfrm>
            <a:off x="4108120" y="352156"/>
            <a:ext cx="3975759" cy="707886"/>
          </a:xfrm>
          <a:prstGeom prst="rect">
            <a:avLst/>
          </a:prstGeom>
          <a:noFill/>
        </p:spPr>
        <p:txBody>
          <a:bodyPr wrap="square" rtlCol="0">
            <a:spAutoFit/>
          </a:bodyPr>
          <a:lstStyle/>
          <a:p>
            <a:pPr algn="ctr"/>
            <a:r>
              <a:rPr lang="en-GB" sz="4000" b="1">
                <a:solidFill>
                  <a:schemeClr val="accent3"/>
                </a:solidFill>
                <a:latin typeface="Outfit Medium" pitchFamily="2" charset="0"/>
              </a:rPr>
              <a:t>Current Progress</a:t>
            </a:r>
            <a:endParaRPr lang="en-ID" sz="4000" b="1">
              <a:solidFill>
                <a:schemeClr val="accent3"/>
              </a:solidFill>
              <a:latin typeface="Outfit Medium" pitchFamily="2" charset="0"/>
            </a:endParaRPr>
          </a:p>
        </p:txBody>
      </p:sp>
      <p:grpSp>
        <p:nvGrpSpPr>
          <p:cNvPr id="127" name="Group 126">
            <a:extLst>
              <a:ext uri="{FF2B5EF4-FFF2-40B4-BE49-F238E27FC236}">
                <a16:creationId xmlns:a16="http://schemas.microsoft.com/office/drawing/2014/main" id="{8C766389-F0D4-B329-7214-0C4CFF97D18B}"/>
              </a:ext>
            </a:extLst>
          </p:cNvPr>
          <p:cNvGrpSpPr/>
          <p:nvPr/>
        </p:nvGrpSpPr>
        <p:grpSpPr>
          <a:xfrm rot="21145641" flipV="1">
            <a:off x="-8886" y="35560"/>
            <a:ext cx="1802236" cy="1276898"/>
            <a:chOff x="-27979" y="5270662"/>
            <a:chExt cx="2140300" cy="1516423"/>
          </a:xfrm>
        </p:grpSpPr>
        <p:grpSp>
          <p:nvGrpSpPr>
            <p:cNvPr id="128" name="Graphic 11">
              <a:extLst>
                <a:ext uri="{FF2B5EF4-FFF2-40B4-BE49-F238E27FC236}">
                  <a16:creationId xmlns:a16="http://schemas.microsoft.com/office/drawing/2014/main" id="{9C0D19A8-25C0-3F91-7E9C-BA1445998BC5}"/>
                </a:ext>
              </a:extLst>
            </p:cNvPr>
            <p:cNvGrpSpPr/>
            <p:nvPr/>
          </p:nvGrpSpPr>
          <p:grpSpPr>
            <a:xfrm>
              <a:off x="847508" y="5270662"/>
              <a:ext cx="1264813" cy="1121269"/>
              <a:chOff x="8944372" y="1327777"/>
              <a:chExt cx="1691064" cy="1499146"/>
            </a:xfrm>
            <a:solidFill>
              <a:schemeClr val="accent4"/>
            </a:solidFill>
          </p:grpSpPr>
          <p:sp>
            <p:nvSpPr>
              <p:cNvPr id="135" name="Freeform: Shape 134">
                <a:extLst>
                  <a:ext uri="{FF2B5EF4-FFF2-40B4-BE49-F238E27FC236}">
                    <a16:creationId xmlns:a16="http://schemas.microsoft.com/office/drawing/2014/main" id="{F105D47D-3101-04F6-DA67-2BD873C56B68}"/>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37C3C71E-B74A-571D-2E43-5B94446D684D}"/>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741511C1-6818-5D5B-D7D1-4F0ADDBC3EE3}"/>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16C609F0-EC57-D1D7-621B-E5EAC90BCAD6}"/>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F20AB08B-F98D-79A7-FD27-E98CC52B25AC}"/>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129" name="Graphic 11">
              <a:extLst>
                <a:ext uri="{FF2B5EF4-FFF2-40B4-BE49-F238E27FC236}">
                  <a16:creationId xmlns:a16="http://schemas.microsoft.com/office/drawing/2014/main" id="{59DF71F0-32B7-689C-E8E3-EBE1E43A4668}"/>
                </a:ext>
              </a:extLst>
            </p:cNvPr>
            <p:cNvGrpSpPr/>
            <p:nvPr/>
          </p:nvGrpSpPr>
          <p:grpSpPr>
            <a:xfrm>
              <a:off x="-27979" y="5701462"/>
              <a:ext cx="1257220" cy="1085623"/>
              <a:chOff x="7773841" y="1903760"/>
              <a:chExt cx="1680912" cy="1451487"/>
            </a:xfrm>
            <a:solidFill>
              <a:schemeClr val="accent4"/>
            </a:solidFill>
          </p:grpSpPr>
          <p:sp>
            <p:nvSpPr>
              <p:cNvPr id="130" name="Freeform: Shape 129">
                <a:extLst>
                  <a:ext uri="{FF2B5EF4-FFF2-40B4-BE49-F238E27FC236}">
                    <a16:creationId xmlns:a16="http://schemas.microsoft.com/office/drawing/2014/main" id="{BB170052-7E0A-07CD-68C5-758B46E97411}"/>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A018FAD3-4C9B-783B-E336-713892CADD55}"/>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A5264604-36F0-99BB-D027-1182FF2F4C99}"/>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D14EC798-6E39-BD4F-84BD-CDA893565A7D}"/>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A814EE89-36C7-D950-CC38-217F4772F595}"/>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64" name="TextBox 63">
            <a:extLst>
              <a:ext uri="{FF2B5EF4-FFF2-40B4-BE49-F238E27FC236}">
                <a16:creationId xmlns:a16="http://schemas.microsoft.com/office/drawing/2014/main" id="{5922CBA3-D0CA-82F3-3C43-E51655D5719B}"/>
              </a:ext>
            </a:extLst>
          </p:cNvPr>
          <p:cNvSpPr txBox="1"/>
          <p:nvPr/>
        </p:nvSpPr>
        <p:spPr>
          <a:xfrm>
            <a:off x="1802931" y="3119014"/>
            <a:ext cx="1814920" cy="510396"/>
          </a:xfrm>
          <a:prstGeom prst="rect">
            <a:avLst/>
          </a:prstGeom>
          <a:noFill/>
        </p:spPr>
        <p:txBody>
          <a:bodyPr wrap="none" rtlCol="0">
            <a:spAutoFit/>
          </a:bodyPr>
          <a:lstStyle/>
          <a:p>
            <a:pPr>
              <a:lnSpc>
                <a:spcPct val="150000"/>
              </a:lnSpc>
            </a:pPr>
            <a:r>
              <a:rPr lang="en-US" sz="2000" b="1">
                <a:solidFill>
                  <a:schemeClr val="bg2"/>
                </a:solidFill>
              </a:rPr>
              <a:t>Model Setup</a:t>
            </a:r>
            <a:endParaRPr lang="id-ID" sz="2000" b="1">
              <a:solidFill>
                <a:schemeClr val="bg2"/>
              </a:solidFill>
            </a:endParaRPr>
          </a:p>
        </p:txBody>
      </p:sp>
      <p:sp>
        <p:nvSpPr>
          <p:cNvPr id="65" name="TextBox 64">
            <a:extLst>
              <a:ext uri="{FF2B5EF4-FFF2-40B4-BE49-F238E27FC236}">
                <a16:creationId xmlns:a16="http://schemas.microsoft.com/office/drawing/2014/main" id="{075657DA-5587-0E7D-8B72-8CF339444248}"/>
              </a:ext>
            </a:extLst>
          </p:cNvPr>
          <p:cNvSpPr txBox="1"/>
          <p:nvPr/>
        </p:nvSpPr>
        <p:spPr>
          <a:xfrm>
            <a:off x="1391699" y="2932945"/>
            <a:ext cx="478016" cy="928459"/>
          </a:xfrm>
          <a:prstGeom prst="rect">
            <a:avLst/>
          </a:prstGeom>
          <a:noFill/>
        </p:spPr>
        <p:txBody>
          <a:bodyPr wrap="none" rtlCol="0">
            <a:spAutoFit/>
          </a:bodyPr>
          <a:lstStyle/>
          <a:p>
            <a:pPr>
              <a:lnSpc>
                <a:spcPct val="150000"/>
              </a:lnSpc>
            </a:pPr>
            <a:r>
              <a:rPr lang="en-US" sz="4000" b="1">
                <a:solidFill>
                  <a:schemeClr val="bg2"/>
                </a:solidFill>
              </a:rPr>
              <a:t>2</a:t>
            </a:r>
            <a:endParaRPr lang="id-ID" sz="4000" b="1">
              <a:solidFill>
                <a:schemeClr val="bg2"/>
              </a:solidFill>
            </a:endParaRPr>
          </a:p>
        </p:txBody>
      </p:sp>
      <p:sp>
        <p:nvSpPr>
          <p:cNvPr id="66" name="TextBox 65">
            <a:extLst>
              <a:ext uri="{FF2B5EF4-FFF2-40B4-BE49-F238E27FC236}">
                <a16:creationId xmlns:a16="http://schemas.microsoft.com/office/drawing/2014/main" id="{CABBB69F-6C34-8148-9078-751F1682E831}"/>
              </a:ext>
            </a:extLst>
          </p:cNvPr>
          <p:cNvSpPr txBox="1"/>
          <p:nvPr/>
        </p:nvSpPr>
        <p:spPr>
          <a:xfrm>
            <a:off x="1800255" y="3539570"/>
            <a:ext cx="9170195" cy="384977"/>
          </a:xfrm>
          <a:prstGeom prst="rect">
            <a:avLst/>
          </a:prstGeom>
          <a:noFill/>
        </p:spPr>
        <p:txBody>
          <a:bodyPr wrap="square" rtlCol="0">
            <a:spAutoFit/>
          </a:bodyPr>
          <a:lstStyle/>
          <a:p>
            <a:pPr>
              <a:lnSpc>
                <a:spcPct val="150000"/>
              </a:lnSpc>
            </a:pPr>
            <a:r>
              <a:rPr lang="en-GB" sz="1400">
                <a:solidFill>
                  <a:schemeClr val="bg2"/>
                </a:solidFill>
              </a:rPr>
              <a:t>Trained Resnet50 (pretrained on ImageNet) to leverage powerful feature extraction capabilities.</a:t>
            </a:r>
          </a:p>
        </p:txBody>
      </p:sp>
      <p:grpSp>
        <p:nvGrpSpPr>
          <p:cNvPr id="75" name="Group 74">
            <a:extLst>
              <a:ext uri="{FF2B5EF4-FFF2-40B4-BE49-F238E27FC236}">
                <a16:creationId xmlns:a16="http://schemas.microsoft.com/office/drawing/2014/main" id="{7B22C28A-BBA8-E143-C45D-173AB99DC102}"/>
              </a:ext>
            </a:extLst>
          </p:cNvPr>
          <p:cNvGrpSpPr/>
          <p:nvPr/>
        </p:nvGrpSpPr>
        <p:grpSpPr>
          <a:xfrm>
            <a:off x="1214878" y="1022836"/>
            <a:ext cx="9898396" cy="1834764"/>
            <a:chOff x="1242570" y="4383564"/>
            <a:chExt cx="9898396" cy="1834764"/>
          </a:xfrm>
        </p:grpSpPr>
        <p:sp>
          <p:nvSpPr>
            <p:cNvPr id="71" name="Rectangle: Rounded Corners 70">
              <a:extLst>
                <a:ext uri="{FF2B5EF4-FFF2-40B4-BE49-F238E27FC236}">
                  <a16:creationId xmlns:a16="http://schemas.microsoft.com/office/drawing/2014/main" id="{58FBA3EF-C192-B981-FBFD-AE5D51F14F9C}"/>
                </a:ext>
              </a:extLst>
            </p:cNvPr>
            <p:cNvSpPr/>
            <p:nvPr/>
          </p:nvSpPr>
          <p:spPr>
            <a:xfrm>
              <a:off x="1242570" y="4523657"/>
              <a:ext cx="9898396" cy="1694671"/>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2" name="TextBox 71">
              <a:extLst>
                <a:ext uri="{FF2B5EF4-FFF2-40B4-BE49-F238E27FC236}">
                  <a16:creationId xmlns:a16="http://schemas.microsoft.com/office/drawing/2014/main" id="{394173C4-5F78-BD65-E04F-29F4446FC6B1}"/>
                </a:ext>
              </a:extLst>
            </p:cNvPr>
            <p:cNvSpPr txBox="1"/>
            <p:nvPr/>
          </p:nvSpPr>
          <p:spPr>
            <a:xfrm>
              <a:off x="1799530" y="4558096"/>
              <a:ext cx="2776722" cy="510396"/>
            </a:xfrm>
            <a:prstGeom prst="rect">
              <a:avLst/>
            </a:prstGeom>
            <a:noFill/>
          </p:spPr>
          <p:txBody>
            <a:bodyPr wrap="none" rtlCol="0">
              <a:spAutoFit/>
            </a:bodyPr>
            <a:lstStyle/>
            <a:p>
              <a:pPr>
                <a:lnSpc>
                  <a:spcPct val="150000"/>
                </a:lnSpc>
              </a:pPr>
              <a:r>
                <a:rPr lang="en-US" sz="2000" b="1">
                  <a:solidFill>
                    <a:srgbClr val="8696FE"/>
                  </a:solidFill>
                </a:rPr>
                <a:t>Data Preprocessing</a:t>
              </a:r>
              <a:endParaRPr lang="id-ID" sz="2000" b="1">
                <a:solidFill>
                  <a:srgbClr val="8696FE"/>
                </a:solidFill>
              </a:endParaRPr>
            </a:p>
          </p:txBody>
        </p:sp>
        <p:sp>
          <p:nvSpPr>
            <p:cNvPr id="73" name="TextBox 72">
              <a:extLst>
                <a:ext uri="{FF2B5EF4-FFF2-40B4-BE49-F238E27FC236}">
                  <a16:creationId xmlns:a16="http://schemas.microsoft.com/office/drawing/2014/main" id="{D53128C8-3312-6C68-4029-E7F58C131C87}"/>
                </a:ext>
              </a:extLst>
            </p:cNvPr>
            <p:cNvSpPr txBox="1"/>
            <p:nvPr/>
          </p:nvSpPr>
          <p:spPr>
            <a:xfrm>
              <a:off x="1440848" y="4383564"/>
              <a:ext cx="377026" cy="928459"/>
            </a:xfrm>
            <a:prstGeom prst="rect">
              <a:avLst/>
            </a:prstGeom>
            <a:noFill/>
          </p:spPr>
          <p:txBody>
            <a:bodyPr wrap="none" rtlCol="0">
              <a:spAutoFit/>
            </a:bodyPr>
            <a:lstStyle/>
            <a:p>
              <a:pPr>
                <a:lnSpc>
                  <a:spcPct val="150000"/>
                </a:lnSpc>
              </a:pPr>
              <a:r>
                <a:rPr lang="en-US" sz="4000" b="1">
                  <a:solidFill>
                    <a:srgbClr val="8696FE"/>
                  </a:solidFill>
                </a:rPr>
                <a:t>1</a:t>
              </a:r>
              <a:endParaRPr lang="id-ID" sz="4000" b="1">
                <a:solidFill>
                  <a:srgbClr val="8696FE"/>
                </a:solidFill>
              </a:endParaRPr>
            </a:p>
          </p:txBody>
        </p:sp>
        <p:sp>
          <p:nvSpPr>
            <p:cNvPr id="74" name="TextBox 73">
              <a:extLst>
                <a:ext uri="{FF2B5EF4-FFF2-40B4-BE49-F238E27FC236}">
                  <a16:creationId xmlns:a16="http://schemas.microsoft.com/office/drawing/2014/main" id="{CC73F8B5-0EB9-91A0-9DB6-93B9E719FF22}"/>
                </a:ext>
              </a:extLst>
            </p:cNvPr>
            <p:cNvSpPr txBox="1"/>
            <p:nvPr/>
          </p:nvSpPr>
          <p:spPr>
            <a:xfrm>
              <a:off x="1817874" y="5014480"/>
              <a:ext cx="9170195" cy="1031308"/>
            </a:xfrm>
            <a:prstGeom prst="rect">
              <a:avLst/>
            </a:prstGeom>
            <a:noFill/>
          </p:spPr>
          <p:txBody>
            <a:bodyPr wrap="square" rtlCol="0">
              <a:spAutoFit/>
            </a:bodyPr>
            <a:lstStyle/>
            <a:p>
              <a:pPr>
                <a:lnSpc>
                  <a:spcPct val="150000"/>
                </a:lnSpc>
              </a:pPr>
              <a:r>
                <a:rPr lang="en-US" sz="1400" b="1"/>
                <a:t>Image Preprocessing: </a:t>
              </a:r>
              <a:r>
                <a:rPr lang="en-GB" sz="1400"/>
                <a:t>Resized all images to the input size required by the model (e.g., 224x224 for ResNet50)</a:t>
              </a:r>
            </a:p>
            <a:p>
              <a:pPr>
                <a:lnSpc>
                  <a:spcPct val="150000"/>
                </a:lnSpc>
              </a:pPr>
              <a:r>
                <a:rPr lang="en-US" sz="1400" b="1"/>
                <a:t>Data Augmentation</a:t>
              </a:r>
              <a:r>
                <a:rPr lang="en-GB" sz="1400" b="1"/>
                <a:t>: </a:t>
              </a:r>
              <a:r>
                <a:rPr lang="en-GB" sz="1400"/>
                <a:t>Applied various augmentation techniques to improve model generalization</a:t>
              </a:r>
            </a:p>
          </p:txBody>
        </p:sp>
      </p:grpSp>
      <p:grpSp>
        <p:nvGrpSpPr>
          <p:cNvPr id="76" name="Group 75">
            <a:extLst>
              <a:ext uri="{FF2B5EF4-FFF2-40B4-BE49-F238E27FC236}">
                <a16:creationId xmlns:a16="http://schemas.microsoft.com/office/drawing/2014/main" id="{A10E9282-D748-1CB4-E84A-201056A445A5}"/>
              </a:ext>
            </a:extLst>
          </p:cNvPr>
          <p:cNvGrpSpPr/>
          <p:nvPr/>
        </p:nvGrpSpPr>
        <p:grpSpPr>
          <a:xfrm>
            <a:off x="1214878" y="2988541"/>
            <a:ext cx="9898396" cy="1258477"/>
            <a:chOff x="1242570" y="4436559"/>
            <a:chExt cx="9898396" cy="1258477"/>
          </a:xfrm>
        </p:grpSpPr>
        <p:sp>
          <p:nvSpPr>
            <p:cNvPr id="77" name="Rectangle: Rounded Corners 76">
              <a:extLst>
                <a:ext uri="{FF2B5EF4-FFF2-40B4-BE49-F238E27FC236}">
                  <a16:creationId xmlns:a16="http://schemas.microsoft.com/office/drawing/2014/main" id="{8E9A912D-F2D7-5C00-0531-615F02528345}"/>
                </a:ext>
              </a:extLst>
            </p:cNvPr>
            <p:cNvSpPr/>
            <p:nvPr/>
          </p:nvSpPr>
          <p:spPr>
            <a:xfrm>
              <a:off x="1242570" y="4523658"/>
              <a:ext cx="9898396" cy="1171378"/>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8" name="TextBox 77">
              <a:extLst>
                <a:ext uri="{FF2B5EF4-FFF2-40B4-BE49-F238E27FC236}">
                  <a16:creationId xmlns:a16="http://schemas.microsoft.com/office/drawing/2014/main" id="{62A08756-676B-8C0C-FDFE-6DAD6323A41D}"/>
                </a:ext>
              </a:extLst>
            </p:cNvPr>
            <p:cNvSpPr txBox="1"/>
            <p:nvPr/>
          </p:nvSpPr>
          <p:spPr>
            <a:xfrm>
              <a:off x="1799530" y="4610646"/>
              <a:ext cx="1814920" cy="510396"/>
            </a:xfrm>
            <a:prstGeom prst="rect">
              <a:avLst/>
            </a:prstGeom>
            <a:noFill/>
          </p:spPr>
          <p:txBody>
            <a:bodyPr wrap="none" rtlCol="0">
              <a:spAutoFit/>
            </a:bodyPr>
            <a:lstStyle/>
            <a:p>
              <a:pPr>
                <a:lnSpc>
                  <a:spcPct val="150000"/>
                </a:lnSpc>
              </a:pPr>
              <a:r>
                <a:rPr lang="en-US" sz="2000" b="1">
                  <a:solidFill>
                    <a:srgbClr val="8696FE"/>
                  </a:solidFill>
                </a:rPr>
                <a:t>Model Setup</a:t>
              </a:r>
              <a:endParaRPr lang="id-ID" sz="2000" b="1">
                <a:solidFill>
                  <a:srgbClr val="8696FE"/>
                </a:solidFill>
              </a:endParaRPr>
            </a:p>
          </p:txBody>
        </p:sp>
        <p:sp>
          <p:nvSpPr>
            <p:cNvPr id="79" name="TextBox 78">
              <a:extLst>
                <a:ext uri="{FF2B5EF4-FFF2-40B4-BE49-F238E27FC236}">
                  <a16:creationId xmlns:a16="http://schemas.microsoft.com/office/drawing/2014/main" id="{76D24CB3-7424-EA43-A642-F0EA8144EC32}"/>
                </a:ext>
              </a:extLst>
            </p:cNvPr>
            <p:cNvSpPr txBox="1"/>
            <p:nvPr/>
          </p:nvSpPr>
          <p:spPr>
            <a:xfrm>
              <a:off x="1363903" y="4436559"/>
              <a:ext cx="478016" cy="928459"/>
            </a:xfrm>
            <a:prstGeom prst="rect">
              <a:avLst/>
            </a:prstGeom>
            <a:noFill/>
          </p:spPr>
          <p:txBody>
            <a:bodyPr wrap="none" rtlCol="0">
              <a:spAutoFit/>
            </a:bodyPr>
            <a:lstStyle/>
            <a:p>
              <a:pPr>
                <a:lnSpc>
                  <a:spcPct val="150000"/>
                </a:lnSpc>
              </a:pPr>
              <a:r>
                <a:rPr lang="en-US" sz="4000" b="1">
                  <a:solidFill>
                    <a:srgbClr val="8696FE"/>
                  </a:solidFill>
                </a:rPr>
                <a:t>2</a:t>
              </a:r>
              <a:endParaRPr lang="id-ID" sz="4000" b="1">
                <a:solidFill>
                  <a:srgbClr val="8696FE"/>
                </a:solidFill>
              </a:endParaRPr>
            </a:p>
          </p:txBody>
        </p:sp>
        <p:sp>
          <p:nvSpPr>
            <p:cNvPr id="80" name="TextBox 79">
              <a:extLst>
                <a:ext uri="{FF2B5EF4-FFF2-40B4-BE49-F238E27FC236}">
                  <a16:creationId xmlns:a16="http://schemas.microsoft.com/office/drawing/2014/main" id="{93A3E9D7-9B5A-AEF7-25AF-97B89827447D}"/>
                </a:ext>
              </a:extLst>
            </p:cNvPr>
            <p:cNvSpPr txBox="1"/>
            <p:nvPr/>
          </p:nvSpPr>
          <p:spPr>
            <a:xfrm>
              <a:off x="1817874" y="5077540"/>
              <a:ext cx="9170195" cy="384977"/>
            </a:xfrm>
            <a:prstGeom prst="rect">
              <a:avLst/>
            </a:prstGeom>
            <a:noFill/>
          </p:spPr>
          <p:txBody>
            <a:bodyPr wrap="square" rtlCol="0">
              <a:spAutoFit/>
            </a:bodyPr>
            <a:lstStyle/>
            <a:p>
              <a:pPr>
                <a:lnSpc>
                  <a:spcPct val="150000"/>
                </a:lnSpc>
              </a:pPr>
              <a:r>
                <a:rPr lang="en-GB" sz="1400"/>
                <a:t>Trained Resnet50 (pretrained on ImageNet) to leverage powerful feature extraction capabilities.</a:t>
              </a:r>
            </a:p>
          </p:txBody>
        </p:sp>
      </p:grpSp>
      <p:sp>
        <p:nvSpPr>
          <p:cNvPr id="83" name="Rectangle: Rounded Corners 82">
            <a:extLst>
              <a:ext uri="{FF2B5EF4-FFF2-40B4-BE49-F238E27FC236}">
                <a16:creationId xmlns:a16="http://schemas.microsoft.com/office/drawing/2014/main" id="{E46087A8-987A-5F1B-8576-575CA0CB1275}"/>
              </a:ext>
            </a:extLst>
          </p:cNvPr>
          <p:cNvSpPr/>
          <p:nvPr/>
        </p:nvSpPr>
        <p:spPr>
          <a:xfrm>
            <a:off x="1214878" y="4465058"/>
            <a:ext cx="9898396" cy="1171378"/>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grpSp>
        <p:nvGrpSpPr>
          <p:cNvPr id="87" name="Group 86">
            <a:extLst>
              <a:ext uri="{FF2B5EF4-FFF2-40B4-BE49-F238E27FC236}">
                <a16:creationId xmlns:a16="http://schemas.microsoft.com/office/drawing/2014/main" id="{18E91E9E-B0B7-B647-4467-A0F016A3230C}"/>
              </a:ext>
            </a:extLst>
          </p:cNvPr>
          <p:cNvGrpSpPr/>
          <p:nvPr/>
        </p:nvGrpSpPr>
        <p:grpSpPr>
          <a:xfrm>
            <a:off x="1336211" y="4377959"/>
            <a:ext cx="9624166" cy="1025958"/>
            <a:chOff x="1383882" y="5261075"/>
            <a:chExt cx="9624166" cy="1025958"/>
          </a:xfrm>
        </p:grpSpPr>
        <p:sp>
          <p:nvSpPr>
            <p:cNvPr id="84" name="TextBox 83">
              <a:extLst>
                <a:ext uri="{FF2B5EF4-FFF2-40B4-BE49-F238E27FC236}">
                  <a16:creationId xmlns:a16="http://schemas.microsoft.com/office/drawing/2014/main" id="{3CB15D3F-B94A-78FE-674E-52D1C1F6AED1}"/>
                </a:ext>
              </a:extLst>
            </p:cNvPr>
            <p:cNvSpPr txBox="1"/>
            <p:nvPr/>
          </p:nvSpPr>
          <p:spPr>
            <a:xfrm>
              <a:off x="1819509" y="5435162"/>
              <a:ext cx="2568332" cy="510396"/>
            </a:xfrm>
            <a:prstGeom prst="rect">
              <a:avLst/>
            </a:prstGeom>
            <a:noFill/>
          </p:spPr>
          <p:txBody>
            <a:bodyPr wrap="none" rtlCol="0">
              <a:spAutoFit/>
            </a:bodyPr>
            <a:lstStyle/>
            <a:p>
              <a:pPr>
                <a:lnSpc>
                  <a:spcPct val="150000"/>
                </a:lnSpc>
              </a:pPr>
              <a:r>
                <a:rPr lang="en-US" sz="2000" b="1">
                  <a:solidFill>
                    <a:srgbClr val="8696FE"/>
                  </a:solidFill>
                </a:rPr>
                <a:t>Attack Simulation</a:t>
              </a:r>
              <a:endParaRPr lang="id-ID" sz="2000" b="1">
                <a:solidFill>
                  <a:srgbClr val="8696FE"/>
                </a:solidFill>
              </a:endParaRPr>
            </a:p>
          </p:txBody>
        </p:sp>
        <p:sp>
          <p:nvSpPr>
            <p:cNvPr id="85" name="TextBox 84">
              <a:extLst>
                <a:ext uri="{FF2B5EF4-FFF2-40B4-BE49-F238E27FC236}">
                  <a16:creationId xmlns:a16="http://schemas.microsoft.com/office/drawing/2014/main" id="{ABF18456-E28F-E440-8C3D-12442CBC7F34}"/>
                </a:ext>
              </a:extLst>
            </p:cNvPr>
            <p:cNvSpPr txBox="1"/>
            <p:nvPr/>
          </p:nvSpPr>
          <p:spPr>
            <a:xfrm>
              <a:off x="1383882" y="5261075"/>
              <a:ext cx="495649" cy="928459"/>
            </a:xfrm>
            <a:prstGeom prst="rect">
              <a:avLst/>
            </a:prstGeom>
            <a:noFill/>
          </p:spPr>
          <p:txBody>
            <a:bodyPr wrap="none" rtlCol="0">
              <a:spAutoFit/>
            </a:bodyPr>
            <a:lstStyle/>
            <a:p>
              <a:pPr>
                <a:lnSpc>
                  <a:spcPct val="150000"/>
                </a:lnSpc>
              </a:pPr>
              <a:r>
                <a:rPr lang="en-US" sz="4000" b="1">
                  <a:solidFill>
                    <a:srgbClr val="8696FE"/>
                  </a:solidFill>
                </a:rPr>
                <a:t>3</a:t>
              </a:r>
              <a:endParaRPr lang="id-ID" sz="4000" b="1">
                <a:solidFill>
                  <a:srgbClr val="8696FE"/>
                </a:solidFill>
              </a:endParaRPr>
            </a:p>
          </p:txBody>
        </p:sp>
        <p:sp>
          <p:nvSpPr>
            <p:cNvPr id="86" name="TextBox 85">
              <a:extLst>
                <a:ext uri="{FF2B5EF4-FFF2-40B4-BE49-F238E27FC236}">
                  <a16:creationId xmlns:a16="http://schemas.microsoft.com/office/drawing/2014/main" id="{296C62D4-ED2E-5BBE-5053-C4FEECF406DC}"/>
                </a:ext>
              </a:extLst>
            </p:cNvPr>
            <p:cNvSpPr txBox="1"/>
            <p:nvPr/>
          </p:nvSpPr>
          <p:spPr>
            <a:xfrm>
              <a:off x="1837853" y="5902056"/>
              <a:ext cx="9170195" cy="384977"/>
            </a:xfrm>
            <a:prstGeom prst="rect">
              <a:avLst/>
            </a:prstGeom>
            <a:noFill/>
          </p:spPr>
          <p:txBody>
            <a:bodyPr wrap="square" rtlCol="0">
              <a:spAutoFit/>
            </a:bodyPr>
            <a:lstStyle/>
            <a:p>
              <a:pPr>
                <a:lnSpc>
                  <a:spcPct val="150000"/>
                </a:lnSpc>
              </a:pPr>
              <a:r>
                <a:rPr lang="en-GB" sz="1400"/>
                <a:t>Simulated STM attack on CNN and shown misclassification after the attack.</a:t>
              </a:r>
            </a:p>
          </p:txBody>
        </p:sp>
      </p:grpSp>
    </p:spTree>
    <p:extLst>
      <p:ext uri="{BB962C8B-B14F-4D97-AF65-F5344CB8AC3E}">
        <p14:creationId xmlns:p14="http://schemas.microsoft.com/office/powerpoint/2010/main" val="132863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69EFC5A-2852-EACE-E95D-9986D7B95803}"/>
              </a:ext>
            </a:extLst>
          </p:cNvPr>
          <p:cNvGrpSpPr/>
          <p:nvPr/>
        </p:nvGrpSpPr>
        <p:grpSpPr>
          <a:xfrm rot="454359">
            <a:off x="-11569" y="5127635"/>
            <a:ext cx="1611354" cy="1141658"/>
            <a:chOff x="-27979" y="5270662"/>
            <a:chExt cx="2140300" cy="1516423"/>
          </a:xfrm>
        </p:grpSpPr>
        <p:grpSp>
          <p:nvGrpSpPr>
            <p:cNvPr id="76" name="Graphic 11">
              <a:extLst>
                <a:ext uri="{FF2B5EF4-FFF2-40B4-BE49-F238E27FC236}">
                  <a16:creationId xmlns:a16="http://schemas.microsoft.com/office/drawing/2014/main" id="{5A8812A9-EC09-0193-4709-297E9C98402D}"/>
                </a:ext>
              </a:extLst>
            </p:cNvPr>
            <p:cNvGrpSpPr/>
            <p:nvPr/>
          </p:nvGrpSpPr>
          <p:grpSpPr>
            <a:xfrm>
              <a:off x="847508" y="5270662"/>
              <a:ext cx="1264813" cy="1121269"/>
              <a:chOff x="8944372" y="1327777"/>
              <a:chExt cx="1691064" cy="1499146"/>
            </a:xfrm>
            <a:solidFill>
              <a:schemeClr val="accent4"/>
            </a:solidFill>
          </p:grpSpPr>
          <p:sp>
            <p:nvSpPr>
              <p:cNvPr id="83" name="Freeform: Shape 82">
                <a:extLst>
                  <a:ext uri="{FF2B5EF4-FFF2-40B4-BE49-F238E27FC236}">
                    <a16:creationId xmlns:a16="http://schemas.microsoft.com/office/drawing/2014/main" id="{E554FF57-B97E-11DA-B51B-0CED5D22145D}"/>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3381AB55-66E7-69EA-125E-0297567BD936}"/>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BB1C08AE-C3BA-785A-218A-EF4166443E36}"/>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B8A81E99-9789-338A-214B-A74A4CA5C304}"/>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626BE04F-B8F2-6163-3A74-F335D44FD147}"/>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77" name="Graphic 11">
              <a:extLst>
                <a:ext uri="{FF2B5EF4-FFF2-40B4-BE49-F238E27FC236}">
                  <a16:creationId xmlns:a16="http://schemas.microsoft.com/office/drawing/2014/main" id="{5389F3DE-48B8-7DAC-4CEE-88CC2C4782E4}"/>
                </a:ext>
              </a:extLst>
            </p:cNvPr>
            <p:cNvGrpSpPr/>
            <p:nvPr/>
          </p:nvGrpSpPr>
          <p:grpSpPr>
            <a:xfrm>
              <a:off x="-27979" y="5701462"/>
              <a:ext cx="1257220" cy="1085623"/>
              <a:chOff x="7773841" y="1903760"/>
              <a:chExt cx="1680912" cy="1451487"/>
            </a:xfrm>
            <a:solidFill>
              <a:schemeClr val="accent4"/>
            </a:solidFill>
          </p:grpSpPr>
          <p:sp>
            <p:nvSpPr>
              <p:cNvPr id="78" name="Freeform: Shape 77">
                <a:extLst>
                  <a:ext uri="{FF2B5EF4-FFF2-40B4-BE49-F238E27FC236}">
                    <a16:creationId xmlns:a16="http://schemas.microsoft.com/office/drawing/2014/main" id="{B97662C6-1BF4-73D3-EA55-DAC7563128AF}"/>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BC100C7E-CF25-8231-2B84-84114AE05B0C}"/>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2316FC8E-BF3B-303F-F537-5AF31787E5A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6B8E1374-DF94-AE50-22EB-AC577454148E}"/>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5D97ADE7-1D22-E34D-BAC7-3CB62511D859}"/>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4" name="Google Shape;544;p14">
            <a:extLst>
              <a:ext uri="{FF2B5EF4-FFF2-40B4-BE49-F238E27FC236}">
                <a16:creationId xmlns:a16="http://schemas.microsoft.com/office/drawing/2014/main" id="{8BA728A1-9D75-EA56-7880-70DEACF25ECD}"/>
              </a:ext>
            </a:extLst>
          </p:cNvPr>
          <p:cNvSpPr/>
          <p:nvPr/>
        </p:nvSpPr>
        <p:spPr>
          <a:xfrm rot="18696891" flipH="1">
            <a:off x="255894" y="1200837"/>
            <a:ext cx="481602" cy="48160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6" name="TextBox 35">
            <a:extLst>
              <a:ext uri="{FF2B5EF4-FFF2-40B4-BE49-F238E27FC236}">
                <a16:creationId xmlns:a16="http://schemas.microsoft.com/office/drawing/2014/main" id="{14EE8A72-68C2-9473-7187-D2233B5CEFF8}"/>
              </a:ext>
            </a:extLst>
          </p:cNvPr>
          <p:cNvSpPr txBox="1"/>
          <p:nvPr/>
        </p:nvSpPr>
        <p:spPr>
          <a:xfrm>
            <a:off x="3196012" y="428082"/>
            <a:ext cx="5471889" cy="646331"/>
          </a:xfrm>
          <a:prstGeom prst="rect">
            <a:avLst/>
          </a:prstGeom>
          <a:noFill/>
        </p:spPr>
        <p:txBody>
          <a:bodyPr wrap="square" rtlCol="0">
            <a:spAutoFit/>
          </a:bodyPr>
          <a:lstStyle/>
          <a:p>
            <a:pPr algn="ctr"/>
            <a:r>
              <a:rPr lang="en-GB" sz="3600" b="1">
                <a:solidFill>
                  <a:schemeClr val="accent3"/>
                </a:solidFill>
                <a:latin typeface="Outfit Medium" pitchFamily="2" charset="0"/>
              </a:rPr>
              <a:t>Project Completion</a:t>
            </a:r>
            <a:endParaRPr lang="en-ID" sz="3600" b="1">
              <a:solidFill>
                <a:schemeClr val="accent3"/>
              </a:solidFill>
              <a:latin typeface="Outfit Medium" pitchFamily="2" charset="0"/>
            </a:endParaRPr>
          </a:p>
        </p:txBody>
      </p:sp>
      <p:pic>
        <p:nvPicPr>
          <p:cNvPr id="3" name="Picture 2" descr="A diagram of a process&#10;&#10;Description automatically generated">
            <a:extLst>
              <a:ext uri="{FF2B5EF4-FFF2-40B4-BE49-F238E27FC236}">
                <a16:creationId xmlns:a16="http://schemas.microsoft.com/office/drawing/2014/main" id="{7F0CCA00-8DB4-3969-099E-48A458631340}"/>
              </a:ext>
            </a:extLst>
          </p:cNvPr>
          <p:cNvPicPr>
            <a:picLocks noChangeAspect="1"/>
          </p:cNvPicPr>
          <p:nvPr/>
        </p:nvPicPr>
        <p:blipFill>
          <a:blip r:embed="rId2"/>
          <a:stretch>
            <a:fillRect/>
          </a:stretch>
        </p:blipFill>
        <p:spPr>
          <a:xfrm>
            <a:off x="1047749" y="1121834"/>
            <a:ext cx="9768416" cy="4889499"/>
          </a:xfrm>
          <a:prstGeom prst="rect">
            <a:avLst/>
          </a:prstGeom>
        </p:spPr>
      </p:pic>
      <p:pic>
        <p:nvPicPr>
          <p:cNvPr id="4" name="Picture 3" descr="A red location pin with a black background&#10;&#10;Description automatically generated">
            <a:extLst>
              <a:ext uri="{FF2B5EF4-FFF2-40B4-BE49-F238E27FC236}">
                <a16:creationId xmlns:a16="http://schemas.microsoft.com/office/drawing/2014/main" id="{0520025A-9711-24AE-5A89-253424333C8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37784" y="751248"/>
            <a:ext cx="679900" cy="679900"/>
          </a:xfrm>
          <a:prstGeom prst="rect">
            <a:avLst/>
          </a:prstGeom>
        </p:spPr>
      </p:pic>
      <p:sp>
        <p:nvSpPr>
          <p:cNvPr id="73" name="Google Shape;544;p14">
            <a:extLst>
              <a:ext uri="{FF2B5EF4-FFF2-40B4-BE49-F238E27FC236}">
                <a16:creationId xmlns:a16="http://schemas.microsoft.com/office/drawing/2014/main" id="{D36B0AEB-8B57-6BFD-0B69-C31238716CA1}"/>
              </a:ext>
            </a:extLst>
          </p:cNvPr>
          <p:cNvSpPr/>
          <p:nvPr/>
        </p:nvSpPr>
        <p:spPr>
          <a:xfrm rot="18696891" flipH="1">
            <a:off x="10473845" y="999181"/>
            <a:ext cx="1071814" cy="107181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Tree>
    <p:extLst>
      <p:ext uri="{BB962C8B-B14F-4D97-AF65-F5344CB8AC3E}">
        <p14:creationId xmlns:p14="http://schemas.microsoft.com/office/powerpoint/2010/main" val="2417470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91">
            <a:extLst>
              <a:ext uri="{FF2B5EF4-FFF2-40B4-BE49-F238E27FC236}">
                <a16:creationId xmlns:a16="http://schemas.microsoft.com/office/drawing/2014/main" id="{486E54BB-3A45-CB97-B7E0-15EC4C4E35D0}"/>
              </a:ext>
            </a:extLst>
          </p:cNvPr>
          <p:cNvSpPr/>
          <p:nvPr/>
        </p:nvSpPr>
        <p:spPr>
          <a:xfrm>
            <a:off x="8237415" y="2050971"/>
            <a:ext cx="3954585" cy="4807029"/>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lt1"/>
              </a:solidFill>
              <a:sym typeface="Arial"/>
            </a:endParaRPr>
          </a:p>
        </p:txBody>
      </p:sp>
      <p:sp>
        <p:nvSpPr>
          <p:cNvPr id="6" name="TextBox 5">
            <a:extLst>
              <a:ext uri="{FF2B5EF4-FFF2-40B4-BE49-F238E27FC236}">
                <a16:creationId xmlns:a16="http://schemas.microsoft.com/office/drawing/2014/main" id="{CA4F5BC2-DC2E-E8A1-C3F6-C5544519E9E7}"/>
              </a:ext>
            </a:extLst>
          </p:cNvPr>
          <p:cNvSpPr txBox="1"/>
          <p:nvPr/>
        </p:nvSpPr>
        <p:spPr>
          <a:xfrm>
            <a:off x="680615" y="588052"/>
            <a:ext cx="5417049" cy="707886"/>
          </a:xfrm>
          <a:prstGeom prst="rect">
            <a:avLst/>
          </a:prstGeom>
          <a:noFill/>
        </p:spPr>
        <p:txBody>
          <a:bodyPr wrap="square" lIns="91440" tIns="45720" rIns="91440" bIns="45720" rtlCol="0" anchor="t">
            <a:spAutoFit/>
          </a:bodyPr>
          <a:lstStyle/>
          <a:p>
            <a:r>
              <a:rPr lang="en-ID" sz="4000" dirty="0">
                <a:solidFill>
                  <a:schemeClr val="tx1">
                    <a:lumMod val="75000"/>
                    <a:lumOff val="25000"/>
                  </a:schemeClr>
                </a:solidFill>
                <a:latin typeface="Outfit Medium"/>
              </a:rPr>
              <a:t>Overall </a:t>
            </a:r>
            <a:r>
              <a:rPr lang="en-ID" sz="4000" dirty="0">
                <a:solidFill>
                  <a:schemeClr val="accent3"/>
                </a:solidFill>
                <a:latin typeface="Outfit Medium"/>
              </a:rPr>
              <a:t>Research Gap</a:t>
            </a:r>
          </a:p>
        </p:txBody>
      </p:sp>
      <p:sp>
        <p:nvSpPr>
          <p:cNvPr id="7" name="TextBox 6">
            <a:extLst>
              <a:ext uri="{FF2B5EF4-FFF2-40B4-BE49-F238E27FC236}">
                <a16:creationId xmlns:a16="http://schemas.microsoft.com/office/drawing/2014/main" id="{35C020D7-E1E4-93E9-B13B-4A53D8AFC6DD}"/>
              </a:ext>
            </a:extLst>
          </p:cNvPr>
          <p:cNvSpPr txBox="1"/>
          <p:nvPr/>
        </p:nvSpPr>
        <p:spPr>
          <a:xfrm>
            <a:off x="426615" y="1422094"/>
            <a:ext cx="7536972" cy="3515578"/>
          </a:xfrm>
          <a:prstGeom prst="rect">
            <a:avLst/>
          </a:prstGeom>
          <a:noFill/>
        </p:spPr>
        <p:txBody>
          <a:bodyPr wrap="square" lIns="91440" tIns="45720" rIns="91440" bIns="45720" rtlCol="0" anchor="t">
            <a:spAutoFit/>
          </a:bodyPr>
          <a:lstStyle/>
          <a:p>
            <a:pPr marL="285750" indent="-285750" algn="just">
              <a:buFont typeface="Arial"/>
              <a:buChar char="•"/>
            </a:pPr>
            <a:r>
              <a:rPr lang="id-ID" dirty="0">
                <a:solidFill>
                  <a:schemeClr val="tx1">
                    <a:lumMod val="75000"/>
                    <a:lumOff val="25000"/>
                  </a:schemeClr>
                </a:solidFill>
                <a:ea typeface="+mn-lt"/>
                <a:cs typeface="+mn-lt"/>
              </a:rPr>
              <a:t>There is a lack of comprehensive evaluation of how adversarial attacks impact CNN-based medical imaging systems. </a:t>
            </a:r>
            <a:endParaRPr lang="en-US" dirty="0">
              <a:solidFill>
                <a:schemeClr val="tx1">
                  <a:lumMod val="75000"/>
                  <a:lumOff val="25000"/>
                </a:schemeClr>
              </a:solidFill>
              <a:ea typeface="+mn-lt"/>
              <a:cs typeface="+mn-lt"/>
            </a:endParaRPr>
          </a:p>
          <a:p>
            <a:pPr marL="285750" indent="-285750" algn="just">
              <a:buFont typeface="Arial"/>
              <a:buChar char="•"/>
            </a:pPr>
            <a:endParaRPr lang="id-ID" dirty="0">
              <a:solidFill>
                <a:schemeClr val="tx1">
                  <a:lumMod val="75000"/>
                  <a:lumOff val="25000"/>
                </a:schemeClr>
              </a:solidFill>
              <a:ea typeface="+mn-lt"/>
              <a:cs typeface="+mn-lt"/>
            </a:endParaRPr>
          </a:p>
          <a:p>
            <a:pPr marL="285750" indent="-285750" algn="just">
              <a:buFont typeface="Arial"/>
              <a:buChar char="•"/>
            </a:pPr>
            <a:r>
              <a:rPr lang="id-ID" dirty="0">
                <a:solidFill>
                  <a:schemeClr val="tx1">
                    <a:lumMod val="75000"/>
                    <a:lumOff val="25000"/>
                  </a:schemeClr>
                </a:solidFill>
                <a:ea typeface="+mn-lt"/>
                <a:cs typeface="+mn-lt"/>
              </a:rPr>
              <a:t>Existing defense mechanisms have not been thoroughly tested for their effectiveness across diverse attack types and model architectures. </a:t>
            </a:r>
            <a:endParaRPr lang="en-US" dirty="0">
              <a:solidFill>
                <a:schemeClr val="tx1">
                  <a:lumMod val="75000"/>
                  <a:lumOff val="25000"/>
                </a:schemeClr>
              </a:solidFill>
              <a:ea typeface="+mn-lt"/>
              <a:cs typeface="+mn-lt"/>
            </a:endParaRPr>
          </a:p>
          <a:p>
            <a:pPr marL="285750" indent="-285750" algn="just">
              <a:buFont typeface="Arial"/>
              <a:buChar char="•"/>
            </a:pPr>
            <a:endParaRPr lang="id-ID" dirty="0">
              <a:solidFill>
                <a:schemeClr val="tx1">
                  <a:lumMod val="75000"/>
                  <a:lumOff val="25000"/>
                </a:schemeClr>
              </a:solidFill>
              <a:ea typeface="+mn-lt"/>
              <a:cs typeface="+mn-lt"/>
            </a:endParaRPr>
          </a:p>
          <a:p>
            <a:pPr marL="285750" indent="-285750" algn="just">
              <a:buFont typeface="Arial"/>
              <a:buChar char="•"/>
            </a:pPr>
            <a:r>
              <a:rPr lang="id-ID" dirty="0">
                <a:solidFill>
                  <a:schemeClr val="tx1">
                    <a:lumMod val="75000"/>
                    <a:lumOff val="25000"/>
                  </a:schemeClr>
                </a:solidFill>
                <a:ea typeface="+mn-lt"/>
                <a:cs typeface="+mn-lt"/>
              </a:rPr>
              <a:t>This gap is particularly significant for chest X-ray classification, where robustness is critical for reliable and secure diagnostics.</a:t>
            </a:r>
            <a:endParaRPr lang="en-US" dirty="0">
              <a:solidFill>
                <a:schemeClr val="tx1">
                  <a:lumMod val="75000"/>
                  <a:lumOff val="25000"/>
                </a:schemeClr>
              </a:solidFill>
              <a:cs typeface="Poppins"/>
            </a:endParaRPr>
          </a:p>
          <a:p>
            <a:pPr marL="285750" indent="-285750" algn="just">
              <a:lnSpc>
                <a:spcPct val="150000"/>
              </a:lnSpc>
              <a:buFont typeface="Arial"/>
              <a:buChar char="•"/>
            </a:pPr>
            <a:endParaRPr lang="id-ID" dirty="0">
              <a:solidFill>
                <a:schemeClr val="tx1">
                  <a:lumMod val="75000"/>
                  <a:lumOff val="25000"/>
                </a:schemeClr>
              </a:solidFill>
              <a:cs typeface="Poppins"/>
            </a:endParaRPr>
          </a:p>
        </p:txBody>
      </p:sp>
      <p:sp>
        <p:nvSpPr>
          <p:cNvPr id="96" name="Google Shape;544;p14">
            <a:extLst>
              <a:ext uri="{FF2B5EF4-FFF2-40B4-BE49-F238E27FC236}">
                <a16:creationId xmlns:a16="http://schemas.microsoft.com/office/drawing/2014/main" id="{F3D5127F-7966-67B6-1208-53FE1C2F5592}"/>
              </a:ext>
            </a:extLst>
          </p:cNvPr>
          <p:cNvSpPr/>
          <p:nvPr/>
        </p:nvSpPr>
        <p:spPr>
          <a:xfrm rot="8485800">
            <a:off x="4296773" y="4716020"/>
            <a:ext cx="490322" cy="49032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dirty="0">
              <a:latin typeface="Arial"/>
              <a:cs typeface="Arial"/>
              <a:sym typeface="Arial"/>
            </a:endParaRPr>
          </a:p>
        </p:txBody>
      </p:sp>
      <p:grpSp>
        <p:nvGrpSpPr>
          <p:cNvPr id="76" name="Group 75">
            <a:extLst>
              <a:ext uri="{FF2B5EF4-FFF2-40B4-BE49-F238E27FC236}">
                <a16:creationId xmlns:a16="http://schemas.microsoft.com/office/drawing/2014/main" id="{C92E3DD5-01A6-011D-4B74-E50A0ECF64D9}"/>
              </a:ext>
            </a:extLst>
          </p:cNvPr>
          <p:cNvGrpSpPr/>
          <p:nvPr/>
        </p:nvGrpSpPr>
        <p:grpSpPr>
          <a:xfrm rot="454359">
            <a:off x="19289" y="4931381"/>
            <a:ext cx="1785616" cy="1265124"/>
            <a:chOff x="-27979" y="5270662"/>
            <a:chExt cx="2140300" cy="1516423"/>
          </a:xfrm>
        </p:grpSpPr>
        <p:grpSp>
          <p:nvGrpSpPr>
            <p:cNvPr id="77" name="Graphic 11">
              <a:extLst>
                <a:ext uri="{FF2B5EF4-FFF2-40B4-BE49-F238E27FC236}">
                  <a16:creationId xmlns:a16="http://schemas.microsoft.com/office/drawing/2014/main" id="{A5362620-9726-BA1C-73C0-EDA95D4E5F23}"/>
                </a:ext>
              </a:extLst>
            </p:cNvPr>
            <p:cNvGrpSpPr/>
            <p:nvPr/>
          </p:nvGrpSpPr>
          <p:grpSpPr>
            <a:xfrm>
              <a:off x="847508" y="5270662"/>
              <a:ext cx="1264813" cy="1121269"/>
              <a:chOff x="8944372" y="1327777"/>
              <a:chExt cx="1691064" cy="1499146"/>
            </a:xfrm>
            <a:solidFill>
              <a:schemeClr val="accent4"/>
            </a:solidFill>
          </p:grpSpPr>
          <p:sp>
            <p:nvSpPr>
              <p:cNvPr id="84" name="Freeform: Shape 83">
                <a:extLst>
                  <a:ext uri="{FF2B5EF4-FFF2-40B4-BE49-F238E27FC236}">
                    <a16:creationId xmlns:a16="http://schemas.microsoft.com/office/drawing/2014/main" id="{AE5C81C5-BDB6-8F4F-A5FF-EC7E60B4651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dirty="0"/>
              </a:p>
            </p:txBody>
          </p:sp>
          <p:sp>
            <p:nvSpPr>
              <p:cNvPr id="85" name="Freeform: Shape 84">
                <a:extLst>
                  <a:ext uri="{FF2B5EF4-FFF2-40B4-BE49-F238E27FC236}">
                    <a16:creationId xmlns:a16="http://schemas.microsoft.com/office/drawing/2014/main" id="{67807E37-6485-A00C-5868-A05E88D0E99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dirty="0"/>
              </a:p>
            </p:txBody>
          </p:sp>
          <p:sp>
            <p:nvSpPr>
              <p:cNvPr id="86" name="Freeform: Shape 85">
                <a:extLst>
                  <a:ext uri="{FF2B5EF4-FFF2-40B4-BE49-F238E27FC236}">
                    <a16:creationId xmlns:a16="http://schemas.microsoft.com/office/drawing/2014/main" id="{EA678627-4FB7-9EA5-6396-E851B52BCA6B}"/>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dirty="0"/>
              </a:p>
            </p:txBody>
          </p:sp>
          <p:sp>
            <p:nvSpPr>
              <p:cNvPr id="87" name="Freeform: Shape 86">
                <a:extLst>
                  <a:ext uri="{FF2B5EF4-FFF2-40B4-BE49-F238E27FC236}">
                    <a16:creationId xmlns:a16="http://schemas.microsoft.com/office/drawing/2014/main" id="{574F043E-D49A-FB61-4094-9C4347D92530}"/>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dirty="0"/>
              </a:p>
            </p:txBody>
          </p:sp>
          <p:sp>
            <p:nvSpPr>
              <p:cNvPr id="88" name="Freeform: Shape 87">
                <a:extLst>
                  <a:ext uri="{FF2B5EF4-FFF2-40B4-BE49-F238E27FC236}">
                    <a16:creationId xmlns:a16="http://schemas.microsoft.com/office/drawing/2014/main" id="{2C415427-9124-BB5C-9E09-8CCE83453020}"/>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dirty="0"/>
              </a:p>
            </p:txBody>
          </p:sp>
        </p:grpSp>
        <p:grpSp>
          <p:nvGrpSpPr>
            <p:cNvPr id="78" name="Graphic 11">
              <a:extLst>
                <a:ext uri="{FF2B5EF4-FFF2-40B4-BE49-F238E27FC236}">
                  <a16:creationId xmlns:a16="http://schemas.microsoft.com/office/drawing/2014/main" id="{FCE900AE-2FD6-E72F-7E7B-6E47BB83CBAF}"/>
                </a:ext>
              </a:extLst>
            </p:cNvPr>
            <p:cNvGrpSpPr/>
            <p:nvPr/>
          </p:nvGrpSpPr>
          <p:grpSpPr>
            <a:xfrm>
              <a:off x="-27979" y="5701462"/>
              <a:ext cx="1257220" cy="1085623"/>
              <a:chOff x="7773841" y="1903760"/>
              <a:chExt cx="1680912" cy="1451487"/>
            </a:xfrm>
            <a:solidFill>
              <a:schemeClr val="accent4"/>
            </a:solidFill>
          </p:grpSpPr>
          <p:sp>
            <p:nvSpPr>
              <p:cNvPr id="79" name="Freeform: Shape 78">
                <a:extLst>
                  <a:ext uri="{FF2B5EF4-FFF2-40B4-BE49-F238E27FC236}">
                    <a16:creationId xmlns:a16="http://schemas.microsoft.com/office/drawing/2014/main" id="{E25618BB-173F-E05D-176A-0CE995093111}"/>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dirty="0"/>
              </a:p>
            </p:txBody>
          </p:sp>
          <p:sp>
            <p:nvSpPr>
              <p:cNvPr id="80" name="Freeform: Shape 79">
                <a:extLst>
                  <a:ext uri="{FF2B5EF4-FFF2-40B4-BE49-F238E27FC236}">
                    <a16:creationId xmlns:a16="http://schemas.microsoft.com/office/drawing/2014/main" id="{65C9BEA1-EEE5-E777-970D-B09E2B4644B6}"/>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dirty="0"/>
              </a:p>
            </p:txBody>
          </p:sp>
          <p:sp>
            <p:nvSpPr>
              <p:cNvPr id="81" name="Freeform: Shape 80">
                <a:extLst>
                  <a:ext uri="{FF2B5EF4-FFF2-40B4-BE49-F238E27FC236}">
                    <a16:creationId xmlns:a16="http://schemas.microsoft.com/office/drawing/2014/main" id="{B2FE4C1F-9767-3967-D0D3-766C27395F4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dirty="0"/>
              </a:p>
            </p:txBody>
          </p:sp>
          <p:sp>
            <p:nvSpPr>
              <p:cNvPr id="82" name="Freeform: Shape 81">
                <a:extLst>
                  <a:ext uri="{FF2B5EF4-FFF2-40B4-BE49-F238E27FC236}">
                    <a16:creationId xmlns:a16="http://schemas.microsoft.com/office/drawing/2014/main" id="{8878AA68-6E41-35E7-EE94-1A10F7AD8FF0}"/>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dirty="0"/>
              </a:p>
            </p:txBody>
          </p:sp>
          <p:sp>
            <p:nvSpPr>
              <p:cNvPr id="83" name="Freeform: Shape 82">
                <a:extLst>
                  <a:ext uri="{FF2B5EF4-FFF2-40B4-BE49-F238E27FC236}">
                    <a16:creationId xmlns:a16="http://schemas.microsoft.com/office/drawing/2014/main" id="{DBAE371F-E301-68DD-45C6-7D9121A4512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dirty="0"/>
              </a:p>
            </p:txBody>
          </p:sp>
        </p:grpSp>
      </p:grpSp>
    </p:spTree>
    <p:extLst>
      <p:ext uri="{BB962C8B-B14F-4D97-AF65-F5344CB8AC3E}">
        <p14:creationId xmlns:p14="http://schemas.microsoft.com/office/powerpoint/2010/main" val="2453071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a:extLst>
              <a:ext uri="{FF2B5EF4-FFF2-40B4-BE49-F238E27FC236}">
                <a16:creationId xmlns:a16="http://schemas.microsoft.com/office/drawing/2014/main" id="{53F17F64-7FD8-CCD4-C5B7-2730C5E7F737}"/>
              </a:ext>
            </a:extLst>
          </p:cNvPr>
          <p:cNvSpPr txBox="1"/>
          <p:nvPr/>
        </p:nvSpPr>
        <p:spPr>
          <a:xfrm>
            <a:off x="2324669" y="383796"/>
            <a:ext cx="7542662" cy="769441"/>
          </a:xfrm>
          <a:prstGeom prst="rect">
            <a:avLst/>
          </a:prstGeom>
          <a:noFill/>
        </p:spPr>
        <p:txBody>
          <a:bodyPr wrap="square" rtlCol="0">
            <a:spAutoFit/>
          </a:bodyPr>
          <a:lstStyle/>
          <a:p>
            <a:pPr algn="ctr"/>
            <a:r>
              <a:rPr lang="en-GB" sz="4400" b="1">
                <a:solidFill>
                  <a:schemeClr val="accent3"/>
                </a:solidFill>
                <a:latin typeface="Outfit Medium" pitchFamily="2" charset="0"/>
              </a:rPr>
              <a:t>Defence Strategies</a:t>
            </a:r>
            <a:endParaRPr lang="en-ID" sz="4400" b="1">
              <a:solidFill>
                <a:schemeClr val="accent3"/>
              </a:solidFill>
              <a:latin typeface="Outfit Medium" pitchFamily="2" charset="0"/>
            </a:endParaRPr>
          </a:p>
        </p:txBody>
      </p:sp>
      <p:sp>
        <p:nvSpPr>
          <p:cNvPr id="60" name="Google Shape;544;p14">
            <a:extLst>
              <a:ext uri="{FF2B5EF4-FFF2-40B4-BE49-F238E27FC236}">
                <a16:creationId xmlns:a16="http://schemas.microsoft.com/office/drawing/2014/main" id="{4C29A889-1EFB-8A33-5861-9AB038BE021C}"/>
              </a:ext>
            </a:extLst>
          </p:cNvPr>
          <p:cNvSpPr/>
          <p:nvPr/>
        </p:nvSpPr>
        <p:spPr>
          <a:xfrm rot="9755937" flipH="1">
            <a:off x="1113043" y="920629"/>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61" name="Google Shape;544;p14">
            <a:extLst>
              <a:ext uri="{FF2B5EF4-FFF2-40B4-BE49-F238E27FC236}">
                <a16:creationId xmlns:a16="http://schemas.microsoft.com/office/drawing/2014/main" id="{271D80C4-189C-8687-9F85-71CCE3FE776E}"/>
              </a:ext>
            </a:extLst>
          </p:cNvPr>
          <p:cNvSpPr/>
          <p:nvPr/>
        </p:nvSpPr>
        <p:spPr>
          <a:xfrm rot="2730025" flipH="1">
            <a:off x="11003467" y="6017221"/>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5" name="Group 4">
            <a:extLst>
              <a:ext uri="{FF2B5EF4-FFF2-40B4-BE49-F238E27FC236}">
                <a16:creationId xmlns:a16="http://schemas.microsoft.com/office/drawing/2014/main" id="{F296F791-191D-CBE3-F9FB-7A9668E89ECF}"/>
              </a:ext>
            </a:extLst>
          </p:cNvPr>
          <p:cNvGrpSpPr/>
          <p:nvPr/>
        </p:nvGrpSpPr>
        <p:grpSpPr>
          <a:xfrm>
            <a:off x="1353307" y="2077932"/>
            <a:ext cx="3027753" cy="636369"/>
            <a:chOff x="3144701" y="4120385"/>
            <a:chExt cx="3707497" cy="1824587"/>
          </a:xfrm>
        </p:grpSpPr>
        <p:sp>
          <p:nvSpPr>
            <p:cNvPr id="6" name="Rectangle: Rounded Corners 5">
              <a:extLst>
                <a:ext uri="{FF2B5EF4-FFF2-40B4-BE49-F238E27FC236}">
                  <a16:creationId xmlns:a16="http://schemas.microsoft.com/office/drawing/2014/main" id="{B1EB29EA-C109-3319-7531-51D73EA1EA91}"/>
                </a:ext>
              </a:extLst>
            </p:cNvPr>
            <p:cNvSpPr/>
            <p:nvPr/>
          </p:nvSpPr>
          <p:spPr>
            <a:xfrm>
              <a:off x="3144701" y="4120385"/>
              <a:ext cx="3546803"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1" name="TextBox 10">
              <a:extLst>
                <a:ext uri="{FF2B5EF4-FFF2-40B4-BE49-F238E27FC236}">
                  <a16:creationId xmlns:a16="http://schemas.microsoft.com/office/drawing/2014/main" id="{5A3ED55E-647E-B260-1BF9-454486B3ACCF}"/>
                </a:ext>
              </a:extLst>
            </p:cNvPr>
            <p:cNvSpPr txBox="1"/>
            <p:nvPr/>
          </p:nvSpPr>
          <p:spPr>
            <a:xfrm>
              <a:off x="3305395" y="4229920"/>
              <a:ext cx="3546803" cy="426783"/>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Adversarial Training (AT)</a:t>
              </a:r>
            </a:p>
          </p:txBody>
        </p:sp>
      </p:grpSp>
      <p:grpSp>
        <p:nvGrpSpPr>
          <p:cNvPr id="12" name="Group 11">
            <a:extLst>
              <a:ext uri="{FF2B5EF4-FFF2-40B4-BE49-F238E27FC236}">
                <a16:creationId xmlns:a16="http://schemas.microsoft.com/office/drawing/2014/main" id="{71A2E700-C5A9-CFE6-FB8C-06EF7586275D}"/>
              </a:ext>
            </a:extLst>
          </p:cNvPr>
          <p:cNvGrpSpPr/>
          <p:nvPr/>
        </p:nvGrpSpPr>
        <p:grpSpPr>
          <a:xfrm>
            <a:off x="1343276" y="2937743"/>
            <a:ext cx="3940764" cy="636369"/>
            <a:chOff x="3144700" y="4120385"/>
            <a:chExt cx="4825483" cy="1824587"/>
          </a:xfrm>
        </p:grpSpPr>
        <p:sp>
          <p:nvSpPr>
            <p:cNvPr id="13" name="Rectangle: Rounded Corners 12">
              <a:extLst>
                <a:ext uri="{FF2B5EF4-FFF2-40B4-BE49-F238E27FC236}">
                  <a16:creationId xmlns:a16="http://schemas.microsoft.com/office/drawing/2014/main" id="{A60CD6C2-C662-BF9E-508E-E256731B5679}"/>
                </a:ext>
              </a:extLst>
            </p:cNvPr>
            <p:cNvSpPr/>
            <p:nvPr/>
          </p:nvSpPr>
          <p:spPr>
            <a:xfrm>
              <a:off x="3144700" y="4120385"/>
              <a:ext cx="4825482"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7" name="TextBox 16">
              <a:extLst>
                <a:ext uri="{FF2B5EF4-FFF2-40B4-BE49-F238E27FC236}">
                  <a16:creationId xmlns:a16="http://schemas.microsoft.com/office/drawing/2014/main" id="{3F35AD74-5747-1891-A29D-7BB3F7FFE4AB}"/>
                </a:ext>
              </a:extLst>
            </p:cNvPr>
            <p:cNvSpPr txBox="1"/>
            <p:nvPr/>
          </p:nvSpPr>
          <p:spPr>
            <a:xfrm>
              <a:off x="3305395" y="4229920"/>
              <a:ext cx="4664788" cy="122366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Histogram Gradient Descent (HGD)</a:t>
              </a:r>
            </a:p>
          </p:txBody>
        </p:sp>
      </p:grpSp>
      <p:grpSp>
        <p:nvGrpSpPr>
          <p:cNvPr id="18" name="Group 17">
            <a:extLst>
              <a:ext uri="{FF2B5EF4-FFF2-40B4-BE49-F238E27FC236}">
                <a16:creationId xmlns:a16="http://schemas.microsoft.com/office/drawing/2014/main" id="{6FE88BFB-156A-6725-9A2B-D4774598B229}"/>
              </a:ext>
            </a:extLst>
          </p:cNvPr>
          <p:cNvGrpSpPr/>
          <p:nvPr/>
        </p:nvGrpSpPr>
        <p:grpSpPr>
          <a:xfrm>
            <a:off x="1353457" y="3806138"/>
            <a:ext cx="3297673" cy="636369"/>
            <a:chOff x="3144700" y="4120385"/>
            <a:chExt cx="4038015" cy="1824587"/>
          </a:xfrm>
        </p:grpSpPr>
        <p:sp>
          <p:nvSpPr>
            <p:cNvPr id="19" name="Rectangle: Rounded Corners 18">
              <a:extLst>
                <a:ext uri="{FF2B5EF4-FFF2-40B4-BE49-F238E27FC236}">
                  <a16:creationId xmlns:a16="http://schemas.microsoft.com/office/drawing/2014/main" id="{41CFBD00-1BB6-90DE-3DC8-E1359172DB51}"/>
                </a:ext>
              </a:extLst>
            </p:cNvPr>
            <p:cNvSpPr/>
            <p:nvPr/>
          </p:nvSpPr>
          <p:spPr>
            <a:xfrm>
              <a:off x="3144700" y="4120385"/>
              <a:ext cx="4038015"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3" name="TextBox 42">
              <a:extLst>
                <a:ext uri="{FF2B5EF4-FFF2-40B4-BE49-F238E27FC236}">
                  <a16:creationId xmlns:a16="http://schemas.microsoft.com/office/drawing/2014/main" id="{64FD98B8-76F4-8FDA-74F3-A4ADB093355B}"/>
                </a:ext>
              </a:extLst>
            </p:cNvPr>
            <p:cNvSpPr txBox="1"/>
            <p:nvPr/>
          </p:nvSpPr>
          <p:spPr>
            <a:xfrm>
              <a:off x="3292929" y="4355161"/>
              <a:ext cx="3889786" cy="122366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Randomized Smoothing (RS)</a:t>
              </a:r>
            </a:p>
          </p:txBody>
        </p:sp>
      </p:grpSp>
      <p:sp>
        <p:nvSpPr>
          <p:cNvPr id="50" name="Freeform 10">
            <a:extLst>
              <a:ext uri="{FF2B5EF4-FFF2-40B4-BE49-F238E27FC236}">
                <a16:creationId xmlns:a16="http://schemas.microsoft.com/office/drawing/2014/main" id="{7F24F76F-E8CA-C0FB-B5CB-91D2CF185D29}"/>
              </a:ext>
            </a:extLst>
          </p:cNvPr>
          <p:cNvSpPr/>
          <p:nvPr/>
        </p:nvSpPr>
        <p:spPr>
          <a:xfrm>
            <a:off x="6815598" y="2545538"/>
            <a:ext cx="5376403" cy="4312463"/>
          </a:xfrm>
          <a:custGeom>
            <a:avLst/>
            <a:gdLst>
              <a:gd name="connsiteX0" fmla="*/ 3538898 w 5376403"/>
              <a:gd name="connsiteY0" fmla="*/ 0 h 4312463"/>
              <a:gd name="connsiteX1" fmla="*/ 5225747 w 5376403"/>
              <a:gd name="connsiteY1" fmla="*/ 427127 h 4312463"/>
              <a:gd name="connsiteX2" fmla="*/ 5376403 w 5376403"/>
              <a:gd name="connsiteY2" fmla="*/ 518652 h 4312463"/>
              <a:gd name="connsiteX3" fmla="*/ 5376403 w 5376403"/>
              <a:gd name="connsiteY3" fmla="*/ 4312463 h 4312463"/>
              <a:gd name="connsiteX4" fmla="*/ 87417 w 5376403"/>
              <a:gd name="connsiteY4" fmla="*/ 4312463 h 4312463"/>
              <a:gd name="connsiteX5" fmla="*/ 71898 w 5376403"/>
              <a:gd name="connsiteY5" fmla="*/ 4252110 h 4312463"/>
              <a:gd name="connsiteX6" fmla="*/ 0 w 5376403"/>
              <a:gd name="connsiteY6" fmla="*/ 3538898 h 4312463"/>
              <a:gd name="connsiteX7" fmla="*/ 3538898 w 5376403"/>
              <a:gd name="connsiteY7" fmla="*/ 0 h 43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403" h="4312463">
                <a:moveTo>
                  <a:pt x="3538898" y="0"/>
                </a:moveTo>
                <a:cubicBezTo>
                  <a:pt x="4149673" y="0"/>
                  <a:pt x="4724309" y="154729"/>
                  <a:pt x="5225747" y="427127"/>
                </a:cubicBezTo>
                <a:lnTo>
                  <a:pt x="5376403" y="518652"/>
                </a:lnTo>
                <a:lnTo>
                  <a:pt x="5376403" y="4312463"/>
                </a:lnTo>
                <a:lnTo>
                  <a:pt x="87417" y="4312463"/>
                </a:lnTo>
                <a:lnTo>
                  <a:pt x="71898" y="4252110"/>
                </a:lnTo>
                <a:cubicBezTo>
                  <a:pt x="24757" y="4021736"/>
                  <a:pt x="0" y="3783208"/>
                  <a:pt x="0" y="3538898"/>
                </a:cubicBezTo>
                <a:cubicBezTo>
                  <a:pt x="0" y="1584419"/>
                  <a:pt x="1584419" y="0"/>
                  <a:pt x="3538898"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26" name="Picture 2" descr="Illustration of the adversarial training process. | Download Scientific  Diagram">
            <a:extLst>
              <a:ext uri="{FF2B5EF4-FFF2-40B4-BE49-F238E27FC236}">
                <a16:creationId xmlns:a16="http://schemas.microsoft.com/office/drawing/2014/main" id="{24E9694B-79E0-4704-BC08-92C5C8825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5314" y="1988209"/>
            <a:ext cx="6129411" cy="323056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17DB34D4-4740-AA04-DF4A-0FC7408AA0FA}"/>
              </a:ext>
            </a:extLst>
          </p:cNvPr>
          <p:cNvGrpSpPr/>
          <p:nvPr/>
        </p:nvGrpSpPr>
        <p:grpSpPr>
          <a:xfrm>
            <a:off x="1343277" y="4657365"/>
            <a:ext cx="3861769" cy="922976"/>
            <a:chOff x="3144701" y="4120385"/>
            <a:chExt cx="4728753" cy="2646342"/>
          </a:xfrm>
        </p:grpSpPr>
        <p:sp>
          <p:nvSpPr>
            <p:cNvPr id="47" name="Rectangle: Rounded Corners 46">
              <a:extLst>
                <a:ext uri="{FF2B5EF4-FFF2-40B4-BE49-F238E27FC236}">
                  <a16:creationId xmlns:a16="http://schemas.microsoft.com/office/drawing/2014/main" id="{2F249793-E44E-BA37-DC34-2B1E6A790B61}"/>
                </a:ext>
              </a:extLst>
            </p:cNvPr>
            <p:cNvSpPr/>
            <p:nvPr/>
          </p:nvSpPr>
          <p:spPr>
            <a:xfrm>
              <a:off x="3144701" y="4120385"/>
              <a:ext cx="4728753" cy="2646342"/>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9" name="TextBox 48">
              <a:extLst>
                <a:ext uri="{FF2B5EF4-FFF2-40B4-BE49-F238E27FC236}">
                  <a16:creationId xmlns:a16="http://schemas.microsoft.com/office/drawing/2014/main" id="{B7767C9F-466F-2524-27DA-30ABA1329982}"/>
                </a:ext>
              </a:extLst>
            </p:cNvPr>
            <p:cNvSpPr txBox="1"/>
            <p:nvPr/>
          </p:nvSpPr>
          <p:spPr>
            <a:xfrm>
              <a:off x="3305395" y="4229920"/>
              <a:ext cx="4568059" cy="228260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Randomized Noise Reduction and </a:t>
              </a:r>
            </a:p>
            <a:p>
              <a:pPr>
                <a:lnSpc>
                  <a:spcPct val="150000"/>
                </a:lnSpc>
              </a:pPr>
              <a:r>
                <a:rPr lang="en-GB" sz="1600">
                  <a:solidFill>
                    <a:schemeClr val="tx1">
                      <a:lumMod val="75000"/>
                      <a:lumOff val="25000"/>
                    </a:schemeClr>
                  </a:solidFill>
                </a:rPr>
                <a:t>Preprocessing (NRP)</a:t>
              </a:r>
            </a:p>
          </p:txBody>
        </p:sp>
      </p:grpSp>
    </p:spTree>
    <p:extLst>
      <p:ext uri="{BB962C8B-B14F-4D97-AF65-F5344CB8AC3E}">
        <p14:creationId xmlns:p14="http://schemas.microsoft.com/office/powerpoint/2010/main" val="123454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B8562-DDAA-9658-B37D-E49799B3EE0F}"/>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0D4D2E24-9F28-3A25-2D40-202100F480A2}"/>
              </a:ext>
            </a:extLst>
          </p:cNvPr>
          <p:cNvSpPr txBox="1"/>
          <p:nvPr/>
        </p:nvSpPr>
        <p:spPr>
          <a:xfrm>
            <a:off x="2324669" y="383796"/>
            <a:ext cx="7542662" cy="769441"/>
          </a:xfrm>
          <a:prstGeom prst="rect">
            <a:avLst/>
          </a:prstGeom>
          <a:noFill/>
        </p:spPr>
        <p:txBody>
          <a:bodyPr wrap="square" rtlCol="0">
            <a:spAutoFit/>
          </a:bodyPr>
          <a:lstStyle/>
          <a:p>
            <a:pPr algn="ctr"/>
            <a:r>
              <a:rPr lang="en-GB" sz="4400" b="1">
                <a:solidFill>
                  <a:schemeClr val="accent3"/>
                </a:solidFill>
                <a:latin typeface="Outfit Medium" pitchFamily="2" charset="0"/>
              </a:rPr>
              <a:t>References</a:t>
            </a:r>
            <a:endParaRPr lang="en-ID" sz="4400" b="1">
              <a:solidFill>
                <a:schemeClr val="accent3"/>
              </a:solidFill>
              <a:latin typeface="Outfit Medium" pitchFamily="2" charset="0"/>
            </a:endParaRPr>
          </a:p>
        </p:txBody>
      </p:sp>
      <p:sp>
        <p:nvSpPr>
          <p:cNvPr id="60" name="Google Shape;544;p14">
            <a:extLst>
              <a:ext uri="{FF2B5EF4-FFF2-40B4-BE49-F238E27FC236}">
                <a16:creationId xmlns:a16="http://schemas.microsoft.com/office/drawing/2014/main" id="{8A58AD9D-90A7-8A46-4E12-C4BE3C1228DB}"/>
              </a:ext>
            </a:extLst>
          </p:cNvPr>
          <p:cNvSpPr/>
          <p:nvPr/>
        </p:nvSpPr>
        <p:spPr>
          <a:xfrm rot="9755937" flipH="1">
            <a:off x="577015" y="572500"/>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61" name="Google Shape;544;p14">
            <a:extLst>
              <a:ext uri="{FF2B5EF4-FFF2-40B4-BE49-F238E27FC236}">
                <a16:creationId xmlns:a16="http://schemas.microsoft.com/office/drawing/2014/main" id="{7D9728B0-0CFA-61EF-53A9-67F4C04DA86E}"/>
              </a:ext>
            </a:extLst>
          </p:cNvPr>
          <p:cNvSpPr/>
          <p:nvPr/>
        </p:nvSpPr>
        <p:spPr>
          <a:xfrm rot="2730025" flipH="1">
            <a:off x="10842694" y="5806206"/>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 name="TextBox 2">
            <a:extLst>
              <a:ext uri="{FF2B5EF4-FFF2-40B4-BE49-F238E27FC236}">
                <a16:creationId xmlns:a16="http://schemas.microsoft.com/office/drawing/2014/main" id="{DC1BB5B9-4582-B4F1-4B72-8CDF6B8B8909}"/>
              </a:ext>
            </a:extLst>
          </p:cNvPr>
          <p:cNvSpPr txBox="1"/>
          <p:nvPr/>
        </p:nvSpPr>
        <p:spPr>
          <a:xfrm>
            <a:off x="1247466" y="1223418"/>
            <a:ext cx="9762279" cy="3726533"/>
          </a:xfrm>
          <a:prstGeom prst="rect">
            <a:avLst/>
          </a:prstGeom>
          <a:noFill/>
        </p:spPr>
        <p:txBody>
          <a:bodyPr wrap="square" lIns="91440" tIns="45720" rIns="91440" bIns="45720" rtlCol="0" anchor="t">
            <a:spAutoFit/>
          </a:bodyPr>
          <a:lstStyle>
            <a:defPPr>
              <a:defRPr lang="en-US"/>
            </a:defPPr>
            <a:lvl1pPr>
              <a:lnSpc>
                <a:spcPct val="120000"/>
              </a:lnSpc>
              <a:defRPr sz="1200" b="0" i="0">
                <a:solidFill>
                  <a:schemeClr val="tx1">
                    <a:lumMod val="50000"/>
                    <a:lumOff val="50000"/>
                  </a:schemeClr>
                </a:solidFill>
                <a:effectLst/>
              </a:defRPr>
            </a:lvl1pPr>
          </a:lstStyle>
          <a:p>
            <a:pPr algn="just"/>
            <a:r>
              <a:rPr lang="en-US" sz="1800">
                <a:solidFill>
                  <a:schemeClr val="tx1"/>
                </a:solidFill>
              </a:rPr>
              <a:t>[1] </a:t>
            </a:r>
            <a:r>
              <a:rPr lang="en-US" sz="1800" err="1">
                <a:solidFill>
                  <a:schemeClr val="tx1"/>
                </a:solidFill>
                <a:ea typeface="+mn-lt"/>
                <a:cs typeface="+mn-lt"/>
              </a:rPr>
              <a:t>Zhilu</a:t>
            </a:r>
            <a:r>
              <a:rPr lang="en-US" sz="1800">
                <a:solidFill>
                  <a:schemeClr val="tx1"/>
                </a:solidFill>
                <a:ea typeface="+mn-lt"/>
                <a:cs typeface="+mn-lt"/>
              </a:rPr>
              <a:t> Zhang, Xi Yang, and </a:t>
            </a:r>
            <a:r>
              <a:rPr lang="en-US" sz="1800" err="1">
                <a:solidFill>
                  <a:schemeClr val="tx1"/>
                </a:solidFill>
                <a:ea typeface="+mn-lt"/>
                <a:cs typeface="+mn-lt"/>
              </a:rPr>
              <a:t>Kaizhu</a:t>
            </a:r>
            <a:r>
              <a:rPr lang="en-US" sz="1800">
                <a:solidFill>
                  <a:schemeClr val="tx1"/>
                </a:solidFill>
                <a:ea typeface="+mn-lt"/>
                <a:cs typeface="+mn-lt"/>
              </a:rPr>
              <a:t> Huang, "Attacking Sequential Learning Models with Style Transfer Based Adversarial Examples," </a:t>
            </a:r>
            <a:r>
              <a:rPr lang="en-US" sz="1800" i="1">
                <a:solidFill>
                  <a:schemeClr val="tx1"/>
                </a:solidFill>
                <a:ea typeface="+mn-lt"/>
                <a:cs typeface="+mn-lt"/>
              </a:rPr>
              <a:t>Journal of Physics: Conference Series</a:t>
            </a:r>
            <a:r>
              <a:rPr lang="en-US" sz="1800">
                <a:solidFill>
                  <a:schemeClr val="tx1"/>
                </a:solidFill>
                <a:ea typeface="+mn-lt"/>
                <a:cs typeface="+mn-lt"/>
              </a:rPr>
              <a:t>, vol. 1880, 2021. </a:t>
            </a:r>
            <a:r>
              <a:rPr lang="en-US" sz="1800" err="1">
                <a:solidFill>
                  <a:schemeClr val="tx1"/>
                </a:solidFill>
                <a:ea typeface="+mn-lt"/>
                <a:cs typeface="+mn-lt"/>
              </a:rPr>
              <a:t>doi</a:t>
            </a:r>
            <a:r>
              <a:rPr lang="en-US" sz="1800">
                <a:solidFill>
                  <a:schemeClr val="tx1"/>
                </a:solidFill>
                <a:ea typeface="+mn-lt"/>
                <a:cs typeface="+mn-lt"/>
              </a:rPr>
              <a:t>: 10.1088/1742-6596/1880/1/012021.</a:t>
            </a:r>
          </a:p>
          <a:p>
            <a:pPr algn="just">
              <a:lnSpc>
                <a:spcPct val="120000"/>
              </a:lnSpc>
            </a:pPr>
            <a:endParaRPr lang="en-US" sz="1800">
              <a:solidFill>
                <a:schemeClr val="tx1"/>
              </a:solidFill>
            </a:endParaRPr>
          </a:p>
          <a:p>
            <a:pPr algn="just"/>
            <a:r>
              <a:rPr lang="en-US" sz="1800">
                <a:solidFill>
                  <a:schemeClr val="tx1"/>
                </a:solidFill>
              </a:rPr>
              <a:t>[2] </a:t>
            </a:r>
            <a:r>
              <a:rPr lang="en-US" sz="1800" err="1">
                <a:solidFill>
                  <a:schemeClr val="tx1"/>
                </a:solidFill>
                <a:ea typeface="+mn-lt"/>
                <a:cs typeface="+mn-lt"/>
              </a:rPr>
              <a:t>Qiuling</a:t>
            </a:r>
            <a:r>
              <a:rPr lang="en-US" sz="1800">
                <a:solidFill>
                  <a:schemeClr val="tx1"/>
                </a:solidFill>
                <a:ea typeface="+mn-lt"/>
                <a:cs typeface="+mn-lt"/>
              </a:rPr>
              <a:t> Xu, </a:t>
            </a:r>
            <a:r>
              <a:rPr lang="en-US" sz="1800" err="1">
                <a:solidFill>
                  <a:schemeClr val="tx1"/>
                </a:solidFill>
                <a:ea typeface="+mn-lt"/>
                <a:cs typeface="+mn-lt"/>
              </a:rPr>
              <a:t>Guanhong</a:t>
            </a:r>
            <a:r>
              <a:rPr lang="en-US" sz="1800">
                <a:solidFill>
                  <a:schemeClr val="tx1"/>
                </a:solidFill>
                <a:ea typeface="+mn-lt"/>
                <a:cs typeface="+mn-lt"/>
              </a:rPr>
              <a:t> Tao, </a:t>
            </a:r>
            <a:r>
              <a:rPr lang="en-US" sz="1800" err="1">
                <a:solidFill>
                  <a:schemeClr val="tx1"/>
                </a:solidFill>
                <a:ea typeface="+mn-lt"/>
                <a:cs typeface="+mn-lt"/>
              </a:rPr>
              <a:t>Siyuan</a:t>
            </a:r>
            <a:r>
              <a:rPr lang="en-US" sz="1800">
                <a:solidFill>
                  <a:schemeClr val="tx1"/>
                </a:solidFill>
                <a:ea typeface="+mn-lt"/>
                <a:cs typeface="+mn-lt"/>
              </a:rPr>
              <a:t> Cheng, and </a:t>
            </a:r>
            <a:r>
              <a:rPr lang="en-US" sz="1800" err="1">
                <a:solidFill>
                  <a:schemeClr val="tx1"/>
                </a:solidFill>
                <a:ea typeface="+mn-lt"/>
                <a:cs typeface="+mn-lt"/>
              </a:rPr>
              <a:t>Xiangyu</a:t>
            </a:r>
            <a:r>
              <a:rPr lang="en-US" sz="1800">
                <a:solidFill>
                  <a:schemeClr val="tx1"/>
                </a:solidFill>
                <a:ea typeface="+mn-lt"/>
                <a:cs typeface="+mn-lt"/>
              </a:rPr>
              <a:t> Zhang, "Towards Feature Space Adversarial Attack by Style Perturbation," in </a:t>
            </a:r>
            <a:r>
              <a:rPr lang="en-US" sz="1800" i="1">
                <a:solidFill>
                  <a:schemeClr val="tx1"/>
                </a:solidFill>
                <a:ea typeface="+mn-lt"/>
                <a:cs typeface="+mn-lt"/>
              </a:rPr>
              <a:t>Proceedings of the AAAI Conference on Artificial Intelligence</a:t>
            </a:r>
            <a:r>
              <a:rPr lang="en-US" sz="1800">
                <a:solidFill>
                  <a:schemeClr val="tx1"/>
                </a:solidFill>
                <a:ea typeface="+mn-lt"/>
                <a:cs typeface="+mn-lt"/>
              </a:rPr>
              <a:t>, vol. 35, no. 10, pp. 10523-10530, May 2021. Available: </a:t>
            </a:r>
            <a:r>
              <a:rPr lang="en-US" sz="1800">
                <a:solidFill>
                  <a:schemeClr val="tx1"/>
                </a:solidFill>
                <a:ea typeface="+mn-lt"/>
                <a:cs typeface="+mn-lt"/>
                <a:hlinkClick r:id="rId2">
                  <a:extLst>
                    <a:ext uri="{A12FA001-AC4F-418D-AE19-62706E023703}">
                      <ahyp:hlinkClr xmlns:ahyp="http://schemas.microsoft.com/office/drawing/2018/hyperlinkcolor" val="tx"/>
                    </a:ext>
                  </a:extLst>
                </a:hlinkClick>
              </a:rPr>
              <a:t>https://arxiv.org/abs/2004.12385</a:t>
            </a:r>
            <a:r>
              <a:rPr lang="en-US" sz="1800">
                <a:solidFill>
                  <a:schemeClr val="tx1"/>
                </a:solidFill>
                <a:ea typeface="+mn-lt"/>
                <a:cs typeface="+mn-lt"/>
              </a:rPr>
              <a:t>.</a:t>
            </a:r>
          </a:p>
          <a:p>
            <a:pPr algn="just">
              <a:lnSpc>
                <a:spcPct val="120000"/>
              </a:lnSpc>
            </a:pPr>
            <a:endParaRPr lang="en-US" sz="1800">
              <a:solidFill>
                <a:schemeClr val="tx1"/>
              </a:solidFill>
            </a:endParaRPr>
          </a:p>
          <a:p>
            <a:pPr algn="just"/>
            <a:r>
              <a:rPr lang="en-US" sz="1800">
                <a:solidFill>
                  <a:schemeClr val="tx1"/>
                </a:solidFill>
              </a:rPr>
              <a:t>[3] </a:t>
            </a:r>
            <a:r>
              <a:rPr lang="en-US" sz="1800" err="1">
                <a:solidFill>
                  <a:schemeClr val="tx1"/>
                </a:solidFill>
                <a:ea typeface="+mn-lt"/>
                <a:cs typeface="+mn-lt"/>
              </a:rPr>
              <a:t>Zhilu</a:t>
            </a:r>
            <a:r>
              <a:rPr lang="en-US" sz="1800">
                <a:solidFill>
                  <a:schemeClr val="tx1"/>
                </a:solidFill>
                <a:ea typeface="+mn-lt"/>
                <a:cs typeface="+mn-lt"/>
              </a:rPr>
              <a:t> Zhang, Xi Yang, and </a:t>
            </a:r>
            <a:r>
              <a:rPr lang="en-US" sz="1800" err="1">
                <a:solidFill>
                  <a:schemeClr val="tx1"/>
                </a:solidFill>
                <a:ea typeface="+mn-lt"/>
                <a:cs typeface="+mn-lt"/>
              </a:rPr>
              <a:t>Kaizhu</a:t>
            </a:r>
            <a:r>
              <a:rPr lang="en-US" sz="1800">
                <a:solidFill>
                  <a:schemeClr val="tx1"/>
                </a:solidFill>
                <a:ea typeface="+mn-lt"/>
                <a:cs typeface="+mn-lt"/>
              </a:rPr>
              <a:t> Huang, "Improving the Transferability of Adversarial Examples with Arbitrary Style Transfer," </a:t>
            </a:r>
            <a:r>
              <a:rPr lang="en-US" sz="1800" i="1">
                <a:solidFill>
                  <a:schemeClr val="tx1"/>
                </a:solidFill>
                <a:ea typeface="+mn-lt"/>
                <a:cs typeface="+mn-lt"/>
              </a:rPr>
              <a:t>Journal of Physics: Conference Series</a:t>
            </a:r>
            <a:r>
              <a:rPr lang="en-US" sz="1800">
                <a:solidFill>
                  <a:schemeClr val="tx1"/>
                </a:solidFill>
                <a:ea typeface="+mn-lt"/>
                <a:cs typeface="+mn-lt"/>
              </a:rPr>
              <a:t>, vol. 1880, 2021. Available: </a:t>
            </a:r>
            <a:r>
              <a:rPr lang="en-US" sz="1800">
                <a:solidFill>
                  <a:schemeClr val="tx1"/>
                </a:solidFill>
                <a:ea typeface="+mn-lt"/>
                <a:cs typeface="+mn-lt"/>
                <a:hlinkClick r:id="rId3">
                  <a:extLst>
                    <a:ext uri="{A12FA001-AC4F-418D-AE19-62706E023703}">
                      <ahyp:hlinkClr xmlns:ahyp="http://schemas.microsoft.com/office/drawing/2018/hyperlinkcolor" val="tx"/>
                    </a:ext>
                  </a:extLst>
                </a:hlinkClick>
              </a:rPr>
              <a:t>https://iopscience.iop.org/article/10.1088/1742-6596/1880/1/012021</a:t>
            </a:r>
            <a:r>
              <a:rPr lang="en-US" sz="1800">
                <a:solidFill>
                  <a:schemeClr val="tx1"/>
                </a:solidFill>
                <a:ea typeface="+mn-lt"/>
                <a:cs typeface="+mn-lt"/>
              </a:rPr>
              <a:t>.</a:t>
            </a:r>
          </a:p>
        </p:txBody>
      </p:sp>
    </p:spTree>
    <p:extLst>
      <p:ext uri="{BB962C8B-B14F-4D97-AF65-F5344CB8AC3E}">
        <p14:creationId xmlns:p14="http://schemas.microsoft.com/office/powerpoint/2010/main" val="3134436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89DF5-48BA-ED2F-730D-06211B4C4656}"/>
            </a:ext>
          </a:extLst>
        </p:cNvPr>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5E6DCAC-008A-0D4C-B4F0-D89DD1C16EAC}"/>
              </a:ext>
            </a:extLst>
          </p:cNvPr>
          <p:cNvSpPr>
            <a:spLocks noGrp="1"/>
          </p:cNvSpPr>
          <p:nvPr>
            <p:ph type="pic" sz="quarter" idx="10"/>
          </p:nvPr>
        </p:nvSpPr>
        <p:spPr/>
        <p:txBody>
          <a:bodyPr/>
          <a:lstStyle/>
          <a:p>
            <a:endParaRPr lang="en-US"/>
          </a:p>
        </p:txBody>
      </p:sp>
      <p:sp>
        <p:nvSpPr>
          <p:cNvPr id="3" name="Rectangle 2">
            <a:extLst>
              <a:ext uri="{FF2B5EF4-FFF2-40B4-BE49-F238E27FC236}">
                <a16:creationId xmlns:a16="http://schemas.microsoft.com/office/drawing/2014/main" id="{5205E032-71F2-0FCF-3DC2-3695ACBE8798}"/>
              </a:ext>
            </a:extLst>
          </p:cNvPr>
          <p:cNvSpPr/>
          <p:nvPr/>
        </p:nvSpPr>
        <p:spPr>
          <a:xfrm>
            <a:off x="0" y="0"/>
            <a:ext cx="12192000" cy="6858000"/>
          </a:xfrm>
          <a:prstGeom prst="rect">
            <a:avLst/>
          </a:pr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Freeform: Shape 28">
            <a:extLst>
              <a:ext uri="{FF2B5EF4-FFF2-40B4-BE49-F238E27FC236}">
                <a16:creationId xmlns:a16="http://schemas.microsoft.com/office/drawing/2014/main" id="{4045B2F3-3479-1A4B-1225-D2328F44BB37}"/>
              </a:ext>
            </a:extLst>
          </p:cNvPr>
          <p:cNvSpPr/>
          <p:nvPr/>
        </p:nvSpPr>
        <p:spPr>
          <a:xfrm rot="20589211" flipH="1">
            <a:off x="6408867" y="-642825"/>
            <a:ext cx="6359498" cy="6034238"/>
          </a:xfrm>
          <a:custGeom>
            <a:avLst/>
            <a:gdLst>
              <a:gd name="connsiteX0" fmla="*/ 4951073 w 6359498"/>
              <a:gd name="connsiteY0" fmla="*/ 0 h 6034238"/>
              <a:gd name="connsiteX1" fmla="*/ 0 w 6359498"/>
              <a:gd name="connsiteY1" fmla="*/ 1499201 h 6034238"/>
              <a:gd name="connsiteX2" fmla="*/ 1206157 w 6359498"/>
              <a:gd name="connsiteY2" fmla="*/ 5482504 h 6034238"/>
              <a:gd name="connsiteX3" fmla="*/ 1454410 w 6359498"/>
              <a:gd name="connsiteY3" fmla="*/ 5633321 h 6034238"/>
              <a:gd name="connsiteX4" fmla="*/ 3037752 w 6359498"/>
              <a:gd name="connsiteY4" fmla="*/ 6034238 h 6034238"/>
              <a:gd name="connsiteX5" fmla="*/ 6359498 w 6359498"/>
              <a:gd name="connsiteY5" fmla="*/ 2712492 h 6034238"/>
              <a:gd name="connsiteX6" fmla="*/ 5150691 w 6359498"/>
              <a:gd name="connsiteY6" fmla="*/ 149271 h 603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9498" h="6034238">
                <a:moveTo>
                  <a:pt x="4951073" y="0"/>
                </a:moveTo>
                <a:lnTo>
                  <a:pt x="0" y="1499201"/>
                </a:lnTo>
                <a:lnTo>
                  <a:pt x="1206157" y="5482504"/>
                </a:lnTo>
                <a:lnTo>
                  <a:pt x="1454410" y="5633321"/>
                </a:lnTo>
                <a:cubicBezTo>
                  <a:pt x="1925080" y="5889004"/>
                  <a:pt x="2464456" y="6034238"/>
                  <a:pt x="3037752" y="6034238"/>
                </a:cubicBezTo>
                <a:cubicBezTo>
                  <a:pt x="4872302" y="6034238"/>
                  <a:pt x="6359498" y="4547042"/>
                  <a:pt x="6359498" y="2712492"/>
                </a:cubicBezTo>
                <a:cubicBezTo>
                  <a:pt x="6359498" y="1680558"/>
                  <a:pt x="5888940" y="758528"/>
                  <a:pt x="5150691" y="149271"/>
                </a:cubicBezTo>
                <a:close/>
              </a:path>
            </a:pathLst>
          </a:cu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5" name="Freeform: Shape 9">
            <a:extLst>
              <a:ext uri="{FF2B5EF4-FFF2-40B4-BE49-F238E27FC236}">
                <a16:creationId xmlns:a16="http://schemas.microsoft.com/office/drawing/2014/main" id="{58A894AB-A27D-5FFB-D007-0C6A2B7238AE}"/>
              </a:ext>
            </a:extLst>
          </p:cNvPr>
          <p:cNvSpPr/>
          <p:nvPr/>
        </p:nvSpPr>
        <p:spPr>
          <a:xfrm>
            <a:off x="1" y="749993"/>
            <a:ext cx="12467491" cy="2995529"/>
          </a:xfrm>
          <a:custGeom>
            <a:avLst/>
            <a:gdLst>
              <a:gd name="connsiteX0" fmla="*/ 0 w 9944101"/>
              <a:gd name="connsiteY0" fmla="*/ 0 h 3440096"/>
              <a:gd name="connsiteX1" fmla="*/ 9750183 w 9944101"/>
              <a:gd name="connsiteY1" fmla="*/ 0 h 3440096"/>
              <a:gd name="connsiteX2" fmla="*/ 9944101 w 9944101"/>
              <a:gd name="connsiteY2" fmla="*/ 193918 h 3440096"/>
              <a:gd name="connsiteX3" fmla="*/ 9944101 w 9944101"/>
              <a:gd name="connsiteY3" fmla="*/ 3246178 h 3440096"/>
              <a:gd name="connsiteX4" fmla="*/ 9750183 w 9944101"/>
              <a:gd name="connsiteY4" fmla="*/ 3440096 h 3440096"/>
              <a:gd name="connsiteX5" fmla="*/ 0 w 9944101"/>
              <a:gd name="connsiteY5" fmla="*/ 3440096 h 344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4101" h="3440096">
                <a:moveTo>
                  <a:pt x="0" y="0"/>
                </a:moveTo>
                <a:lnTo>
                  <a:pt x="9750183" y="0"/>
                </a:lnTo>
                <a:cubicBezTo>
                  <a:pt x="9857281" y="0"/>
                  <a:pt x="9944101" y="86820"/>
                  <a:pt x="9944101" y="193918"/>
                </a:cubicBezTo>
                <a:lnTo>
                  <a:pt x="9944101" y="3246178"/>
                </a:lnTo>
                <a:cubicBezTo>
                  <a:pt x="9944101" y="3353276"/>
                  <a:pt x="9857281" y="3440096"/>
                  <a:pt x="9750183" y="3440096"/>
                </a:cubicBezTo>
                <a:lnTo>
                  <a:pt x="0" y="3440096"/>
                </a:lnTo>
                <a:close/>
              </a:path>
            </a:pathLst>
          </a:custGeom>
          <a:solidFill>
            <a:schemeClr val="accent3"/>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accent1"/>
              </a:solidFill>
            </a:endParaRPr>
          </a:p>
        </p:txBody>
      </p:sp>
      <p:sp>
        <p:nvSpPr>
          <p:cNvPr id="6" name="TextBox 5">
            <a:extLst>
              <a:ext uri="{FF2B5EF4-FFF2-40B4-BE49-F238E27FC236}">
                <a16:creationId xmlns:a16="http://schemas.microsoft.com/office/drawing/2014/main" id="{885DB575-8E45-4373-2D26-725D0D414A15}"/>
              </a:ext>
            </a:extLst>
          </p:cNvPr>
          <p:cNvSpPr txBox="1"/>
          <p:nvPr/>
        </p:nvSpPr>
        <p:spPr>
          <a:xfrm>
            <a:off x="3546494" y="1234246"/>
            <a:ext cx="4823629" cy="1446550"/>
          </a:xfrm>
          <a:prstGeom prst="rect">
            <a:avLst/>
          </a:prstGeom>
          <a:noFill/>
        </p:spPr>
        <p:txBody>
          <a:bodyPr wrap="none" lIns="91440" tIns="45720" rIns="91440" bIns="45720" rtlCol="0" anchor="t">
            <a:spAutoFit/>
          </a:bodyPr>
          <a:lstStyle/>
          <a:p>
            <a:pPr algn="ctr"/>
            <a:r>
              <a:rPr lang="en-ID" sz="4400" b="1" i="0">
                <a:solidFill>
                  <a:schemeClr val="bg1"/>
                </a:solidFill>
                <a:effectLst/>
                <a:latin typeface="Rubik" pitchFamily="2" charset="-79"/>
                <a:cs typeface="Rubik"/>
              </a:rPr>
              <a:t>IT21155802</a:t>
            </a:r>
          </a:p>
          <a:p>
            <a:pPr algn="ctr"/>
            <a:r>
              <a:rPr lang="en-ID" sz="4400" b="1">
                <a:solidFill>
                  <a:schemeClr val="bg1"/>
                </a:solidFill>
                <a:latin typeface="Rubik" pitchFamily="2" charset="-79"/>
                <a:cs typeface="Rubik"/>
              </a:rPr>
              <a:t>D.S.C. Wijesuriya</a:t>
            </a:r>
            <a:endParaRPr lang="en-ID" sz="4400" b="1">
              <a:solidFill>
                <a:schemeClr val="bg1"/>
              </a:solidFill>
              <a:latin typeface="Rubik" pitchFamily="2" charset="-79"/>
              <a:cs typeface="Rubik" pitchFamily="2" charset="-79"/>
            </a:endParaRPr>
          </a:p>
        </p:txBody>
      </p:sp>
      <p:sp>
        <p:nvSpPr>
          <p:cNvPr id="10" name="TextBox 9">
            <a:extLst>
              <a:ext uri="{FF2B5EF4-FFF2-40B4-BE49-F238E27FC236}">
                <a16:creationId xmlns:a16="http://schemas.microsoft.com/office/drawing/2014/main" id="{F8A80858-D86C-0D4A-96E5-752A06D9C18D}"/>
              </a:ext>
            </a:extLst>
          </p:cNvPr>
          <p:cNvSpPr txBox="1"/>
          <p:nvPr/>
        </p:nvSpPr>
        <p:spPr>
          <a:xfrm>
            <a:off x="3663668" y="2728242"/>
            <a:ext cx="4993097" cy="338554"/>
          </a:xfrm>
          <a:prstGeom prst="rect">
            <a:avLst/>
          </a:prstGeom>
          <a:noFill/>
        </p:spPr>
        <p:txBody>
          <a:bodyPr wrap="square">
            <a:spAutoFit/>
          </a:bodyPr>
          <a:lstStyle/>
          <a:p>
            <a:pPr algn="ctr"/>
            <a:r>
              <a:rPr lang="en-ID" sz="1600" i="1">
                <a:solidFill>
                  <a:schemeClr val="bg1"/>
                </a:solidFill>
                <a:latin typeface="Open Sans" panose="020B0606030504020204" pitchFamily="34" charset="0"/>
                <a:ea typeface="Open Sans" panose="020B0606030504020204" pitchFamily="34" charset="0"/>
                <a:cs typeface="Open Sans" panose="020B0606030504020204" pitchFamily="34" charset="0"/>
              </a:rPr>
              <a:t>Cyber Security</a:t>
            </a:r>
          </a:p>
        </p:txBody>
      </p:sp>
      <p:sp>
        <p:nvSpPr>
          <p:cNvPr id="8" name="Rectangle: Rounded Corners 7">
            <a:extLst>
              <a:ext uri="{FF2B5EF4-FFF2-40B4-BE49-F238E27FC236}">
                <a16:creationId xmlns:a16="http://schemas.microsoft.com/office/drawing/2014/main" id="{C2CED026-D82B-1818-B616-25F4436B8BD6}"/>
              </a:ext>
            </a:extLst>
          </p:cNvPr>
          <p:cNvSpPr/>
          <p:nvPr/>
        </p:nvSpPr>
        <p:spPr>
          <a:xfrm>
            <a:off x="4601038" y="3187922"/>
            <a:ext cx="2989924" cy="2995529"/>
          </a:xfrm>
          <a:prstGeom prst="roundRect">
            <a:avLst>
              <a:gd name="adj" fmla="val 11055"/>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Tree>
    <p:extLst>
      <p:ext uri="{BB962C8B-B14F-4D97-AF65-F5344CB8AC3E}">
        <p14:creationId xmlns:p14="http://schemas.microsoft.com/office/powerpoint/2010/main" val="193392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816AB-3DA7-068C-5FC0-4742511A89D4}"/>
            </a:ext>
          </a:extLst>
        </p:cNvPr>
        <p:cNvGrpSpPr/>
        <p:nvPr/>
      </p:nvGrpSpPr>
      <p:grpSpPr>
        <a:xfrm>
          <a:off x="0" y="0"/>
          <a:ext cx="0" cy="0"/>
          <a:chOff x="0" y="0"/>
          <a:chExt cx="0" cy="0"/>
        </a:xfrm>
      </p:grpSpPr>
      <p:sp>
        <p:nvSpPr>
          <p:cNvPr id="54" name="Google Shape;544;p14">
            <a:extLst>
              <a:ext uri="{FF2B5EF4-FFF2-40B4-BE49-F238E27FC236}">
                <a16:creationId xmlns:a16="http://schemas.microsoft.com/office/drawing/2014/main" id="{87DD3FC2-E7FA-B63B-F889-B62C7A23CAD6}"/>
              </a:ext>
            </a:extLst>
          </p:cNvPr>
          <p:cNvSpPr/>
          <p:nvPr/>
        </p:nvSpPr>
        <p:spPr>
          <a:xfrm rot="12914449">
            <a:off x="10712874" y="5253134"/>
            <a:ext cx="903186" cy="90318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37" name="Group 36">
            <a:extLst>
              <a:ext uri="{FF2B5EF4-FFF2-40B4-BE49-F238E27FC236}">
                <a16:creationId xmlns:a16="http://schemas.microsoft.com/office/drawing/2014/main" id="{47282263-5BE5-7D79-2611-6F26AC0BB540}"/>
              </a:ext>
            </a:extLst>
          </p:cNvPr>
          <p:cNvGrpSpPr/>
          <p:nvPr/>
        </p:nvGrpSpPr>
        <p:grpSpPr>
          <a:xfrm rot="21145641" flipV="1">
            <a:off x="-8886" y="35560"/>
            <a:ext cx="1802236" cy="1276898"/>
            <a:chOff x="-27979" y="5270662"/>
            <a:chExt cx="2140300" cy="1516423"/>
          </a:xfrm>
        </p:grpSpPr>
        <p:grpSp>
          <p:nvGrpSpPr>
            <p:cNvPr id="38" name="Graphic 11">
              <a:extLst>
                <a:ext uri="{FF2B5EF4-FFF2-40B4-BE49-F238E27FC236}">
                  <a16:creationId xmlns:a16="http://schemas.microsoft.com/office/drawing/2014/main" id="{4F525C6E-BB87-414A-4330-85E5EDD52D9F}"/>
                </a:ext>
              </a:extLst>
            </p:cNvPr>
            <p:cNvGrpSpPr/>
            <p:nvPr/>
          </p:nvGrpSpPr>
          <p:grpSpPr>
            <a:xfrm>
              <a:off x="847508" y="5270662"/>
              <a:ext cx="1264813" cy="1121269"/>
              <a:chOff x="8944372" y="1327777"/>
              <a:chExt cx="1691064" cy="1499146"/>
            </a:xfrm>
            <a:solidFill>
              <a:schemeClr val="accent4"/>
            </a:solidFill>
          </p:grpSpPr>
          <p:sp>
            <p:nvSpPr>
              <p:cNvPr id="45" name="Freeform: Shape 44">
                <a:extLst>
                  <a:ext uri="{FF2B5EF4-FFF2-40B4-BE49-F238E27FC236}">
                    <a16:creationId xmlns:a16="http://schemas.microsoft.com/office/drawing/2014/main" id="{F6144D64-79CE-4AB1-D420-A4FEBE08F1D9}"/>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1C216883-8E4E-92CB-6F41-3596B5C2FD21}"/>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075BA20-C161-BAC1-FCDD-A071CEC713C6}"/>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D4E796FD-E70E-01D7-9EC4-8EB078FE72B4}"/>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992EB1A8-2905-F8B1-5D48-FEF4A9EFFAB0}"/>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9" name="Graphic 11">
              <a:extLst>
                <a:ext uri="{FF2B5EF4-FFF2-40B4-BE49-F238E27FC236}">
                  <a16:creationId xmlns:a16="http://schemas.microsoft.com/office/drawing/2014/main" id="{7BC20925-29E6-2AA4-19BF-C8381BBA8C07}"/>
                </a:ext>
              </a:extLst>
            </p:cNvPr>
            <p:cNvGrpSpPr/>
            <p:nvPr/>
          </p:nvGrpSpPr>
          <p:grpSpPr>
            <a:xfrm>
              <a:off x="-27979" y="5701462"/>
              <a:ext cx="1257220" cy="1085623"/>
              <a:chOff x="7773841" y="1903760"/>
              <a:chExt cx="1680912" cy="1451487"/>
            </a:xfrm>
            <a:solidFill>
              <a:schemeClr val="accent4"/>
            </a:solidFill>
          </p:grpSpPr>
          <p:sp>
            <p:nvSpPr>
              <p:cNvPr id="40" name="Freeform: Shape 39">
                <a:extLst>
                  <a:ext uri="{FF2B5EF4-FFF2-40B4-BE49-F238E27FC236}">
                    <a16:creationId xmlns:a16="http://schemas.microsoft.com/office/drawing/2014/main" id="{3C9726C0-199F-176F-1C2C-38ACE351046A}"/>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9BA972FD-D475-8A38-92F6-41B5F0B38ECF}"/>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762F3D7B-549E-06A6-27F5-4077ECAA285D}"/>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0209700B-F2F3-9BF1-BBDC-83B58C75DBC9}"/>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F3782648-BE04-5435-45A2-B1ED73D6E698}"/>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grpSp>
        <p:nvGrpSpPr>
          <p:cNvPr id="24" name="Group 23">
            <a:extLst>
              <a:ext uri="{FF2B5EF4-FFF2-40B4-BE49-F238E27FC236}">
                <a16:creationId xmlns:a16="http://schemas.microsoft.com/office/drawing/2014/main" id="{978983C4-E3F6-8E98-820C-0A46588B51A3}"/>
              </a:ext>
            </a:extLst>
          </p:cNvPr>
          <p:cNvGrpSpPr/>
          <p:nvPr/>
        </p:nvGrpSpPr>
        <p:grpSpPr>
          <a:xfrm>
            <a:off x="1174978" y="2331618"/>
            <a:ext cx="4645531" cy="1044632"/>
            <a:chOff x="650452" y="1955493"/>
            <a:chExt cx="2696603" cy="1492862"/>
          </a:xfrm>
        </p:grpSpPr>
        <p:sp>
          <p:nvSpPr>
            <p:cNvPr id="25" name="Rectangle: Rounded Corners 24">
              <a:extLst>
                <a:ext uri="{FF2B5EF4-FFF2-40B4-BE49-F238E27FC236}">
                  <a16:creationId xmlns:a16="http://schemas.microsoft.com/office/drawing/2014/main" id="{2A6F6A03-44B6-83B7-DC36-605E054262D2}"/>
                </a:ext>
              </a:extLst>
            </p:cNvPr>
            <p:cNvSpPr/>
            <p:nvPr/>
          </p:nvSpPr>
          <p:spPr>
            <a:xfrm>
              <a:off x="650452"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26" name="TextBox 25">
              <a:extLst>
                <a:ext uri="{FF2B5EF4-FFF2-40B4-BE49-F238E27FC236}">
                  <a16:creationId xmlns:a16="http://schemas.microsoft.com/office/drawing/2014/main" id="{C7AB77D7-BD8A-CA2F-89FD-06ABF3A24D8E}"/>
                </a:ext>
              </a:extLst>
            </p:cNvPr>
            <p:cNvSpPr txBox="1"/>
            <p:nvPr/>
          </p:nvSpPr>
          <p:spPr>
            <a:xfrm>
              <a:off x="757847" y="2269315"/>
              <a:ext cx="353789" cy="1011625"/>
            </a:xfrm>
            <a:prstGeom prst="rect">
              <a:avLst/>
            </a:prstGeom>
            <a:noFill/>
          </p:spPr>
          <p:txBody>
            <a:bodyPr wrap="square" rtlCol="0">
              <a:spAutoFit/>
            </a:bodyPr>
            <a:lstStyle/>
            <a:p>
              <a:pPr algn="ctr"/>
              <a:r>
                <a:rPr lang="en-GB" sz="4000" b="1">
                  <a:solidFill>
                    <a:schemeClr val="accent3"/>
                  </a:solidFill>
                </a:rPr>
                <a:t>1</a:t>
              </a:r>
              <a:endParaRPr lang="en-ID" sz="4000" b="1">
                <a:solidFill>
                  <a:schemeClr val="accent3"/>
                </a:solidFill>
              </a:endParaRPr>
            </a:p>
          </p:txBody>
        </p:sp>
        <p:sp>
          <p:nvSpPr>
            <p:cNvPr id="27" name="TextBox 26">
              <a:extLst>
                <a:ext uri="{FF2B5EF4-FFF2-40B4-BE49-F238E27FC236}">
                  <a16:creationId xmlns:a16="http://schemas.microsoft.com/office/drawing/2014/main" id="{FFCF2F66-6277-CFF8-6790-875A93F7E7AE}"/>
                </a:ext>
              </a:extLst>
            </p:cNvPr>
            <p:cNvSpPr txBox="1"/>
            <p:nvPr/>
          </p:nvSpPr>
          <p:spPr>
            <a:xfrm>
              <a:off x="1132349" y="2277387"/>
              <a:ext cx="168945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Introduction</a:t>
              </a:r>
              <a:endParaRPr lang="en-ID" sz="3600" b="1">
                <a:solidFill>
                  <a:schemeClr val="tx1">
                    <a:lumMod val="75000"/>
                    <a:lumOff val="25000"/>
                  </a:schemeClr>
                </a:solidFill>
                <a:latin typeface="Outfit Medium"/>
              </a:endParaRPr>
            </a:p>
          </p:txBody>
        </p:sp>
      </p:grpSp>
      <p:sp>
        <p:nvSpPr>
          <p:cNvPr id="2" name="TextBox 1">
            <a:extLst>
              <a:ext uri="{FF2B5EF4-FFF2-40B4-BE49-F238E27FC236}">
                <a16:creationId xmlns:a16="http://schemas.microsoft.com/office/drawing/2014/main" id="{0F862538-3D79-49F8-8480-DD0BB6A2B3DD}"/>
              </a:ext>
            </a:extLst>
          </p:cNvPr>
          <p:cNvSpPr txBox="1"/>
          <p:nvPr/>
        </p:nvSpPr>
        <p:spPr>
          <a:xfrm>
            <a:off x="1064857" y="826747"/>
            <a:ext cx="10110860" cy="1200329"/>
          </a:xfrm>
          <a:prstGeom prst="rect">
            <a:avLst/>
          </a:prstGeom>
          <a:noFill/>
        </p:spPr>
        <p:txBody>
          <a:bodyPr wrap="square" rtlCol="0">
            <a:spAutoFit/>
          </a:bodyPr>
          <a:lstStyle/>
          <a:p>
            <a:pPr algn="ctr"/>
            <a:r>
              <a:rPr lang="en-GB" sz="3600" b="1">
                <a:solidFill>
                  <a:schemeClr val="tx1">
                    <a:lumMod val="75000"/>
                    <a:lumOff val="25000"/>
                  </a:schemeClr>
                </a:solidFill>
                <a:latin typeface="Outfit Medium" pitchFamily="2" charset="0"/>
              </a:rPr>
              <a:t>Assessing CNN Resilience to </a:t>
            </a:r>
            <a:r>
              <a:rPr lang="en-GB" sz="3600" b="1">
                <a:solidFill>
                  <a:srgbClr val="8696FE"/>
                </a:solidFill>
                <a:latin typeface="Outfit Medium" pitchFamily="2" charset="0"/>
              </a:rPr>
              <a:t>Penalizing Gradient Norm (PGN) </a:t>
            </a:r>
            <a:r>
              <a:rPr lang="en-GB" sz="3600" b="1">
                <a:solidFill>
                  <a:schemeClr val="tx1">
                    <a:lumMod val="75000"/>
                    <a:lumOff val="25000"/>
                  </a:schemeClr>
                </a:solidFill>
                <a:latin typeface="Outfit Medium" pitchFamily="2" charset="0"/>
              </a:rPr>
              <a:t>Adversarial Attack</a:t>
            </a:r>
            <a:endParaRPr lang="en-ID" sz="3600" b="1">
              <a:solidFill>
                <a:srgbClr val="8696FE"/>
              </a:solidFill>
              <a:latin typeface="Outfit Medium" pitchFamily="2" charset="0"/>
            </a:endParaRPr>
          </a:p>
        </p:txBody>
      </p:sp>
      <p:grpSp>
        <p:nvGrpSpPr>
          <p:cNvPr id="3" name="Group 2">
            <a:extLst>
              <a:ext uri="{FF2B5EF4-FFF2-40B4-BE49-F238E27FC236}">
                <a16:creationId xmlns:a16="http://schemas.microsoft.com/office/drawing/2014/main" id="{CD5E86DB-E01E-D46D-50BC-AC56775EAE5F}"/>
              </a:ext>
            </a:extLst>
          </p:cNvPr>
          <p:cNvGrpSpPr/>
          <p:nvPr/>
        </p:nvGrpSpPr>
        <p:grpSpPr>
          <a:xfrm>
            <a:off x="6184325" y="2331618"/>
            <a:ext cx="4709227" cy="1044632"/>
            <a:chOff x="557336" y="1955493"/>
            <a:chExt cx="2733576" cy="1492862"/>
          </a:xfrm>
        </p:grpSpPr>
        <p:sp>
          <p:nvSpPr>
            <p:cNvPr id="4" name="Rectangle: Rounded Corners 3">
              <a:extLst>
                <a:ext uri="{FF2B5EF4-FFF2-40B4-BE49-F238E27FC236}">
                  <a16:creationId xmlns:a16="http://schemas.microsoft.com/office/drawing/2014/main" id="{1AF09971-EED7-BEB6-FDBB-01EF959C005D}"/>
                </a:ext>
              </a:extLst>
            </p:cNvPr>
            <p:cNvSpPr/>
            <p:nvPr/>
          </p:nvSpPr>
          <p:spPr>
            <a:xfrm>
              <a:off x="557336" y="1955493"/>
              <a:ext cx="2733576"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8" name="TextBox 7">
              <a:extLst>
                <a:ext uri="{FF2B5EF4-FFF2-40B4-BE49-F238E27FC236}">
                  <a16:creationId xmlns:a16="http://schemas.microsoft.com/office/drawing/2014/main" id="{7EF0BBFC-F214-436E-177C-8317C3A1540D}"/>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2</a:t>
              </a:r>
              <a:endParaRPr lang="en-ID" sz="4000" b="1">
                <a:solidFill>
                  <a:schemeClr val="accent3"/>
                </a:solidFill>
              </a:endParaRPr>
            </a:p>
          </p:txBody>
        </p:sp>
        <p:sp>
          <p:nvSpPr>
            <p:cNvPr id="9" name="TextBox 8">
              <a:extLst>
                <a:ext uri="{FF2B5EF4-FFF2-40B4-BE49-F238E27FC236}">
                  <a16:creationId xmlns:a16="http://schemas.microsoft.com/office/drawing/2014/main" id="{0A682B1F-1D37-7E1F-D9E9-F3E3564F533C}"/>
                </a:ext>
              </a:extLst>
            </p:cNvPr>
            <p:cNvSpPr txBox="1"/>
            <p:nvPr/>
          </p:nvSpPr>
          <p:spPr>
            <a:xfrm>
              <a:off x="1086424" y="2294443"/>
              <a:ext cx="1969786"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Research Problem</a:t>
              </a:r>
              <a:endParaRPr lang="en-ID" sz="3200" b="1">
                <a:solidFill>
                  <a:schemeClr val="tx1">
                    <a:lumMod val="75000"/>
                    <a:lumOff val="25000"/>
                  </a:schemeClr>
                </a:solidFill>
                <a:latin typeface="Outfit Medium"/>
              </a:endParaRPr>
            </a:p>
          </p:txBody>
        </p:sp>
      </p:grpSp>
      <p:grpSp>
        <p:nvGrpSpPr>
          <p:cNvPr id="60" name="Group 59">
            <a:extLst>
              <a:ext uri="{FF2B5EF4-FFF2-40B4-BE49-F238E27FC236}">
                <a16:creationId xmlns:a16="http://schemas.microsoft.com/office/drawing/2014/main" id="{52F5C269-6410-6D3A-5303-808EF28FDC25}"/>
              </a:ext>
            </a:extLst>
          </p:cNvPr>
          <p:cNvGrpSpPr/>
          <p:nvPr/>
        </p:nvGrpSpPr>
        <p:grpSpPr>
          <a:xfrm>
            <a:off x="1174978" y="3613431"/>
            <a:ext cx="4645531" cy="1044632"/>
            <a:chOff x="650452" y="1955493"/>
            <a:chExt cx="2696603" cy="1492862"/>
          </a:xfrm>
        </p:grpSpPr>
        <p:sp>
          <p:nvSpPr>
            <p:cNvPr id="61" name="Rectangle: Rounded Corners 60">
              <a:extLst>
                <a:ext uri="{FF2B5EF4-FFF2-40B4-BE49-F238E27FC236}">
                  <a16:creationId xmlns:a16="http://schemas.microsoft.com/office/drawing/2014/main" id="{5172CD2D-5F17-ADDE-19EF-FC700BA897A8}"/>
                </a:ext>
              </a:extLst>
            </p:cNvPr>
            <p:cNvSpPr/>
            <p:nvPr/>
          </p:nvSpPr>
          <p:spPr>
            <a:xfrm>
              <a:off x="650452"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62" name="TextBox 61">
              <a:extLst>
                <a:ext uri="{FF2B5EF4-FFF2-40B4-BE49-F238E27FC236}">
                  <a16:creationId xmlns:a16="http://schemas.microsoft.com/office/drawing/2014/main" id="{E0C2ABF1-8E75-8E96-3425-1F726245E34C}"/>
                </a:ext>
              </a:extLst>
            </p:cNvPr>
            <p:cNvSpPr txBox="1"/>
            <p:nvPr/>
          </p:nvSpPr>
          <p:spPr>
            <a:xfrm>
              <a:off x="757847" y="2269315"/>
              <a:ext cx="353789" cy="1011625"/>
            </a:xfrm>
            <a:prstGeom prst="rect">
              <a:avLst/>
            </a:prstGeom>
            <a:noFill/>
          </p:spPr>
          <p:txBody>
            <a:bodyPr wrap="square" rtlCol="0">
              <a:spAutoFit/>
            </a:bodyPr>
            <a:lstStyle/>
            <a:p>
              <a:pPr algn="ctr"/>
              <a:r>
                <a:rPr lang="en-GB" sz="4000" b="1">
                  <a:solidFill>
                    <a:schemeClr val="accent3"/>
                  </a:solidFill>
                </a:rPr>
                <a:t>3</a:t>
              </a:r>
              <a:endParaRPr lang="en-ID" sz="4000" b="1">
                <a:solidFill>
                  <a:schemeClr val="accent3"/>
                </a:solidFill>
              </a:endParaRPr>
            </a:p>
          </p:txBody>
        </p:sp>
        <p:sp>
          <p:nvSpPr>
            <p:cNvPr id="63" name="TextBox 62">
              <a:extLst>
                <a:ext uri="{FF2B5EF4-FFF2-40B4-BE49-F238E27FC236}">
                  <a16:creationId xmlns:a16="http://schemas.microsoft.com/office/drawing/2014/main" id="{1ADEA78C-008A-5E6B-9729-2F6E1B8A26F0}"/>
                </a:ext>
              </a:extLst>
            </p:cNvPr>
            <p:cNvSpPr txBox="1"/>
            <p:nvPr/>
          </p:nvSpPr>
          <p:spPr>
            <a:xfrm>
              <a:off x="1127249" y="2277387"/>
              <a:ext cx="168945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Objectives</a:t>
              </a:r>
              <a:endParaRPr lang="en-ID" sz="3600" b="1">
                <a:solidFill>
                  <a:schemeClr val="tx1">
                    <a:lumMod val="75000"/>
                    <a:lumOff val="25000"/>
                  </a:schemeClr>
                </a:solidFill>
                <a:latin typeface="Outfit Medium"/>
              </a:endParaRPr>
            </a:p>
          </p:txBody>
        </p:sp>
      </p:grpSp>
      <p:grpSp>
        <p:nvGrpSpPr>
          <p:cNvPr id="64" name="Group 63">
            <a:extLst>
              <a:ext uri="{FF2B5EF4-FFF2-40B4-BE49-F238E27FC236}">
                <a16:creationId xmlns:a16="http://schemas.microsoft.com/office/drawing/2014/main" id="{FF1BD782-AA43-989E-9C2E-3625F3357215}"/>
              </a:ext>
            </a:extLst>
          </p:cNvPr>
          <p:cNvGrpSpPr/>
          <p:nvPr/>
        </p:nvGrpSpPr>
        <p:grpSpPr>
          <a:xfrm>
            <a:off x="6184325" y="3613431"/>
            <a:ext cx="4709226" cy="1044632"/>
            <a:chOff x="557336" y="1955493"/>
            <a:chExt cx="2733576" cy="1492862"/>
          </a:xfrm>
        </p:grpSpPr>
        <p:sp>
          <p:nvSpPr>
            <p:cNvPr id="65" name="Rectangle: Rounded Corners 64">
              <a:extLst>
                <a:ext uri="{FF2B5EF4-FFF2-40B4-BE49-F238E27FC236}">
                  <a16:creationId xmlns:a16="http://schemas.microsoft.com/office/drawing/2014/main" id="{9E134521-F489-FBB2-50D9-81B019BDA93E}"/>
                </a:ext>
              </a:extLst>
            </p:cNvPr>
            <p:cNvSpPr/>
            <p:nvPr/>
          </p:nvSpPr>
          <p:spPr>
            <a:xfrm>
              <a:off x="557336" y="1955493"/>
              <a:ext cx="2733576"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66" name="TextBox 65">
              <a:extLst>
                <a:ext uri="{FF2B5EF4-FFF2-40B4-BE49-F238E27FC236}">
                  <a16:creationId xmlns:a16="http://schemas.microsoft.com/office/drawing/2014/main" id="{AAF4C57C-FCAA-20FC-E0AC-F2C92A9DF337}"/>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4</a:t>
              </a:r>
              <a:endParaRPr lang="en-ID" sz="4000" b="1">
                <a:solidFill>
                  <a:schemeClr val="accent3"/>
                </a:solidFill>
              </a:endParaRPr>
            </a:p>
          </p:txBody>
        </p:sp>
        <p:sp>
          <p:nvSpPr>
            <p:cNvPr id="67" name="TextBox 66">
              <a:extLst>
                <a:ext uri="{FF2B5EF4-FFF2-40B4-BE49-F238E27FC236}">
                  <a16:creationId xmlns:a16="http://schemas.microsoft.com/office/drawing/2014/main" id="{F93BC009-1F20-3BB2-9080-3054BDFEB0AC}"/>
                </a:ext>
              </a:extLst>
            </p:cNvPr>
            <p:cNvSpPr txBox="1"/>
            <p:nvPr/>
          </p:nvSpPr>
          <p:spPr>
            <a:xfrm>
              <a:off x="1101726" y="2294443"/>
              <a:ext cx="210249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Literature Review</a:t>
              </a:r>
              <a:endParaRPr lang="en-ID" sz="3200" b="1">
                <a:solidFill>
                  <a:schemeClr val="tx1">
                    <a:lumMod val="75000"/>
                    <a:lumOff val="25000"/>
                  </a:schemeClr>
                </a:solidFill>
                <a:latin typeface="Outfit Medium"/>
              </a:endParaRPr>
            </a:p>
          </p:txBody>
        </p:sp>
      </p:grpSp>
      <p:grpSp>
        <p:nvGrpSpPr>
          <p:cNvPr id="68" name="Group 67">
            <a:extLst>
              <a:ext uri="{FF2B5EF4-FFF2-40B4-BE49-F238E27FC236}">
                <a16:creationId xmlns:a16="http://schemas.microsoft.com/office/drawing/2014/main" id="{A8CD20FB-3720-B636-07E4-D348D5BF6725}"/>
              </a:ext>
            </a:extLst>
          </p:cNvPr>
          <p:cNvGrpSpPr/>
          <p:nvPr/>
        </p:nvGrpSpPr>
        <p:grpSpPr>
          <a:xfrm>
            <a:off x="1174978" y="4884381"/>
            <a:ext cx="4645531" cy="1044632"/>
            <a:chOff x="557337" y="1955493"/>
            <a:chExt cx="2696603" cy="1492862"/>
          </a:xfrm>
        </p:grpSpPr>
        <p:sp>
          <p:nvSpPr>
            <p:cNvPr id="69" name="Rectangle: Rounded Corners 68">
              <a:extLst>
                <a:ext uri="{FF2B5EF4-FFF2-40B4-BE49-F238E27FC236}">
                  <a16:creationId xmlns:a16="http://schemas.microsoft.com/office/drawing/2014/main" id="{DBA98537-4D7D-F2D5-A527-C2B477D746D9}"/>
                </a:ext>
              </a:extLst>
            </p:cNvPr>
            <p:cNvSpPr/>
            <p:nvPr/>
          </p:nvSpPr>
          <p:spPr>
            <a:xfrm>
              <a:off x="557337"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0" name="TextBox 69">
              <a:extLst>
                <a:ext uri="{FF2B5EF4-FFF2-40B4-BE49-F238E27FC236}">
                  <a16:creationId xmlns:a16="http://schemas.microsoft.com/office/drawing/2014/main" id="{1256778D-A0CC-0890-F80D-442D48616F25}"/>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5</a:t>
              </a:r>
              <a:endParaRPr lang="en-ID" sz="4000" b="1">
                <a:solidFill>
                  <a:schemeClr val="accent3"/>
                </a:solidFill>
              </a:endParaRPr>
            </a:p>
          </p:txBody>
        </p:sp>
        <p:sp>
          <p:nvSpPr>
            <p:cNvPr id="71" name="TextBox 70">
              <a:extLst>
                <a:ext uri="{FF2B5EF4-FFF2-40B4-BE49-F238E27FC236}">
                  <a16:creationId xmlns:a16="http://schemas.microsoft.com/office/drawing/2014/main" id="{113BC015-7329-033C-09BE-0474195A97C3}"/>
                </a:ext>
              </a:extLst>
            </p:cNvPr>
            <p:cNvSpPr txBox="1"/>
            <p:nvPr/>
          </p:nvSpPr>
          <p:spPr>
            <a:xfrm>
              <a:off x="1076210" y="2294443"/>
              <a:ext cx="202462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Methodology</a:t>
              </a:r>
              <a:endParaRPr lang="en-ID" sz="3200" b="1">
                <a:solidFill>
                  <a:schemeClr val="tx1">
                    <a:lumMod val="75000"/>
                    <a:lumOff val="25000"/>
                  </a:schemeClr>
                </a:solidFill>
                <a:latin typeface="Outfit Medium"/>
              </a:endParaRPr>
            </a:p>
          </p:txBody>
        </p:sp>
      </p:grpSp>
      <p:grpSp>
        <p:nvGrpSpPr>
          <p:cNvPr id="72" name="Group 71">
            <a:extLst>
              <a:ext uri="{FF2B5EF4-FFF2-40B4-BE49-F238E27FC236}">
                <a16:creationId xmlns:a16="http://schemas.microsoft.com/office/drawing/2014/main" id="{3030EC22-D69C-8737-8645-4FB5131826BA}"/>
              </a:ext>
            </a:extLst>
          </p:cNvPr>
          <p:cNvGrpSpPr/>
          <p:nvPr/>
        </p:nvGrpSpPr>
        <p:grpSpPr>
          <a:xfrm>
            <a:off x="6184325" y="4884381"/>
            <a:ext cx="4645531" cy="1044632"/>
            <a:chOff x="557337" y="1955493"/>
            <a:chExt cx="2696603" cy="1492862"/>
          </a:xfrm>
        </p:grpSpPr>
        <p:sp>
          <p:nvSpPr>
            <p:cNvPr id="73" name="Rectangle: Rounded Corners 72">
              <a:extLst>
                <a:ext uri="{FF2B5EF4-FFF2-40B4-BE49-F238E27FC236}">
                  <a16:creationId xmlns:a16="http://schemas.microsoft.com/office/drawing/2014/main" id="{E2009A61-7AC0-5F77-499B-FA5437ED81D6}"/>
                </a:ext>
              </a:extLst>
            </p:cNvPr>
            <p:cNvSpPr/>
            <p:nvPr/>
          </p:nvSpPr>
          <p:spPr>
            <a:xfrm>
              <a:off x="557337"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4" name="TextBox 73">
              <a:extLst>
                <a:ext uri="{FF2B5EF4-FFF2-40B4-BE49-F238E27FC236}">
                  <a16:creationId xmlns:a16="http://schemas.microsoft.com/office/drawing/2014/main" id="{1B3E5305-4313-12D2-481D-7FCE2073427A}"/>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5</a:t>
              </a:r>
              <a:endParaRPr lang="en-ID" sz="4000" b="1">
                <a:solidFill>
                  <a:schemeClr val="accent3"/>
                </a:solidFill>
              </a:endParaRPr>
            </a:p>
          </p:txBody>
        </p:sp>
        <p:sp>
          <p:nvSpPr>
            <p:cNvPr id="75" name="TextBox 74">
              <a:extLst>
                <a:ext uri="{FF2B5EF4-FFF2-40B4-BE49-F238E27FC236}">
                  <a16:creationId xmlns:a16="http://schemas.microsoft.com/office/drawing/2014/main" id="{8CECA062-E75E-7C69-6350-CE050E4B3810}"/>
                </a:ext>
              </a:extLst>
            </p:cNvPr>
            <p:cNvSpPr txBox="1"/>
            <p:nvPr/>
          </p:nvSpPr>
          <p:spPr>
            <a:xfrm>
              <a:off x="1101726" y="2294443"/>
              <a:ext cx="202462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Current Progress</a:t>
              </a:r>
              <a:endParaRPr lang="en-ID" sz="3200" b="1">
                <a:solidFill>
                  <a:schemeClr val="tx1">
                    <a:lumMod val="75000"/>
                    <a:lumOff val="25000"/>
                  </a:schemeClr>
                </a:solidFill>
                <a:latin typeface="Outfit Medium"/>
              </a:endParaRPr>
            </a:p>
          </p:txBody>
        </p:sp>
      </p:grpSp>
    </p:spTree>
    <p:extLst>
      <p:ext uri="{BB962C8B-B14F-4D97-AF65-F5344CB8AC3E}">
        <p14:creationId xmlns:p14="http://schemas.microsoft.com/office/powerpoint/2010/main" val="1767173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34A3A-4877-F23F-596C-1DD0408099F7}"/>
            </a:ext>
          </a:extLst>
        </p:cNvPr>
        <p:cNvGrpSpPr/>
        <p:nvPr/>
      </p:nvGrpSpPr>
      <p:grpSpPr>
        <a:xfrm>
          <a:off x="0" y="0"/>
          <a:ext cx="0" cy="0"/>
          <a:chOff x="0" y="0"/>
          <a:chExt cx="0" cy="0"/>
        </a:xfrm>
      </p:grpSpPr>
      <p:sp>
        <p:nvSpPr>
          <p:cNvPr id="54" name="Google Shape;544;p14">
            <a:extLst>
              <a:ext uri="{FF2B5EF4-FFF2-40B4-BE49-F238E27FC236}">
                <a16:creationId xmlns:a16="http://schemas.microsoft.com/office/drawing/2014/main" id="{60106F58-6B9A-3C67-EB11-D2E8AC991AE4}"/>
              </a:ext>
            </a:extLst>
          </p:cNvPr>
          <p:cNvSpPr/>
          <p:nvPr/>
        </p:nvSpPr>
        <p:spPr>
          <a:xfrm rot="12914449">
            <a:off x="10712874" y="5253134"/>
            <a:ext cx="903186" cy="90318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37" name="Group 36">
            <a:extLst>
              <a:ext uri="{FF2B5EF4-FFF2-40B4-BE49-F238E27FC236}">
                <a16:creationId xmlns:a16="http://schemas.microsoft.com/office/drawing/2014/main" id="{AAE2E5D9-499E-EE53-AEA2-4705F1785AE3}"/>
              </a:ext>
            </a:extLst>
          </p:cNvPr>
          <p:cNvGrpSpPr/>
          <p:nvPr/>
        </p:nvGrpSpPr>
        <p:grpSpPr>
          <a:xfrm rot="21145641" flipV="1">
            <a:off x="-8886" y="35560"/>
            <a:ext cx="1802236" cy="1276898"/>
            <a:chOff x="-27979" y="5270662"/>
            <a:chExt cx="2140300" cy="1516423"/>
          </a:xfrm>
        </p:grpSpPr>
        <p:grpSp>
          <p:nvGrpSpPr>
            <p:cNvPr id="38" name="Graphic 11">
              <a:extLst>
                <a:ext uri="{FF2B5EF4-FFF2-40B4-BE49-F238E27FC236}">
                  <a16:creationId xmlns:a16="http://schemas.microsoft.com/office/drawing/2014/main" id="{CCAA50A0-5E25-1AD7-2068-075EA81CA354}"/>
                </a:ext>
              </a:extLst>
            </p:cNvPr>
            <p:cNvGrpSpPr/>
            <p:nvPr/>
          </p:nvGrpSpPr>
          <p:grpSpPr>
            <a:xfrm>
              <a:off x="847508" y="5270662"/>
              <a:ext cx="1264813" cy="1121269"/>
              <a:chOff x="8944372" y="1327777"/>
              <a:chExt cx="1691064" cy="1499146"/>
            </a:xfrm>
            <a:solidFill>
              <a:schemeClr val="accent4"/>
            </a:solidFill>
          </p:grpSpPr>
          <p:sp>
            <p:nvSpPr>
              <p:cNvPr id="45" name="Freeform: Shape 44">
                <a:extLst>
                  <a:ext uri="{FF2B5EF4-FFF2-40B4-BE49-F238E27FC236}">
                    <a16:creationId xmlns:a16="http://schemas.microsoft.com/office/drawing/2014/main" id="{1BC947EA-3BD4-8F3E-A02F-9411016D51D8}"/>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D844EA53-00B9-4FC7-6845-8470353D408D}"/>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128F2151-8A03-9497-7861-03AE5411FB32}"/>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301A8FCE-8CC7-DE8C-59EB-1ECBEF4F1F90}"/>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B7C67528-4CD4-0B6C-3683-43A78ED5B09F}"/>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9" name="Graphic 11">
              <a:extLst>
                <a:ext uri="{FF2B5EF4-FFF2-40B4-BE49-F238E27FC236}">
                  <a16:creationId xmlns:a16="http://schemas.microsoft.com/office/drawing/2014/main" id="{0B0FA583-5A57-4D2F-4895-296CCAB3456B}"/>
                </a:ext>
              </a:extLst>
            </p:cNvPr>
            <p:cNvGrpSpPr/>
            <p:nvPr/>
          </p:nvGrpSpPr>
          <p:grpSpPr>
            <a:xfrm>
              <a:off x="-27979" y="5701462"/>
              <a:ext cx="1257220" cy="1085623"/>
              <a:chOff x="7773841" y="1903760"/>
              <a:chExt cx="1680912" cy="1451487"/>
            </a:xfrm>
            <a:solidFill>
              <a:schemeClr val="accent4"/>
            </a:solidFill>
          </p:grpSpPr>
          <p:sp>
            <p:nvSpPr>
              <p:cNvPr id="40" name="Freeform: Shape 39">
                <a:extLst>
                  <a:ext uri="{FF2B5EF4-FFF2-40B4-BE49-F238E27FC236}">
                    <a16:creationId xmlns:a16="http://schemas.microsoft.com/office/drawing/2014/main" id="{797C3A00-F4CD-95AD-2879-BFCDF5941D2F}"/>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C085CABF-4720-2EA7-A69D-91BB94B30A2D}"/>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FC554896-6E33-7974-028B-7BF089D53744}"/>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67F9B397-6582-55D7-1FC7-D6493296F32E}"/>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62AE0504-5295-8321-E91B-96E8C21335CF}"/>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grpSp>
        <p:nvGrpSpPr>
          <p:cNvPr id="15" name="Group 14">
            <a:extLst>
              <a:ext uri="{FF2B5EF4-FFF2-40B4-BE49-F238E27FC236}">
                <a16:creationId xmlns:a16="http://schemas.microsoft.com/office/drawing/2014/main" id="{98A1419B-D312-E5D6-3532-396783F77303}"/>
              </a:ext>
            </a:extLst>
          </p:cNvPr>
          <p:cNvGrpSpPr/>
          <p:nvPr/>
        </p:nvGrpSpPr>
        <p:grpSpPr>
          <a:xfrm>
            <a:off x="1134586" y="1761066"/>
            <a:ext cx="9266714" cy="1949086"/>
            <a:chOff x="3144907" y="4058739"/>
            <a:chExt cx="9266714" cy="1949086"/>
          </a:xfrm>
        </p:grpSpPr>
        <p:sp>
          <p:nvSpPr>
            <p:cNvPr id="7" name="Rectangle: Rounded Corners 6">
              <a:extLst>
                <a:ext uri="{FF2B5EF4-FFF2-40B4-BE49-F238E27FC236}">
                  <a16:creationId xmlns:a16="http://schemas.microsoft.com/office/drawing/2014/main" id="{0167A4D4-D289-4D6D-22A8-2B10C3C5C999}"/>
                </a:ext>
              </a:extLst>
            </p:cNvPr>
            <p:cNvSpPr/>
            <p:nvPr/>
          </p:nvSpPr>
          <p:spPr>
            <a:xfrm>
              <a:off x="3144907" y="4058739"/>
              <a:ext cx="9266714" cy="1949086"/>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grpSp>
          <p:nvGrpSpPr>
            <p:cNvPr id="11" name="Group 10">
              <a:extLst>
                <a:ext uri="{FF2B5EF4-FFF2-40B4-BE49-F238E27FC236}">
                  <a16:creationId xmlns:a16="http://schemas.microsoft.com/office/drawing/2014/main" id="{56649AD7-D4E9-9CE2-98D4-3550A2F73832}"/>
                </a:ext>
              </a:extLst>
            </p:cNvPr>
            <p:cNvGrpSpPr/>
            <p:nvPr/>
          </p:nvGrpSpPr>
          <p:grpSpPr>
            <a:xfrm>
              <a:off x="3322781" y="4267609"/>
              <a:ext cx="9088840" cy="1565557"/>
              <a:chOff x="4728459" y="4469557"/>
              <a:chExt cx="9088840" cy="1565557"/>
            </a:xfrm>
          </p:grpSpPr>
          <p:sp>
            <p:nvSpPr>
              <p:cNvPr id="12" name="TextBox 11">
                <a:extLst>
                  <a:ext uri="{FF2B5EF4-FFF2-40B4-BE49-F238E27FC236}">
                    <a16:creationId xmlns:a16="http://schemas.microsoft.com/office/drawing/2014/main" id="{9A221C3E-06DD-C033-A80A-9CC9EBCCCCD1}"/>
                  </a:ext>
                </a:extLst>
              </p:cNvPr>
              <p:cNvSpPr txBox="1"/>
              <p:nvPr/>
            </p:nvSpPr>
            <p:spPr>
              <a:xfrm>
                <a:off x="4728459" y="4469557"/>
                <a:ext cx="2969393" cy="400110"/>
              </a:xfrm>
              <a:prstGeom prst="rect">
                <a:avLst/>
              </a:prstGeom>
              <a:noFill/>
            </p:spPr>
            <p:txBody>
              <a:bodyPr wrap="square" rtlCol="0">
                <a:spAutoFit/>
              </a:bodyPr>
              <a:lstStyle/>
              <a:p>
                <a:r>
                  <a:rPr lang="id-ID" sz="2000" b="1">
                    <a:solidFill>
                      <a:schemeClr val="tx1">
                        <a:lumMod val="75000"/>
                        <a:lumOff val="25000"/>
                      </a:schemeClr>
                    </a:solidFill>
                  </a:rPr>
                  <a:t>What is </a:t>
                </a:r>
                <a:r>
                  <a:rPr lang="en-GB" sz="2000" b="1">
                    <a:solidFill>
                      <a:schemeClr val="tx1">
                        <a:lumMod val="75000"/>
                        <a:lumOff val="25000"/>
                      </a:schemeClr>
                    </a:solidFill>
                  </a:rPr>
                  <a:t>PGN</a:t>
                </a:r>
                <a:r>
                  <a:rPr lang="id-ID" sz="2000" b="1">
                    <a:solidFill>
                      <a:schemeClr val="tx1">
                        <a:lumMod val="75000"/>
                        <a:lumOff val="25000"/>
                      </a:schemeClr>
                    </a:solidFill>
                  </a:rPr>
                  <a:t> Attack?</a:t>
                </a:r>
              </a:p>
            </p:txBody>
          </p:sp>
          <p:sp>
            <p:nvSpPr>
              <p:cNvPr id="13" name="TextBox 12">
                <a:extLst>
                  <a:ext uri="{FF2B5EF4-FFF2-40B4-BE49-F238E27FC236}">
                    <a16:creationId xmlns:a16="http://schemas.microsoft.com/office/drawing/2014/main" id="{02E3D4BD-9302-BCFB-37BC-DF6D7A0EC337}"/>
                  </a:ext>
                </a:extLst>
              </p:cNvPr>
              <p:cNvSpPr txBox="1"/>
              <p:nvPr/>
            </p:nvSpPr>
            <p:spPr>
              <a:xfrm>
                <a:off x="4728459" y="4869667"/>
                <a:ext cx="9088840" cy="1165447"/>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The Penalizing Gradient Norm (PGN) attack is a type of adversarial attack that increases the sensitivity of neural network models to small perturbations in the input data.</a:t>
                </a:r>
              </a:p>
            </p:txBody>
          </p:sp>
        </p:grpSp>
      </p:grpSp>
      <p:sp>
        <p:nvSpPr>
          <p:cNvPr id="2" name="TextBox 1">
            <a:extLst>
              <a:ext uri="{FF2B5EF4-FFF2-40B4-BE49-F238E27FC236}">
                <a16:creationId xmlns:a16="http://schemas.microsoft.com/office/drawing/2014/main" id="{DEE86972-A21C-68CB-C4FB-0FFC7907D42E}"/>
              </a:ext>
            </a:extLst>
          </p:cNvPr>
          <p:cNvSpPr txBox="1"/>
          <p:nvPr/>
        </p:nvSpPr>
        <p:spPr>
          <a:xfrm>
            <a:off x="1134586" y="904838"/>
            <a:ext cx="5115767" cy="788979"/>
          </a:xfrm>
          <a:prstGeom prst="rect">
            <a:avLst/>
          </a:prstGeom>
          <a:noFill/>
        </p:spPr>
        <p:txBody>
          <a:bodyPr wrap="square" rtlCol="0">
            <a:spAutoFit/>
          </a:bodyPr>
          <a:lstStyle/>
          <a:p>
            <a:r>
              <a:rPr lang="en-ID" sz="4400" b="1">
                <a:solidFill>
                  <a:schemeClr val="accent3"/>
                </a:solidFill>
                <a:latin typeface="Outfit Medium" pitchFamily="2" charset="0"/>
              </a:rPr>
              <a:t>Introduction</a:t>
            </a:r>
          </a:p>
        </p:txBody>
      </p:sp>
      <p:pic>
        <p:nvPicPr>
          <p:cNvPr id="3" name="Picture 2" descr="loss surface map">
            <a:extLst>
              <a:ext uri="{FF2B5EF4-FFF2-40B4-BE49-F238E27FC236}">
                <a16:creationId xmlns:a16="http://schemas.microsoft.com/office/drawing/2014/main" id="{C7B1A1A7-6078-DE26-A534-6AB529DF4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109" y="3919022"/>
            <a:ext cx="7529782" cy="228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586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91">
            <a:extLst>
              <a:ext uri="{FF2B5EF4-FFF2-40B4-BE49-F238E27FC236}">
                <a16:creationId xmlns:a16="http://schemas.microsoft.com/office/drawing/2014/main" id="{486E54BB-3A45-CB97-B7E0-15EC4C4E35D0}"/>
              </a:ext>
            </a:extLst>
          </p:cNvPr>
          <p:cNvSpPr/>
          <p:nvPr/>
        </p:nvSpPr>
        <p:spPr>
          <a:xfrm>
            <a:off x="8237415" y="2050971"/>
            <a:ext cx="3954585" cy="4807029"/>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sym typeface="Arial"/>
            </a:endParaRPr>
          </a:p>
        </p:txBody>
      </p:sp>
      <p:sp>
        <p:nvSpPr>
          <p:cNvPr id="6" name="TextBox 5">
            <a:extLst>
              <a:ext uri="{FF2B5EF4-FFF2-40B4-BE49-F238E27FC236}">
                <a16:creationId xmlns:a16="http://schemas.microsoft.com/office/drawing/2014/main" id="{CA4F5BC2-DC2E-E8A1-C3F6-C5544519E9E7}"/>
              </a:ext>
            </a:extLst>
          </p:cNvPr>
          <p:cNvSpPr txBox="1"/>
          <p:nvPr/>
        </p:nvSpPr>
        <p:spPr>
          <a:xfrm>
            <a:off x="680615" y="588052"/>
            <a:ext cx="5417049" cy="707886"/>
          </a:xfrm>
          <a:prstGeom prst="rect">
            <a:avLst/>
          </a:prstGeom>
          <a:noFill/>
        </p:spPr>
        <p:txBody>
          <a:bodyPr wrap="square" lIns="91440" tIns="45720" rIns="91440" bIns="45720" rtlCol="0" anchor="t">
            <a:spAutoFit/>
          </a:bodyPr>
          <a:lstStyle/>
          <a:p>
            <a:r>
              <a:rPr lang="en-ID" sz="4000" b="1">
                <a:solidFill>
                  <a:schemeClr val="accent3"/>
                </a:solidFill>
                <a:latin typeface="Outfit Medium"/>
              </a:rPr>
              <a:t>Research Gap</a:t>
            </a:r>
          </a:p>
        </p:txBody>
      </p:sp>
      <p:sp>
        <p:nvSpPr>
          <p:cNvPr id="7" name="TextBox 6">
            <a:extLst>
              <a:ext uri="{FF2B5EF4-FFF2-40B4-BE49-F238E27FC236}">
                <a16:creationId xmlns:a16="http://schemas.microsoft.com/office/drawing/2014/main" id="{35C020D7-E1E4-93E9-B13B-4A53D8AFC6DD}"/>
              </a:ext>
            </a:extLst>
          </p:cNvPr>
          <p:cNvSpPr txBox="1"/>
          <p:nvPr/>
        </p:nvSpPr>
        <p:spPr>
          <a:xfrm>
            <a:off x="426615" y="1422094"/>
            <a:ext cx="7536972" cy="2684581"/>
          </a:xfrm>
          <a:prstGeom prst="rect">
            <a:avLst/>
          </a:prstGeom>
          <a:noFill/>
        </p:spPr>
        <p:txBody>
          <a:bodyPr wrap="square" lIns="91440" tIns="45720" rIns="91440" bIns="45720" rtlCol="0" anchor="t">
            <a:spAutoFit/>
          </a:bodyPr>
          <a:lstStyle/>
          <a:p>
            <a:pPr marL="285750" indent="-285750" algn="just">
              <a:buFont typeface="Arial"/>
              <a:buChar char="•"/>
            </a:pPr>
            <a:r>
              <a:rPr lang="id-ID">
                <a:solidFill>
                  <a:schemeClr val="tx1">
                    <a:lumMod val="75000"/>
                    <a:lumOff val="25000"/>
                  </a:schemeClr>
                </a:solidFill>
                <a:ea typeface="+mn-lt"/>
                <a:cs typeface="+mn-lt"/>
              </a:rPr>
              <a:t>Lack of comprehensive evaluation of how Penalizing Gradient Norm (PGN) Attacks impact CNN-based medical imaging systems. </a:t>
            </a:r>
            <a:endParaRPr lang="en-US">
              <a:solidFill>
                <a:schemeClr val="tx1">
                  <a:lumMod val="75000"/>
                  <a:lumOff val="25000"/>
                </a:schemeClr>
              </a:solidFill>
              <a:ea typeface="+mn-lt"/>
              <a:cs typeface="+mn-lt"/>
            </a:endParaRPr>
          </a:p>
          <a:p>
            <a:pPr marL="285750" indent="-285750" algn="just">
              <a:buFont typeface="Arial"/>
              <a:buChar char="•"/>
            </a:pPr>
            <a:endParaRPr lang="id-ID">
              <a:solidFill>
                <a:schemeClr val="tx1">
                  <a:lumMod val="75000"/>
                  <a:lumOff val="25000"/>
                </a:schemeClr>
              </a:solidFill>
              <a:ea typeface="+mn-lt"/>
              <a:cs typeface="+mn-lt"/>
            </a:endParaRPr>
          </a:p>
          <a:p>
            <a:pPr marL="285750" indent="-285750" algn="just">
              <a:buFont typeface="Arial"/>
              <a:buChar char="•"/>
            </a:pPr>
            <a:r>
              <a:rPr lang="id-ID">
                <a:solidFill>
                  <a:schemeClr val="tx1">
                    <a:lumMod val="75000"/>
                    <a:lumOff val="25000"/>
                  </a:schemeClr>
                </a:solidFill>
                <a:ea typeface="+mn-lt"/>
                <a:cs typeface="+mn-lt"/>
              </a:rPr>
              <a:t>Existing defense mechanisms have not been thoroughly tested for their effectiveness Penalizing Gradient Norm (PGN) attacks and model architectures</a:t>
            </a:r>
            <a:r>
              <a:rPr lang="en-GB">
                <a:solidFill>
                  <a:schemeClr val="tx1">
                    <a:lumMod val="75000"/>
                    <a:lumOff val="25000"/>
                  </a:schemeClr>
                </a:solidFill>
                <a:ea typeface="+mn-lt"/>
                <a:cs typeface="+mn-lt"/>
              </a:rPr>
              <a:t> with medical imaging</a:t>
            </a:r>
            <a:r>
              <a:rPr lang="id-ID">
                <a:solidFill>
                  <a:schemeClr val="tx1">
                    <a:lumMod val="75000"/>
                    <a:lumOff val="25000"/>
                  </a:schemeClr>
                </a:solidFill>
                <a:ea typeface="+mn-lt"/>
                <a:cs typeface="+mn-lt"/>
              </a:rPr>
              <a:t>. </a:t>
            </a:r>
            <a:endParaRPr lang="en-US">
              <a:solidFill>
                <a:schemeClr val="tx1">
                  <a:lumMod val="75000"/>
                  <a:lumOff val="25000"/>
                </a:schemeClr>
              </a:solidFill>
              <a:ea typeface="+mn-lt"/>
              <a:cs typeface="+mn-lt"/>
            </a:endParaRPr>
          </a:p>
          <a:p>
            <a:pPr marL="285750" indent="-285750" algn="just">
              <a:buFont typeface="Arial"/>
              <a:buChar char="•"/>
            </a:pPr>
            <a:endParaRPr lang="id-ID">
              <a:solidFill>
                <a:schemeClr val="tx1">
                  <a:lumMod val="75000"/>
                  <a:lumOff val="25000"/>
                </a:schemeClr>
              </a:solidFill>
              <a:ea typeface="+mn-lt"/>
              <a:cs typeface="+mn-lt"/>
            </a:endParaRPr>
          </a:p>
          <a:p>
            <a:pPr marL="285750" indent="-285750" algn="just">
              <a:lnSpc>
                <a:spcPct val="150000"/>
              </a:lnSpc>
              <a:buFont typeface="Arial"/>
              <a:buChar char="•"/>
            </a:pPr>
            <a:endParaRPr lang="id-ID">
              <a:solidFill>
                <a:schemeClr val="tx1">
                  <a:lumMod val="75000"/>
                  <a:lumOff val="25000"/>
                </a:schemeClr>
              </a:solidFill>
              <a:cs typeface="Poppins"/>
            </a:endParaRPr>
          </a:p>
        </p:txBody>
      </p:sp>
      <p:sp>
        <p:nvSpPr>
          <p:cNvPr id="96" name="Google Shape;544;p14">
            <a:extLst>
              <a:ext uri="{FF2B5EF4-FFF2-40B4-BE49-F238E27FC236}">
                <a16:creationId xmlns:a16="http://schemas.microsoft.com/office/drawing/2014/main" id="{F3D5127F-7966-67B6-1208-53FE1C2F5592}"/>
              </a:ext>
            </a:extLst>
          </p:cNvPr>
          <p:cNvSpPr/>
          <p:nvPr/>
        </p:nvSpPr>
        <p:spPr>
          <a:xfrm rot="8485800">
            <a:off x="4296773" y="4716020"/>
            <a:ext cx="490322" cy="49032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76" name="Group 75">
            <a:extLst>
              <a:ext uri="{FF2B5EF4-FFF2-40B4-BE49-F238E27FC236}">
                <a16:creationId xmlns:a16="http://schemas.microsoft.com/office/drawing/2014/main" id="{C92E3DD5-01A6-011D-4B74-E50A0ECF64D9}"/>
              </a:ext>
            </a:extLst>
          </p:cNvPr>
          <p:cNvGrpSpPr/>
          <p:nvPr/>
        </p:nvGrpSpPr>
        <p:grpSpPr>
          <a:xfrm rot="454359">
            <a:off x="19289" y="4931381"/>
            <a:ext cx="1785616" cy="1265124"/>
            <a:chOff x="-27979" y="5270662"/>
            <a:chExt cx="2140300" cy="1516423"/>
          </a:xfrm>
        </p:grpSpPr>
        <p:grpSp>
          <p:nvGrpSpPr>
            <p:cNvPr id="77" name="Graphic 11">
              <a:extLst>
                <a:ext uri="{FF2B5EF4-FFF2-40B4-BE49-F238E27FC236}">
                  <a16:creationId xmlns:a16="http://schemas.microsoft.com/office/drawing/2014/main" id="{A5362620-9726-BA1C-73C0-EDA95D4E5F23}"/>
                </a:ext>
              </a:extLst>
            </p:cNvPr>
            <p:cNvGrpSpPr/>
            <p:nvPr/>
          </p:nvGrpSpPr>
          <p:grpSpPr>
            <a:xfrm>
              <a:off x="847508" y="5270662"/>
              <a:ext cx="1264813" cy="1121269"/>
              <a:chOff x="8944372" y="1327777"/>
              <a:chExt cx="1691064" cy="1499146"/>
            </a:xfrm>
            <a:solidFill>
              <a:schemeClr val="accent4"/>
            </a:solidFill>
          </p:grpSpPr>
          <p:sp>
            <p:nvSpPr>
              <p:cNvPr id="84" name="Freeform: Shape 83">
                <a:extLst>
                  <a:ext uri="{FF2B5EF4-FFF2-40B4-BE49-F238E27FC236}">
                    <a16:creationId xmlns:a16="http://schemas.microsoft.com/office/drawing/2014/main" id="{AE5C81C5-BDB6-8F4F-A5FF-EC7E60B4651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7807E37-6485-A00C-5868-A05E88D0E99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EA678627-4FB7-9EA5-6396-E851B52BCA6B}"/>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574F043E-D49A-FB61-4094-9C4347D92530}"/>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2C415427-9124-BB5C-9E09-8CCE83453020}"/>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78" name="Graphic 11">
              <a:extLst>
                <a:ext uri="{FF2B5EF4-FFF2-40B4-BE49-F238E27FC236}">
                  <a16:creationId xmlns:a16="http://schemas.microsoft.com/office/drawing/2014/main" id="{FCE900AE-2FD6-E72F-7E7B-6E47BB83CBAF}"/>
                </a:ext>
              </a:extLst>
            </p:cNvPr>
            <p:cNvGrpSpPr/>
            <p:nvPr/>
          </p:nvGrpSpPr>
          <p:grpSpPr>
            <a:xfrm>
              <a:off x="-27979" y="5701462"/>
              <a:ext cx="1257220" cy="1085623"/>
              <a:chOff x="7773841" y="1903760"/>
              <a:chExt cx="1680912" cy="1451487"/>
            </a:xfrm>
            <a:solidFill>
              <a:schemeClr val="accent4"/>
            </a:solidFill>
          </p:grpSpPr>
          <p:sp>
            <p:nvSpPr>
              <p:cNvPr id="79" name="Freeform: Shape 78">
                <a:extLst>
                  <a:ext uri="{FF2B5EF4-FFF2-40B4-BE49-F238E27FC236}">
                    <a16:creationId xmlns:a16="http://schemas.microsoft.com/office/drawing/2014/main" id="{E25618BB-173F-E05D-176A-0CE995093111}"/>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65C9BEA1-EEE5-E777-970D-B09E2B4644B6}"/>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B2FE4C1F-9767-3967-D0D3-766C27395F4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8878AA68-6E41-35E7-EE94-1A10F7AD8FF0}"/>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DBAE371F-E301-68DD-45C6-7D9121A4512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104814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4340C-7F81-8D53-DA99-380BAA88E06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2474C6A-CEFF-2B1D-16C0-2047646F6DF7}"/>
              </a:ext>
            </a:extLst>
          </p:cNvPr>
          <p:cNvGrpSpPr/>
          <p:nvPr/>
        </p:nvGrpSpPr>
        <p:grpSpPr>
          <a:xfrm rot="454359">
            <a:off x="19289" y="4931381"/>
            <a:ext cx="1785616" cy="1265124"/>
            <a:chOff x="-27979" y="5270662"/>
            <a:chExt cx="2140300" cy="1516423"/>
          </a:xfrm>
        </p:grpSpPr>
        <p:grpSp>
          <p:nvGrpSpPr>
            <p:cNvPr id="3" name="Graphic 11">
              <a:extLst>
                <a:ext uri="{FF2B5EF4-FFF2-40B4-BE49-F238E27FC236}">
                  <a16:creationId xmlns:a16="http://schemas.microsoft.com/office/drawing/2014/main" id="{EA5C07B5-C049-A944-B992-86535E430B47}"/>
                </a:ext>
              </a:extLst>
            </p:cNvPr>
            <p:cNvGrpSpPr/>
            <p:nvPr/>
          </p:nvGrpSpPr>
          <p:grpSpPr>
            <a:xfrm>
              <a:off x="847508" y="5270662"/>
              <a:ext cx="1264813" cy="1121269"/>
              <a:chOff x="8944372" y="1327777"/>
              <a:chExt cx="1691064" cy="1499146"/>
            </a:xfrm>
            <a:solidFill>
              <a:schemeClr val="accent4"/>
            </a:solidFill>
          </p:grpSpPr>
          <p:sp>
            <p:nvSpPr>
              <p:cNvPr id="26" name="Freeform: Shape 25">
                <a:extLst>
                  <a:ext uri="{FF2B5EF4-FFF2-40B4-BE49-F238E27FC236}">
                    <a16:creationId xmlns:a16="http://schemas.microsoft.com/office/drawing/2014/main" id="{5256E829-E35D-6CAC-79D8-71379560339A}"/>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A5A1808F-F12B-6912-4A23-BA74CCC5F1E8}"/>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CC5216F3-1C3D-F0AF-A3F9-C87FB3AD7093}"/>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2E47BB22-17AD-A840-90D3-24F372E9A463}"/>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1ECE533C-83C2-D784-2571-130FFF63B2E4}"/>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A1067A8F-496F-87D9-7CA2-E89DD759FC07}"/>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373559B9-CD0F-7327-9D26-D561787A66F3}"/>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E0374980-6D57-27DE-49C3-25CC624C9AF4}"/>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CEEF72AD-40AC-7102-5BC1-EA77762D9BAB}"/>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A94AE12F-343E-FFBE-84B5-A13AE9CE42FF}"/>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0B094B0A-6675-0912-8381-B02F4AA7F318}"/>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11" name="Freeform 10">
            <a:extLst>
              <a:ext uri="{FF2B5EF4-FFF2-40B4-BE49-F238E27FC236}">
                <a16:creationId xmlns:a16="http://schemas.microsoft.com/office/drawing/2014/main" id="{7083EBED-D30E-D792-EDE1-99A4F5010698}"/>
              </a:ext>
            </a:extLst>
          </p:cNvPr>
          <p:cNvSpPr/>
          <p:nvPr/>
        </p:nvSpPr>
        <p:spPr>
          <a:xfrm>
            <a:off x="6815598" y="2545538"/>
            <a:ext cx="5376403" cy="4312463"/>
          </a:xfrm>
          <a:custGeom>
            <a:avLst/>
            <a:gdLst>
              <a:gd name="connsiteX0" fmla="*/ 3538898 w 5376403"/>
              <a:gd name="connsiteY0" fmla="*/ 0 h 4312463"/>
              <a:gd name="connsiteX1" fmla="*/ 5225747 w 5376403"/>
              <a:gd name="connsiteY1" fmla="*/ 427127 h 4312463"/>
              <a:gd name="connsiteX2" fmla="*/ 5376403 w 5376403"/>
              <a:gd name="connsiteY2" fmla="*/ 518652 h 4312463"/>
              <a:gd name="connsiteX3" fmla="*/ 5376403 w 5376403"/>
              <a:gd name="connsiteY3" fmla="*/ 4312463 h 4312463"/>
              <a:gd name="connsiteX4" fmla="*/ 87417 w 5376403"/>
              <a:gd name="connsiteY4" fmla="*/ 4312463 h 4312463"/>
              <a:gd name="connsiteX5" fmla="*/ 71898 w 5376403"/>
              <a:gd name="connsiteY5" fmla="*/ 4252110 h 4312463"/>
              <a:gd name="connsiteX6" fmla="*/ 0 w 5376403"/>
              <a:gd name="connsiteY6" fmla="*/ 3538898 h 4312463"/>
              <a:gd name="connsiteX7" fmla="*/ 3538898 w 5376403"/>
              <a:gd name="connsiteY7" fmla="*/ 0 h 43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403" h="4312463">
                <a:moveTo>
                  <a:pt x="3538898" y="0"/>
                </a:moveTo>
                <a:cubicBezTo>
                  <a:pt x="4149673" y="0"/>
                  <a:pt x="4724309" y="154729"/>
                  <a:pt x="5225747" y="427127"/>
                </a:cubicBezTo>
                <a:lnTo>
                  <a:pt x="5376403" y="518652"/>
                </a:lnTo>
                <a:lnTo>
                  <a:pt x="5376403" y="4312463"/>
                </a:lnTo>
                <a:lnTo>
                  <a:pt x="87417" y="4312463"/>
                </a:lnTo>
                <a:lnTo>
                  <a:pt x="71898" y="4252110"/>
                </a:lnTo>
                <a:cubicBezTo>
                  <a:pt x="24757" y="4021736"/>
                  <a:pt x="0" y="3783208"/>
                  <a:pt x="0" y="3538898"/>
                </a:cubicBezTo>
                <a:cubicBezTo>
                  <a:pt x="0" y="1584419"/>
                  <a:pt x="1584419" y="0"/>
                  <a:pt x="3538898"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12" name="TextBox 11">
            <a:extLst>
              <a:ext uri="{FF2B5EF4-FFF2-40B4-BE49-F238E27FC236}">
                <a16:creationId xmlns:a16="http://schemas.microsoft.com/office/drawing/2014/main" id="{5E3D9CF9-BE60-7466-8F68-5EBA167D60FF}"/>
              </a:ext>
            </a:extLst>
          </p:cNvPr>
          <p:cNvSpPr txBox="1"/>
          <p:nvPr/>
        </p:nvSpPr>
        <p:spPr>
          <a:xfrm>
            <a:off x="1011567" y="1104504"/>
            <a:ext cx="4633095" cy="769441"/>
          </a:xfrm>
          <a:prstGeom prst="rect">
            <a:avLst/>
          </a:prstGeom>
          <a:noFill/>
        </p:spPr>
        <p:txBody>
          <a:bodyPr wrap="square" rtlCol="0">
            <a:spAutoFit/>
          </a:bodyPr>
          <a:lstStyle/>
          <a:p>
            <a:r>
              <a:rPr lang="en-ID" sz="4400" b="1">
                <a:solidFill>
                  <a:schemeClr val="accent3"/>
                </a:solidFill>
                <a:latin typeface="Outfit Medium" pitchFamily="2" charset="0"/>
              </a:rPr>
              <a:t>Research Problem</a:t>
            </a:r>
          </a:p>
        </p:txBody>
      </p:sp>
      <p:sp>
        <p:nvSpPr>
          <p:cNvPr id="38" name="Google Shape;544;p14">
            <a:extLst>
              <a:ext uri="{FF2B5EF4-FFF2-40B4-BE49-F238E27FC236}">
                <a16:creationId xmlns:a16="http://schemas.microsoft.com/office/drawing/2014/main" id="{08C040CB-7BAE-BF26-9359-FDE1E792F152}"/>
              </a:ext>
            </a:extLst>
          </p:cNvPr>
          <p:cNvSpPr/>
          <p:nvPr/>
        </p:nvSpPr>
        <p:spPr>
          <a:xfrm rot="1526682">
            <a:off x="1728195" y="401764"/>
            <a:ext cx="562004" cy="56200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54" name="Google Shape;544;p14">
            <a:extLst>
              <a:ext uri="{FF2B5EF4-FFF2-40B4-BE49-F238E27FC236}">
                <a16:creationId xmlns:a16="http://schemas.microsoft.com/office/drawing/2014/main" id="{0C9547FD-F940-1EDE-33AE-953BEF709557}"/>
              </a:ext>
            </a:extLst>
          </p:cNvPr>
          <p:cNvSpPr/>
          <p:nvPr/>
        </p:nvSpPr>
        <p:spPr>
          <a:xfrm rot="1526682">
            <a:off x="7733109" y="1487115"/>
            <a:ext cx="263530" cy="2635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18" name="Group 17">
            <a:extLst>
              <a:ext uri="{FF2B5EF4-FFF2-40B4-BE49-F238E27FC236}">
                <a16:creationId xmlns:a16="http://schemas.microsoft.com/office/drawing/2014/main" id="{54E6696A-DB0B-EBB6-ADE3-779319266AD8}"/>
              </a:ext>
            </a:extLst>
          </p:cNvPr>
          <p:cNvGrpSpPr/>
          <p:nvPr/>
        </p:nvGrpSpPr>
        <p:grpSpPr>
          <a:xfrm>
            <a:off x="1055283" y="2079197"/>
            <a:ext cx="5585074" cy="1824587"/>
            <a:chOff x="3144701" y="4120385"/>
            <a:chExt cx="3774320" cy="1824587"/>
          </a:xfrm>
        </p:grpSpPr>
        <p:sp>
          <p:nvSpPr>
            <p:cNvPr id="10" name="Rectangle: Rounded Corners 9">
              <a:extLst>
                <a:ext uri="{FF2B5EF4-FFF2-40B4-BE49-F238E27FC236}">
                  <a16:creationId xmlns:a16="http://schemas.microsoft.com/office/drawing/2014/main" id="{2B13A658-0AF8-DD45-3ED3-BA38A9F260EC}"/>
                </a:ext>
              </a:extLst>
            </p:cNvPr>
            <p:cNvSpPr/>
            <p:nvPr/>
          </p:nvSpPr>
          <p:spPr>
            <a:xfrm>
              <a:off x="3144701" y="4120385"/>
              <a:ext cx="3774320"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6" name="TextBox 15">
              <a:extLst>
                <a:ext uri="{FF2B5EF4-FFF2-40B4-BE49-F238E27FC236}">
                  <a16:creationId xmlns:a16="http://schemas.microsoft.com/office/drawing/2014/main" id="{F147FAC4-2B2D-53EB-57B8-5D2A81B5D5C4}"/>
                </a:ext>
              </a:extLst>
            </p:cNvPr>
            <p:cNvSpPr txBox="1"/>
            <p:nvPr/>
          </p:nvSpPr>
          <p:spPr>
            <a:xfrm>
              <a:off x="3305395" y="4229919"/>
              <a:ext cx="3546803" cy="1534779"/>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How effective are existing </a:t>
              </a:r>
              <a:r>
                <a:rPr lang="en-GB" sz="1600" err="1">
                  <a:solidFill>
                    <a:schemeClr val="tx1">
                      <a:lumMod val="75000"/>
                      <a:lumOff val="25000"/>
                    </a:schemeClr>
                  </a:solidFill>
                </a:rPr>
                <a:t>defense</a:t>
              </a:r>
              <a:r>
                <a:rPr lang="en-GB" sz="1600">
                  <a:solidFill>
                    <a:schemeClr val="tx1">
                      <a:lumMod val="75000"/>
                      <a:lumOff val="25000"/>
                    </a:schemeClr>
                  </a:solidFill>
                </a:rPr>
                <a:t> strategies in enhancing the robustness of CNN model used for chest X-ray classification PGN adversarial attacks?</a:t>
              </a:r>
            </a:p>
          </p:txBody>
        </p:sp>
      </p:grpSp>
      <p:grpSp>
        <p:nvGrpSpPr>
          <p:cNvPr id="5" name="Group 4">
            <a:extLst>
              <a:ext uri="{FF2B5EF4-FFF2-40B4-BE49-F238E27FC236}">
                <a16:creationId xmlns:a16="http://schemas.microsoft.com/office/drawing/2014/main" id="{A0F03392-5A47-95C6-C11E-215CCB773CFA}"/>
              </a:ext>
            </a:extLst>
          </p:cNvPr>
          <p:cNvGrpSpPr/>
          <p:nvPr/>
        </p:nvGrpSpPr>
        <p:grpSpPr>
          <a:xfrm>
            <a:off x="1063469" y="4094481"/>
            <a:ext cx="5585074" cy="1394710"/>
            <a:chOff x="3144701" y="4120386"/>
            <a:chExt cx="3774320" cy="1394710"/>
          </a:xfrm>
        </p:grpSpPr>
        <p:sp>
          <p:nvSpPr>
            <p:cNvPr id="9" name="Rectangle: Rounded Corners 8">
              <a:extLst>
                <a:ext uri="{FF2B5EF4-FFF2-40B4-BE49-F238E27FC236}">
                  <a16:creationId xmlns:a16="http://schemas.microsoft.com/office/drawing/2014/main" id="{60F66D80-3704-7C92-4A8E-393AEF006A8F}"/>
                </a:ext>
              </a:extLst>
            </p:cNvPr>
            <p:cNvSpPr/>
            <p:nvPr/>
          </p:nvSpPr>
          <p:spPr>
            <a:xfrm>
              <a:off x="3144701" y="4120386"/>
              <a:ext cx="3774320" cy="1394710"/>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39" name="TextBox 38">
              <a:extLst>
                <a:ext uri="{FF2B5EF4-FFF2-40B4-BE49-F238E27FC236}">
                  <a16:creationId xmlns:a16="http://schemas.microsoft.com/office/drawing/2014/main" id="{2AB2C762-3EBF-2031-BD4B-77B5EFEF68A2}"/>
                </a:ext>
              </a:extLst>
            </p:cNvPr>
            <p:cNvSpPr txBox="1"/>
            <p:nvPr/>
          </p:nvSpPr>
          <p:spPr>
            <a:xfrm>
              <a:off x="3305395" y="4229919"/>
              <a:ext cx="3546803" cy="1165447"/>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How can these </a:t>
              </a:r>
              <a:r>
                <a:rPr lang="en-GB" sz="1600" err="1">
                  <a:solidFill>
                    <a:schemeClr val="tx1">
                      <a:lumMod val="75000"/>
                      <a:lumOff val="25000"/>
                    </a:schemeClr>
                  </a:solidFill>
                </a:rPr>
                <a:t>defense</a:t>
              </a:r>
              <a:r>
                <a:rPr lang="en-GB" sz="1600">
                  <a:solidFill>
                    <a:schemeClr val="tx1">
                      <a:lumMod val="75000"/>
                      <a:lumOff val="25000"/>
                    </a:schemeClr>
                  </a:solidFill>
                </a:rPr>
                <a:t> strategies be tested and validated to ensure reliable and secure medical diagnostics?</a:t>
              </a:r>
            </a:p>
          </p:txBody>
        </p:sp>
      </p:grpSp>
      <p:pic>
        <p:nvPicPr>
          <p:cNvPr id="15" name="Picture 14" descr="A person with question mark above his head&#10;&#10;Description automatically generated">
            <a:extLst>
              <a:ext uri="{FF2B5EF4-FFF2-40B4-BE49-F238E27FC236}">
                <a16:creationId xmlns:a16="http://schemas.microsoft.com/office/drawing/2014/main" id="{78F6B0DA-7505-698E-E516-454053C2B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9448" y="861848"/>
            <a:ext cx="4398030" cy="5996152"/>
          </a:xfrm>
          <a:prstGeom prst="rect">
            <a:avLst/>
          </a:prstGeom>
        </p:spPr>
      </p:pic>
    </p:spTree>
    <p:extLst>
      <p:ext uri="{BB962C8B-B14F-4D97-AF65-F5344CB8AC3E}">
        <p14:creationId xmlns:p14="http://schemas.microsoft.com/office/powerpoint/2010/main" val="1665552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FAA9A-9A43-F003-B47E-3B246501CA1C}"/>
            </a:ext>
          </a:extLst>
        </p:cNvPr>
        <p:cNvGrpSpPr/>
        <p:nvPr/>
      </p:nvGrpSpPr>
      <p:grpSpPr>
        <a:xfrm>
          <a:off x="0" y="0"/>
          <a:ext cx="0" cy="0"/>
          <a:chOff x="0" y="0"/>
          <a:chExt cx="0" cy="0"/>
        </a:xfrm>
      </p:grpSpPr>
      <p:sp>
        <p:nvSpPr>
          <p:cNvPr id="96" name="Google Shape;544;p14">
            <a:extLst>
              <a:ext uri="{FF2B5EF4-FFF2-40B4-BE49-F238E27FC236}">
                <a16:creationId xmlns:a16="http://schemas.microsoft.com/office/drawing/2014/main" id="{C1EB23A2-FBA7-108C-D8C9-F7BD2002B046}"/>
              </a:ext>
            </a:extLst>
          </p:cNvPr>
          <p:cNvSpPr/>
          <p:nvPr/>
        </p:nvSpPr>
        <p:spPr>
          <a:xfrm rot="13333313">
            <a:off x="10147658" y="4789314"/>
            <a:ext cx="1270984" cy="127098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97" name="Group 96">
            <a:extLst>
              <a:ext uri="{FF2B5EF4-FFF2-40B4-BE49-F238E27FC236}">
                <a16:creationId xmlns:a16="http://schemas.microsoft.com/office/drawing/2014/main" id="{94AC1731-4E79-8856-2294-CA688B713ABC}"/>
              </a:ext>
            </a:extLst>
          </p:cNvPr>
          <p:cNvGrpSpPr/>
          <p:nvPr/>
        </p:nvGrpSpPr>
        <p:grpSpPr>
          <a:xfrm rot="21145641" flipV="1">
            <a:off x="-8886" y="35560"/>
            <a:ext cx="1802236" cy="1276898"/>
            <a:chOff x="-27979" y="5270662"/>
            <a:chExt cx="2140300" cy="1516423"/>
          </a:xfrm>
        </p:grpSpPr>
        <p:grpSp>
          <p:nvGrpSpPr>
            <p:cNvPr id="98" name="Graphic 11">
              <a:extLst>
                <a:ext uri="{FF2B5EF4-FFF2-40B4-BE49-F238E27FC236}">
                  <a16:creationId xmlns:a16="http://schemas.microsoft.com/office/drawing/2014/main" id="{18282064-61C0-96EB-E5D7-30449CF2CE74}"/>
                </a:ext>
              </a:extLst>
            </p:cNvPr>
            <p:cNvGrpSpPr/>
            <p:nvPr/>
          </p:nvGrpSpPr>
          <p:grpSpPr>
            <a:xfrm>
              <a:off x="847508" y="5270662"/>
              <a:ext cx="1264813" cy="1121269"/>
              <a:chOff x="8944372" y="1327777"/>
              <a:chExt cx="1691064" cy="1499146"/>
            </a:xfrm>
            <a:solidFill>
              <a:schemeClr val="accent4"/>
            </a:solidFill>
          </p:grpSpPr>
          <p:sp>
            <p:nvSpPr>
              <p:cNvPr id="105" name="Freeform: Shape 104">
                <a:extLst>
                  <a:ext uri="{FF2B5EF4-FFF2-40B4-BE49-F238E27FC236}">
                    <a16:creationId xmlns:a16="http://schemas.microsoft.com/office/drawing/2014/main" id="{941AB402-52EF-BBE4-58D0-E76BEB8921A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40EBC1D8-4961-3FAC-701F-9EFB12B33E0E}"/>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A7319BF5-1CF0-DED4-9D03-A6F64B9620E5}"/>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E6642FB7-2B14-F69F-56C7-723EECF60027}"/>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702C6B72-E8B8-6DAF-246A-224E9F3EBDCE}"/>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99" name="Graphic 11">
              <a:extLst>
                <a:ext uri="{FF2B5EF4-FFF2-40B4-BE49-F238E27FC236}">
                  <a16:creationId xmlns:a16="http://schemas.microsoft.com/office/drawing/2014/main" id="{B1C01D4D-FF91-3174-D1C3-43B7A77D1171}"/>
                </a:ext>
              </a:extLst>
            </p:cNvPr>
            <p:cNvGrpSpPr/>
            <p:nvPr/>
          </p:nvGrpSpPr>
          <p:grpSpPr>
            <a:xfrm>
              <a:off x="-27979" y="5701462"/>
              <a:ext cx="1257220" cy="1085623"/>
              <a:chOff x="7773841" y="1903760"/>
              <a:chExt cx="1680912" cy="1451487"/>
            </a:xfrm>
            <a:solidFill>
              <a:schemeClr val="accent4"/>
            </a:solidFill>
          </p:grpSpPr>
          <p:sp>
            <p:nvSpPr>
              <p:cNvPr id="100" name="Freeform: Shape 99">
                <a:extLst>
                  <a:ext uri="{FF2B5EF4-FFF2-40B4-BE49-F238E27FC236}">
                    <a16:creationId xmlns:a16="http://schemas.microsoft.com/office/drawing/2014/main" id="{1C602085-E3E0-6D3C-9DD9-7902793F5C66}"/>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8F72C577-C5FB-90D2-B5BE-964A68D4E856}"/>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E72EFA36-6D7B-F903-2D49-070A7DA8541B}"/>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D4C067F9-C6F5-E512-6C21-9D7001145808}"/>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94385A96-74A5-A41D-6B5F-C137AF6445FB}"/>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110" name="Google Shape;544;p14">
            <a:extLst>
              <a:ext uri="{FF2B5EF4-FFF2-40B4-BE49-F238E27FC236}">
                <a16:creationId xmlns:a16="http://schemas.microsoft.com/office/drawing/2014/main" id="{E58C48D1-F9C3-A98B-D0ED-9837BDFB035F}"/>
              </a:ext>
            </a:extLst>
          </p:cNvPr>
          <p:cNvSpPr/>
          <p:nvPr/>
        </p:nvSpPr>
        <p:spPr>
          <a:xfrm rot="3595557">
            <a:off x="4517357" y="3624946"/>
            <a:ext cx="316982" cy="31698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96773EAB-E644-1DC8-5D11-119F3960F21C}"/>
              </a:ext>
            </a:extLst>
          </p:cNvPr>
          <p:cNvSpPr txBox="1"/>
          <p:nvPr/>
        </p:nvSpPr>
        <p:spPr>
          <a:xfrm>
            <a:off x="3048545" y="358339"/>
            <a:ext cx="6094910" cy="707886"/>
          </a:xfrm>
          <a:prstGeom prst="rect">
            <a:avLst/>
          </a:prstGeom>
          <a:noFill/>
        </p:spPr>
        <p:txBody>
          <a:bodyPr wrap="square" rtlCol="0">
            <a:spAutoFit/>
          </a:bodyPr>
          <a:lstStyle/>
          <a:p>
            <a:pPr algn="ctr"/>
            <a:r>
              <a:rPr lang="en-GB" sz="4000" b="1">
                <a:solidFill>
                  <a:schemeClr val="accent3"/>
                </a:solidFill>
                <a:latin typeface="Outfit Medium" pitchFamily="2" charset="0"/>
              </a:rPr>
              <a:t>Objectives</a:t>
            </a:r>
            <a:endParaRPr lang="en-ID" sz="4000" b="1">
              <a:solidFill>
                <a:schemeClr val="accent3"/>
              </a:solidFill>
              <a:latin typeface="Outfit Medium" pitchFamily="2" charset="0"/>
            </a:endParaRPr>
          </a:p>
        </p:txBody>
      </p:sp>
      <p:grpSp>
        <p:nvGrpSpPr>
          <p:cNvPr id="23" name="Group 22">
            <a:extLst>
              <a:ext uri="{FF2B5EF4-FFF2-40B4-BE49-F238E27FC236}">
                <a16:creationId xmlns:a16="http://schemas.microsoft.com/office/drawing/2014/main" id="{7C0D0292-FA26-7203-B89F-BCC349EA72EE}"/>
              </a:ext>
            </a:extLst>
          </p:cNvPr>
          <p:cNvGrpSpPr/>
          <p:nvPr/>
        </p:nvGrpSpPr>
        <p:grpSpPr>
          <a:xfrm>
            <a:off x="992628" y="1022184"/>
            <a:ext cx="5039629" cy="1569798"/>
            <a:chOff x="1139808" y="1602282"/>
            <a:chExt cx="5039629" cy="1427089"/>
          </a:xfrm>
        </p:grpSpPr>
        <p:grpSp>
          <p:nvGrpSpPr>
            <p:cNvPr id="3" name="Group 2">
              <a:extLst>
                <a:ext uri="{FF2B5EF4-FFF2-40B4-BE49-F238E27FC236}">
                  <a16:creationId xmlns:a16="http://schemas.microsoft.com/office/drawing/2014/main" id="{16D4B0C6-1074-2F5A-A68D-D0F67FD0CDEE}"/>
                </a:ext>
              </a:extLst>
            </p:cNvPr>
            <p:cNvGrpSpPr/>
            <p:nvPr/>
          </p:nvGrpSpPr>
          <p:grpSpPr>
            <a:xfrm>
              <a:off x="1139808" y="1602282"/>
              <a:ext cx="5039629" cy="1427089"/>
              <a:chOff x="650452" y="1955492"/>
              <a:chExt cx="2925366" cy="2039423"/>
            </a:xfrm>
          </p:grpSpPr>
          <p:sp>
            <p:nvSpPr>
              <p:cNvPr id="4" name="Rectangle: Rounded Corners 3">
                <a:extLst>
                  <a:ext uri="{FF2B5EF4-FFF2-40B4-BE49-F238E27FC236}">
                    <a16:creationId xmlns:a16="http://schemas.microsoft.com/office/drawing/2014/main" id="{0DD013F2-28AC-5918-C3CF-8BEAB0C88CDE}"/>
                  </a:ext>
                </a:extLst>
              </p:cNvPr>
              <p:cNvSpPr/>
              <p:nvPr/>
            </p:nvSpPr>
            <p:spPr>
              <a:xfrm>
                <a:off x="650452" y="1955492"/>
                <a:ext cx="2925366" cy="2039423"/>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5" name="TextBox 14">
                <a:extLst>
                  <a:ext uri="{FF2B5EF4-FFF2-40B4-BE49-F238E27FC236}">
                    <a16:creationId xmlns:a16="http://schemas.microsoft.com/office/drawing/2014/main" id="{7748AABA-762E-7D71-ECAE-C6D66CD61818}"/>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1</a:t>
                </a:r>
                <a:endParaRPr lang="en-ID" sz="4000" b="1">
                  <a:solidFill>
                    <a:schemeClr val="accent3"/>
                  </a:solidFill>
                </a:endParaRPr>
              </a:p>
            </p:txBody>
          </p:sp>
          <p:sp>
            <p:nvSpPr>
              <p:cNvPr id="16" name="TextBox 15">
                <a:extLst>
                  <a:ext uri="{FF2B5EF4-FFF2-40B4-BE49-F238E27FC236}">
                    <a16:creationId xmlns:a16="http://schemas.microsoft.com/office/drawing/2014/main" id="{F4781B99-45FD-D00C-9BDE-61631DF530CA}"/>
                  </a:ext>
                </a:extLst>
              </p:cNvPr>
              <p:cNvSpPr txBox="1"/>
              <p:nvPr/>
            </p:nvSpPr>
            <p:spPr>
              <a:xfrm>
                <a:off x="1025170" y="2277386"/>
                <a:ext cx="1964624" cy="571789"/>
              </a:xfrm>
              <a:prstGeom prst="rect">
                <a:avLst/>
              </a:prstGeom>
              <a:noFill/>
            </p:spPr>
            <p:txBody>
              <a:bodyPr wrap="square" rtlCol="0">
                <a:spAutoFit/>
              </a:bodyPr>
              <a:lstStyle/>
              <a:p>
                <a:r>
                  <a:rPr lang="en-GB" sz="2000" b="1">
                    <a:solidFill>
                      <a:schemeClr val="tx1">
                        <a:lumMod val="75000"/>
                        <a:lumOff val="25000"/>
                      </a:schemeClr>
                    </a:solidFill>
                  </a:rPr>
                  <a:t>Fine-Tune CNN</a:t>
                </a:r>
                <a:endParaRPr lang="en-US" sz="2000" b="1">
                  <a:solidFill>
                    <a:schemeClr val="tx1">
                      <a:lumMod val="75000"/>
                      <a:lumOff val="25000"/>
                    </a:schemeClr>
                  </a:solidFill>
                </a:endParaRPr>
              </a:p>
            </p:txBody>
          </p:sp>
        </p:grpSp>
        <p:sp>
          <p:nvSpPr>
            <p:cNvPr id="18" name="TextBox 17">
              <a:extLst>
                <a:ext uri="{FF2B5EF4-FFF2-40B4-BE49-F238E27FC236}">
                  <a16:creationId xmlns:a16="http://schemas.microsoft.com/office/drawing/2014/main" id="{8FF68979-E17A-5B3E-7BE6-BA332892DEC1}"/>
                </a:ext>
              </a:extLst>
            </p:cNvPr>
            <p:cNvSpPr txBox="1"/>
            <p:nvPr/>
          </p:nvSpPr>
          <p:spPr>
            <a:xfrm>
              <a:off x="1794144" y="2180978"/>
              <a:ext cx="3885688" cy="815608"/>
            </a:xfrm>
            <a:prstGeom prst="rect">
              <a:avLst/>
            </a:prstGeom>
            <a:noFill/>
          </p:spPr>
          <p:txBody>
            <a:bodyPr wrap="square" rtlCol="0">
              <a:spAutoFit/>
            </a:bodyPr>
            <a:lstStyle/>
            <a:p>
              <a:pPr>
                <a:lnSpc>
                  <a:spcPct val="150000"/>
                </a:lnSpc>
              </a:pPr>
              <a:r>
                <a:rPr lang="en-GB" sz="1200" dirty="0">
                  <a:solidFill>
                    <a:schemeClr val="tx1">
                      <a:lumMod val="75000"/>
                      <a:lumOff val="25000"/>
                    </a:schemeClr>
                  </a:solidFill>
                </a:rPr>
                <a:t>Fine-tune the InceptionV3 CNN models to evaluate their performance under PGN attack conditions.</a:t>
              </a:r>
            </a:p>
          </p:txBody>
        </p:sp>
      </p:grpSp>
      <p:grpSp>
        <p:nvGrpSpPr>
          <p:cNvPr id="24" name="Group 23">
            <a:extLst>
              <a:ext uri="{FF2B5EF4-FFF2-40B4-BE49-F238E27FC236}">
                <a16:creationId xmlns:a16="http://schemas.microsoft.com/office/drawing/2014/main" id="{96221DAB-B986-D83D-40D7-4B6901F05978}"/>
              </a:ext>
            </a:extLst>
          </p:cNvPr>
          <p:cNvGrpSpPr/>
          <p:nvPr/>
        </p:nvGrpSpPr>
        <p:grpSpPr>
          <a:xfrm>
            <a:off x="6260388" y="1012568"/>
            <a:ext cx="4920866" cy="1569798"/>
            <a:chOff x="1139808" y="1602282"/>
            <a:chExt cx="4920866" cy="1427089"/>
          </a:xfrm>
        </p:grpSpPr>
        <p:grpSp>
          <p:nvGrpSpPr>
            <p:cNvPr id="25" name="Group 24">
              <a:extLst>
                <a:ext uri="{FF2B5EF4-FFF2-40B4-BE49-F238E27FC236}">
                  <a16:creationId xmlns:a16="http://schemas.microsoft.com/office/drawing/2014/main" id="{C0691D9A-5819-35A4-210F-5AB4FA773573}"/>
                </a:ext>
              </a:extLst>
            </p:cNvPr>
            <p:cNvGrpSpPr/>
            <p:nvPr/>
          </p:nvGrpSpPr>
          <p:grpSpPr>
            <a:xfrm>
              <a:off x="1139808" y="1602282"/>
              <a:ext cx="4920866" cy="1427089"/>
              <a:chOff x="650452" y="1955492"/>
              <a:chExt cx="2856427" cy="2039423"/>
            </a:xfrm>
          </p:grpSpPr>
          <p:sp>
            <p:nvSpPr>
              <p:cNvPr id="27" name="Rectangle: Rounded Corners 26">
                <a:extLst>
                  <a:ext uri="{FF2B5EF4-FFF2-40B4-BE49-F238E27FC236}">
                    <a16:creationId xmlns:a16="http://schemas.microsoft.com/office/drawing/2014/main" id="{C05A0444-1B76-9001-3137-58FE2E11F1F5}"/>
                  </a:ext>
                </a:extLst>
              </p:cNvPr>
              <p:cNvSpPr/>
              <p:nvPr/>
            </p:nvSpPr>
            <p:spPr>
              <a:xfrm>
                <a:off x="650452" y="1955492"/>
                <a:ext cx="2856427" cy="2039423"/>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28" name="TextBox 27">
                <a:extLst>
                  <a:ext uri="{FF2B5EF4-FFF2-40B4-BE49-F238E27FC236}">
                    <a16:creationId xmlns:a16="http://schemas.microsoft.com/office/drawing/2014/main" id="{1BBFC47E-0585-C578-26BC-378A534C5023}"/>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2</a:t>
                </a:r>
                <a:endParaRPr lang="en-ID" sz="4000" b="1">
                  <a:solidFill>
                    <a:schemeClr val="accent3"/>
                  </a:solidFill>
                </a:endParaRPr>
              </a:p>
            </p:txBody>
          </p:sp>
          <p:sp>
            <p:nvSpPr>
              <p:cNvPr id="29" name="TextBox 28">
                <a:extLst>
                  <a:ext uri="{FF2B5EF4-FFF2-40B4-BE49-F238E27FC236}">
                    <a16:creationId xmlns:a16="http://schemas.microsoft.com/office/drawing/2014/main" id="{94DFEFE0-E809-ACF1-0744-C566D2B8E97F}"/>
                  </a:ext>
                </a:extLst>
              </p:cNvPr>
              <p:cNvSpPr txBox="1"/>
              <p:nvPr/>
            </p:nvSpPr>
            <p:spPr>
              <a:xfrm>
                <a:off x="1055791" y="2277386"/>
                <a:ext cx="1964624" cy="519808"/>
              </a:xfrm>
              <a:prstGeom prst="rect">
                <a:avLst/>
              </a:prstGeom>
              <a:noFill/>
            </p:spPr>
            <p:txBody>
              <a:bodyPr wrap="square" rtlCol="0">
                <a:spAutoFit/>
              </a:bodyPr>
              <a:lstStyle/>
              <a:p>
                <a:r>
                  <a:rPr lang="en-GB" sz="2000" b="1">
                    <a:solidFill>
                      <a:schemeClr val="tx1">
                        <a:lumMod val="75000"/>
                        <a:lumOff val="25000"/>
                      </a:schemeClr>
                    </a:solidFill>
                  </a:rPr>
                  <a:t>Implement PGN Attack</a:t>
                </a:r>
                <a:endParaRPr lang="en-US" sz="2000" b="1">
                  <a:solidFill>
                    <a:schemeClr val="tx1">
                      <a:lumMod val="75000"/>
                      <a:lumOff val="25000"/>
                    </a:schemeClr>
                  </a:solidFill>
                </a:endParaRPr>
              </a:p>
            </p:txBody>
          </p:sp>
        </p:grpSp>
        <p:sp>
          <p:nvSpPr>
            <p:cNvPr id="26" name="TextBox 25">
              <a:extLst>
                <a:ext uri="{FF2B5EF4-FFF2-40B4-BE49-F238E27FC236}">
                  <a16:creationId xmlns:a16="http://schemas.microsoft.com/office/drawing/2014/main" id="{A6BB3C25-458C-0FE9-7B1B-39EF74B7FDB1}"/>
                </a:ext>
              </a:extLst>
            </p:cNvPr>
            <p:cNvSpPr txBox="1"/>
            <p:nvPr/>
          </p:nvSpPr>
          <p:spPr>
            <a:xfrm>
              <a:off x="1846895" y="2180978"/>
              <a:ext cx="4140457" cy="815608"/>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Develop and apply the Penalizing Gradient Norm (PGN) attack on chest X-ray datasets using CNN model.</a:t>
              </a:r>
            </a:p>
          </p:txBody>
        </p:sp>
      </p:grpSp>
      <p:grpSp>
        <p:nvGrpSpPr>
          <p:cNvPr id="42" name="Group 41">
            <a:extLst>
              <a:ext uri="{FF2B5EF4-FFF2-40B4-BE49-F238E27FC236}">
                <a16:creationId xmlns:a16="http://schemas.microsoft.com/office/drawing/2014/main" id="{D66F2F3C-97F3-1A3F-F19C-BF0E21717A44}"/>
              </a:ext>
            </a:extLst>
          </p:cNvPr>
          <p:cNvGrpSpPr/>
          <p:nvPr/>
        </p:nvGrpSpPr>
        <p:grpSpPr>
          <a:xfrm>
            <a:off x="992628" y="2742502"/>
            <a:ext cx="5039629" cy="1796881"/>
            <a:chOff x="1139808" y="1602282"/>
            <a:chExt cx="5039629" cy="1633528"/>
          </a:xfrm>
        </p:grpSpPr>
        <p:grpSp>
          <p:nvGrpSpPr>
            <p:cNvPr id="43" name="Group 42">
              <a:extLst>
                <a:ext uri="{FF2B5EF4-FFF2-40B4-BE49-F238E27FC236}">
                  <a16:creationId xmlns:a16="http://schemas.microsoft.com/office/drawing/2014/main" id="{11B5326F-F8E6-DD6E-09CF-20CCFA89E913}"/>
                </a:ext>
              </a:extLst>
            </p:cNvPr>
            <p:cNvGrpSpPr/>
            <p:nvPr/>
          </p:nvGrpSpPr>
          <p:grpSpPr>
            <a:xfrm>
              <a:off x="1139808" y="1602282"/>
              <a:ext cx="5039629" cy="1633528"/>
              <a:chOff x="650452" y="1955492"/>
              <a:chExt cx="2925366" cy="2334440"/>
            </a:xfrm>
          </p:grpSpPr>
          <p:sp>
            <p:nvSpPr>
              <p:cNvPr id="45" name="Rectangle: Rounded Corners 44">
                <a:extLst>
                  <a:ext uri="{FF2B5EF4-FFF2-40B4-BE49-F238E27FC236}">
                    <a16:creationId xmlns:a16="http://schemas.microsoft.com/office/drawing/2014/main" id="{9D9B9E5E-4CFA-0A1E-4252-493B43C0427C}"/>
                  </a:ext>
                </a:extLst>
              </p:cNvPr>
              <p:cNvSpPr/>
              <p:nvPr/>
            </p:nvSpPr>
            <p:spPr>
              <a:xfrm>
                <a:off x="650452" y="1955492"/>
                <a:ext cx="2925366" cy="2334440"/>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6" name="TextBox 45">
                <a:extLst>
                  <a:ext uri="{FF2B5EF4-FFF2-40B4-BE49-F238E27FC236}">
                    <a16:creationId xmlns:a16="http://schemas.microsoft.com/office/drawing/2014/main" id="{C58E31FE-0124-72D6-72CF-F8390DBFDC41}"/>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3</a:t>
                </a:r>
                <a:endParaRPr lang="en-ID" sz="4000" b="1">
                  <a:solidFill>
                    <a:schemeClr val="accent3"/>
                  </a:solidFill>
                </a:endParaRPr>
              </a:p>
            </p:txBody>
          </p:sp>
          <p:sp>
            <p:nvSpPr>
              <p:cNvPr id="47" name="TextBox 46">
                <a:extLst>
                  <a:ext uri="{FF2B5EF4-FFF2-40B4-BE49-F238E27FC236}">
                    <a16:creationId xmlns:a16="http://schemas.microsoft.com/office/drawing/2014/main" id="{D1ADC3D3-E850-552D-34F2-1D800360B31D}"/>
                  </a:ext>
                </a:extLst>
              </p:cNvPr>
              <p:cNvSpPr txBox="1"/>
              <p:nvPr/>
            </p:nvSpPr>
            <p:spPr>
              <a:xfrm>
                <a:off x="1025170" y="2277386"/>
                <a:ext cx="2396587" cy="571789"/>
              </a:xfrm>
              <a:prstGeom prst="rect">
                <a:avLst/>
              </a:prstGeom>
              <a:noFill/>
            </p:spPr>
            <p:txBody>
              <a:bodyPr wrap="square" rtlCol="0">
                <a:spAutoFit/>
              </a:bodyPr>
              <a:lstStyle/>
              <a:p>
                <a:r>
                  <a:rPr lang="en-GB" sz="2000" b="1">
                    <a:solidFill>
                      <a:schemeClr val="tx1">
                        <a:lumMod val="75000"/>
                        <a:lumOff val="25000"/>
                      </a:schemeClr>
                    </a:solidFill>
                  </a:rPr>
                  <a:t>Evaluate Performance Metrics</a:t>
                </a:r>
                <a:endParaRPr lang="en-US" sz="2000" b="1">
                  <a:solidFill>
                    <a:schemeClr val="tx1">
                      <a:lumMod val="75000"/>
                      <a:lumOff val="25000"/>
                    </a:schemeClr>
                  </a:solidFill>
                </a:endParaRPr>
              </a:p>
            </p:txBody>
          </p:sp>
        </p:grpSp>
        <p:sp>
          <p:nvSpPr>
            <p:cNvPr id="44" name="TextBox 43">
              <a:extLst>
                <a:ext uri="{FF2B5EF4-FFF2-40B4-BE49-F238E27FC236}">
                  <a16:creationId xmlns:a16="http://schemas.microsoft.com/office/drawing/2014/main" id="{749DBC7F-9E48-90F7-3863-94D8094020BE}"/>
                </a:ext>
              </a:extLst>
            </p:cNvPr>
            <p:cNvSpPr txBox="1"/>
            <p:nvPr/>
          </p:nvSpPr>
          <p:spPr>
            <a:xfrm>
              <a:off x="1794144" y="2180978"/>
              <a:ext cx="3885688" cy="815608"/>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Assess the impact of PGN attacks on model performance using metrics such as accuracy, precision, recall, and F1-score.</a:t>
              </a:r>
            </a:p>
          </p:txBody>
        </p:sp>
      </p:grpSp>
      <p:grpSp>
        <p:nvGrpSpPr>
          <p:cNvPr id="48" name="Group 47">
            <a:extLst>
              <a:ext uri="{FF2B5EF4-FFF2-40B4-BE49-F238E27FC236}">
                <a16:creationId xmlns:a16="http://schemas.microsoft.com/office/drawing/2014/main" id="{B629B415-BF21-42EE-9724-05400F1B4C0C}"/>
              </a:ext>
            </a:extLst>
          </p:cNvPr>
          <p:cNvGrpSpPr/>
          <p:nvPr/>
        </p:nvGrpSpPr>
        <p:grpSpPr>
          <a:xfrm>
            <a:off x="6260388" y="2742502"/>
            <a:ext cx="4920866" cy="1796881"/>
            <a:chOff x="1139808" y="1602282"/>
            <a:chExt cx="4920866" cy="1633528"/>
          </a:xfrm>
        </p:grpSpPr>
        <p:grpSp>
          <p:nvGrpSpPr>
            <p:cNvPr id="49" name="Group 48">
              <a:extLst>
                <a:ext uri="{FF2B5EF4-FFF2-40B4-BE49-F238E27FC236}">
                  <a16:creationId xmlns:a16="http://schemas.microsoft.com/office/drawing/2014/main" id="{5A8E93F8-E1DD-2312-96EB-B85998B63A62}"/>
                </a:ext>
              </a:extLst>
            </p:cNvPr>
            <p:cNvGrpSpPr/>
            <p:nvPr/>
          </p:nvGrpSpPr>
          <p:grpSpPr>
            <a:xfrm>
              <a:off x="1139808" y="1602282"/>
              <a:ext cx="4920866" cy="1633528"/>
              <a:chOff x="650452" y="1955492"/>
              <a:chExt cx="2856427" cy="2334441"/>
            </a:xfrm>
          </p:grpSpPr>
          <p:sp>
            <p:nvSpPr>
              <p:cNvPr id="51" name="Rectangle: Rounded Corners 50">
                <a:extLst>
                  <a:ext uri="{FF2B5EF4-FFF2-40B4-BE49-F238E27FC236}">
                    <a16:creationId xmlns:a16="http://schemas.microsoft.com/office/drawing/2014/main" id="{2E7653B0-9444-FA8C-8D12-2AE3726036DE}"/>
                  </a:ext>
                </a:extLst>
              </p:cNvPr>
              <p:cNvSpPr/>
              <p:nvPr/>
            </p:nvSpPr>
            <p:spPr>
              <a:xfrm>
                <a:off x="650452" y="1955492"/>
                <a:ext cx="2856427" cy="2334441"/>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52" name="TextBox 51">
                <a:extLst>
                  <a:ext uri="{FF2B5EF4-FFF2-40B4-BE49-F238E27FC236}">
                    <a16:creationId xmlns:a16="http://schemas.microsoft.com/office/drawing/2014/main" id="{D33FEE67-5E7F-0C7E-5A42-2916AE0E3310}"/>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4</a:t>
                </a:r>
                <a:endParaRPr lang="en-ID" sz="4000" b="1">
                  <a:solidFill>
                    <a:schemeClr val="accent3"/>
                  </a:solidFill>
                </a:endParaRPr>
              </a:p>
            </p:txBody>
          </p:sp>
          <p:sp>
            <p:nvSpPr>
              <p:cNvPr id="53" name="TextBox 52">
                <a:extLst>
                  <a:ext uri="{FF2B5EF4-FFF2-40B4-BE49-F238E27FC236}">
                    <a16:creationId xmlns:a16="http://schemas.microsoft.com/office/drawing/2014/main" id="{CAD7A737-9BAD-D2A4-3D18-2079BF889FA9}"/>
                  </a:ext>
                </a:extLst>
              </p:cNvPr>
              <p:cNvSpPr txBox="1"/>
              <p:nvPr/>
            </p:nvSpPr>
            <p:spPr>
              <a:xfrm>
                <a:off x="1055791" y="2277386"/>
                <a:ext cx="1964624" cy="571789"/>
              </a:xfrm>
              <a:prstGeom prst="rect">
                <a:avLst/>
              </a:prstGeom>
              <a:noFill/>
            </p:spPr>
            <p:txBody>
              <a:bodyPr wrap="square" rtlCol="0">
                <a:spAutoFit/>
              </a:bodyPr>
              <a:lstStyle/>
              <a:p>
                <a:r>
                  <a:rPr lang="en-GB" sz="2000" b="1">
                    <a:solidFill>
                      <a:schemeClr val="tx1">
                        <a:lumMod val="75000"/>
                        <a:lumOff val="25000"/>
                      </a:schemeClr>
                    </a:solidFill>
                  </a:rPr>
                  <a:t>Test Defence Strategies</a:t>
                </a:r>
                <a:endParaRPr lang="en-US" sz="2000" b="1">
                  <a:solidFill>
                    <a:schemeClr val="tx1">
                      <a:lumMod val="75000"/>
                      <a:lumOff val="25000"/>
                    </a:schemeClr>
                  </a:solidFill>
                </a:endParaRPr>
              </a:p>
            </p:txBody>
          </p:sp>
        </p:grpSp>
        <p:sp>
          <p:nvSpPr>
            <p:cNvPr id="50" name="TextBox 49">
              <a:extLst>
                <a:ext uri="{FF2B5EF4-FFF2-40B4-BE49-F238E27FC236}">
                  <a16:creationId xmlns:a16="http://schemas.microsoft.com/office/drawing/2014/main" id="{D54A1DA5-D2AB-15ED-5DD5-6C973EA931B5}"/>
                </a:ext>
              </a:extLst>
            </p:cNvPr>
            <p:cNvSpPr txBox="1"/>
            <p:nvPr/>
          </p:nvSpPr>
          <p:spPr>
            <a:xfrm>
              <a:off x="1846895" y="2180978"/>
              <a:ext cx="4140457" cy="815608"/>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Test existing </a:t>
              </a:r>
              <a:r>
                <a:rPr lang="en-GB" sz="1200" err="1">
                  <a:solidFill>
                    <a:schemeClr val="tx1">
                      <a:lumMod val="75000"/>
                      <a:lumOff val="25000"/>
                    </a:schemeClr>
                  </a:solidFill>
                </a:rPr>
                <a:t>defense</a:t>
              </a:r>
              <a:r>
                <a:rPr lang="en-GB" sz="1200">
                  <a:solidFill>
                    <a:schemeClr val="tx1">
                      <a:lumMod val="75000"/>
                      <a:lumOff val="25000"/>
                    </a:schemeClr>
                  </a:solidFill>
                </a:rPr>
                <a:t> strategies, such as data augmentation and adversarial training, to mitigate the effects of PGN attacks on CNN models.</a:t>
              </a:r>
            </a:p>
          </p:txBody>
        </p:sp>
      </p:grpSp>
      <p:grpSp>
        <p:nvGrpSpPr>
          <p:cNvPr id="54" name="Group 53">
            <a:extLst>
              <a:ext uri="{FF2B5EF4-FFF2-40B4-BE49-F238E27FC236}">
                <a16:creationId xmlns:a16="http://schemas.microsoft.com/office/drawing/2014/main" id="{43C8D933-8D1E-EC57-4251-662FF81BFD0A}"/>
              </a:ext>
            </a:extLst>
          </p:cNvPr>
          <p:cNvGrpSpPr/>
          <p:nvPr/>
        </p:nvGrpSpPr>
        <p:grpSpPr>
          <a:xfrm>
            <a:off x="1010746" y="4657561"/>
            <a:ext cx="5039629" cy="1633528"/>
            <a:chOff x="1139808" y="1602282"/>
            <a:chExt cx="5039629" cy="1633528"/>
          </a:xfrm>
        </p:grpSpPr>
        <p:grpSp>
          <p:nvGrpSpPr>
            <p:cNvPr id="55" name="Group 54">
              <a:extLst>
                <a:ext uri="{FF2B5EF4-FFF2-40B4-BE49-F238E27FC236}">
                  <a16:creationId xmlns:a16="http://schemas.microsoft.com/office/drawing/2014/main" id="{17506B1E-D33A-D03A-522C-5C05427FE19B}"/>
                </a:ext>
              </a:extLst>
            </p:cNvPr>
            <p:cNvGrpSpPr/>
            <p:nvPr/>
          </p:nvGrpSpPr>
          <p:grpSpPr>
            <a:xfrm>
              <a:off x="1139808" y="1602282"/>
              <a:ext cx="5039629" cy="1633528"/>
              <a:chOff x="650452" y="1955492"/>
              <a:chExt cx="2925366" cy="2334440"/>
            </a:xfrm>
          </p:grpSpPr>
          <p:sp>
            <p:nvSpPr>
              <p:cNvPr id="57" name="Rectangle: Rounded Corners 56">
                <a:extLst>
                  <a:ext uri="{FF2B5EF4-FFF2-40B4-BE49-F238E27FC236}">
                    <a16:creationId xmlns:a16="http://schemas.microsoft.com/office/drawing/2014/main" id="{650277DF-E785-617A-522E-80789D3AD81A}"/>
                  </a:ext>
                </a:extLst>
              </p:cNvPr>
              <p:cNvSpPr/>
              <p:nvPr/>
            </p:nvSpPr>
            <p:spPr>
              <a:xfrm>
                <a:off x="650452" y="1955492"/>
                <a:ext cx="2925366" cy="2334440"/>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58" name="TextBox 57">
                <a:extLst>
                  <a:ext uri="{FF2B5EF4-FFF2-40B4-BE49-F238E27FC236}">
                    <a16:creationId xmlns:a16="http://schemas.microsoft.com/office/drawing/2014/main" id="{8946B820-CF6F-E86E-34EB-17B03287BC8A}"/>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5</a:t>
                </a:r>
                <a:endParaRPr lang="en-ID" sz="4000" b="1">
                  <a:solidFill>
                    <a:schemeClr val="accent3"/>
                  </a:solidFill>
                </a:endParaRPr>
              </a:p>
            </p:txBody>
          </p:sp>
          <p:sp>
            <p:nvSpPr>
              <p:cNvPr id="59" name="TextBox 58">
                <a:extLst>
                  <a:ext uri="{FF2B5EF4-FFF2-40B4-BE49-F238E27FC236}">
                    <a16:creationId xmlns:a16="http://schemas.microsoft.com/office/drawing/2014/main" id="{0088ECA0-6198-80E5-8136-D652A25ACB26}"/>
                  </a:ext>
                </a:extLst>
              </p:cNvPr>
              <p:cNvSpPr txBox="1"/>
              <p:nvPr/>
            </p:nvSpPr>
            <p:spPr>
              <a:xfrm>
                <a:off x="1025170" y="2277386"/>
                <a:ext cx="2473357" cy="571789"/>
              </a:xfrm>
              <a:prstGeom prst="rect">
                <a:avLst/>
              </a:prstGeom>
              <a:noFill/>
            </p:spPr>
            <p:txBody>
              <a:bodyPr wrap="square" rtlCol="0">
                <a:spAutoFit/>
              </a:bodyPr>
              <a:lstStyle/>
              <a:p>
                <a:r>
                  <a:rPr lang="en-GB" sz="2000" b="1">
                    <a:solidFill>
                      <a:schemeClr val="tx1">
                        <a:lumMod val="75000"/>
                        <a:lumOff val="25000"/>
                      </a:schemeClr>
                    </a:solidFill>
                  </a:rPr>
                  <a:t>Validate Defence Effectiveness</a:t>
                </a:r>
                <a:endParaRPr lang="en-US" sz="2000" b="1">
                  <a:solidFill>
                    <a:schemeClr val="tx1">
                      <a:lumMod val="75000"/>
                      <a:lumOff val="25000"/>
                    </a:schemeClr>
                  </a:solidFill>
                </a:endParaRPr>
              </a:p>
            </p:txBody>
          </p:sp>
        </p:grpSp>
        <p:sp>
          <p:nvSpPr>
            <p:cNvPr id="56" name="TextBox 55">
              <a:extLst>
                <a:ext uri="{FF2B5EF4-FFF2-40B4-BE49-F238E27FC236}">
                  <a16:creationId xmlns:a16="http://schemas.microsoft.com/office/drawing/2014/main" id="{99DF1796-229C-12D5-8CBB-D97550873E76}"/>
                </a:ext>
              </a:extLst>
            </p:cNvPr>
            <p:cNvSpPr txBox="1"/>
            <p:nvPr/>
          </p:nvSpPr>
          <p:spPr>
            <a:xfrm>
              <a:off x="1794144" y="2180978"/>
              <a:ext cx="3885688" cy="897169"/>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Validate the effectiveness of the </a:t>
              </a:r>
              <a:r>
                <a:rPr lang="en-GB" sz="1200" err="1">
                  <a:solidFill>
                    <a:schemeClr val="tx1">
                      <a:lumMod val="75000"/>
                      <a:lumOff val="25000"/>
                    </a:schemeClr>
                  </a:solidFill>
                </a:rPr>
                <a:t>defense</a:t>
              </a:r>
              <a:r>
                <a:rPr lang="en-GB" sz="1200">
                  <a:solidFill>
                    <a:schemeClr val="tx1">
                      <a:lumMod val="75000"/>
                      <a:lumOff val="25000"/>
                    </a:schemeClr>
                  </a:solidFill>
                </a:rPr>
                <a:t> strategies by comparing model performance on clean and adversarial datasets.</a:t>
              </a:r>
            </a:p>
          </p:txBody>
        </p:sp>
      </p:grpSp>
    </p:spTree>
    <p:extLst>
      <p:ext uri="{BB962C8B-B14F-4D97-AF65-F5344CB8AC3E}">
        <p14:creationId xmlns:p14="http://schemas.microsoft.com/office/powerpoint/2010/main" val="12699695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8C1DCA-D53E-315D-9F44-CD9D77A91C4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F4930D6-4444-A5D4-F722-266053F495D9}"/>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5BC031DD-BB61-5892-B535-43AE69A89D24}"/>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8737FE21-AAD0-D9B1-F108-88E460ABF20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5C85E335-469F-94BC-4535-7E961C3C078A}"/>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D5F76B50-4E0F-365A-476C-E48C6DAD19E4}"/>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D6443C3-1BBE-311C-8DC0-E105590F4F3F}"/>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05F85B35-9ADD-0011-B6C7-C45819EDF62C}"/>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D20C6BDF-2DF5-8E18-26D6-76F681CCF295}"/>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002C548C-230E-3E2A-518F-9E1DCACC068A}"/>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8C673E56-D1F3-3EBF-F80E-79ABA5C69FE9}"/>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817DD6B9-C0A1-54B6-4DB2-43F97970D676}"/>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2DEF9F8C-00EB-104C-E005-0752B414BD66}"/>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89CF6479-79C7-DC7B-FDC7-E55767667DFA}"/>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6" name="Freeform: Shape 75">
            <a:extLst>
              <a:ext uri="{FF2B5EF4-FFF2-40B4-BE49-F238E27FC236}">
                <a16:creationId xmlns:a16="http://schemas.microsoft.com/office/drawing/2014/main" id="{F91CA54C-3013-CD5F-F35F-04A9A19E3DA3}"/>
              </a:ext>
            </a:extLst>
          </p:cNvPr>
          <p:cNvSpPr/>
          <p:nvPr/>
        </p:nvSpPr>
        <p:spPr>
          <a:xfrm>
            <a:off x="7246634" y="1241946"/>
            <a:ext cx="4945366" cy="5616054"/>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lang="en-ID">
              <a:latin typeface="Arial"/>
              <a:cs typeface="Arial"/>
              <a:sym typeface="Arial"/>
            </a:endParaRPr>
          </a:p>
        </p:txBody>
      </p:sp>
      <p:sp>
        <p:nvSpPr>
          <p:cNvPr id="3" name="TextBox 2">
            <a:extLst>
              <a:ext uri="{FF2B5EF4-FFF2-40B4-BE49-F238E27FC236}">
                <a16:creationId xmlns:a16="http://schemas.microsoft.com/office/drawing/2014/main" id="{4D03D2B2-2CB9-B93E-FA1A-7A1378E54879}"/>
              </a:ext>
            </a:extLst>
          </p:cNvPr>
          <p:cNvSpPr txBox="1"/>
          <p:nvPr/>
        </p:nvSpPr>
        <p:spPr>
          <a:xfrm>
            <a:off x="3599956" y="350599"/>
            <a:ext cx="4992087" cy="707886"/>
          </a:xfrm>
          <a:prstGeom prst="rect">
            <a:avLst/>
          </a:prstGeom>
          <a:noFill/>
        </p:spPr>
        <p:txBody>
          <a:bodyPr wrap="square" rtlCol="0">
            <a:spAutoFit/>
          </a:bodyPr>
          <a:lstStyle/>
          <a:p>
            <a:pPr algn="ctr"/>
            <a:r>
              <a:rPr lang="en-GB" sz="4000" b="1">
                <a:solidFill>
                  <a:schemeClr val="accent3"/>
                </a:solidFill>
                <a:latin typeface="Outfit Medium" pitchFamily="2" charset="0"/>
              </a:rPr>
              <a:t>Literature Review</a:t>
            </a:r>
            <a:endParaRPr lang="en-ID" sz="4000" b="1">
              <a:solidFill>
                <a:schemeClr val="accent3"/>
              </a:solidFill>
              <a:latin typeface="Outfit Medium" pitchFamily="2" charset="0"/>
            </a:endParaRPr>
          </a:p>
        </p:txBody>
      </p:sp>
      <p:sp>
        <p:nvSpPr>
          <p:cNvPr id="93" name="Google Shape;544;p14">
            <a:extLst>
              <a:ext uri="{FF2B5EF4-FFF2-40B4-BE49-F238E27FC236}">
                <a16:creationId xmlns:a16="http://schemas.microsoft.com/office/drawing/2014/main" id="{E8321576-79C1-6AA8-F15D-C1C0F9DA004A}"/>
              </a:ext>
            </a:extLst>
          </p:cNvPr>
          <p:cNvSpPr/>
          <p:nvPr/>
        </p:nvSpPr>
        <p:spPr>
          <a:xfrm rot="10016156" flipH="1">
            <a:off x="513239" y="367182"/>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656EE4BE-F24E-C997-87FD-D39FE42D6656}"/>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19" name="Picture 18" descr="A table with a list of research results&#10;&#10;Description automatically generated with medium confidence">
            <a:extLst>
              <a:ext uri="{FF2B5EF4-FFF2-40B4-BE49-F238E27FC236}">
                <a16:creationId xmlns:a16="http://schemas.microsoft.com/office/drawing/2014/main" id="{00768FED-015E-1847-CE71-FAB4A38C3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291" y="1160296"/>
            <a:ext cx="10083416" cy="4799169"/>
          </a:xfrm>
          <a:prstGeom prst="rect">
            <a:avLst/>
          </a:prstGeom>
        </p:spPr>
      </p:pic>
    </p:spTree>
    <p:extLst>
      <p:ext uri="{BB962C8B-B14F-4D97-AF65-F5344CB8AC3E}">
        <p14:creationId xmlns:p14="http://schemas.microsoft.com/office/powerpoint/2010/main" val="2109017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B3D85-0F9B-6CD9-0001-A1120787FE6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5036FC5-0930-7C88-99CC-8C29F3325653}"/>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605232D1-35AD-3745-99F3-0F0BD09802E9}"/>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78AEBB82-31AD-C1BB-8234-75223FEA7079}"/>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1A7819C3-A160-FE50-09E4-8DDAFA56204A}"/>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ADAFB49E-1CB9-7BFA-0BDD-26BA18CB626F}"/>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8069C9B3-714A-6517-BAD6-31575F5B5B64}"/>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2F5F5833-BF9E-6CE4-B6EF-952617549B7A}"/>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9313E5C8-F709-E982-5196-C93E225E26DA}"/>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BC8AA307-5476-0309-90E5-D38CAABF3BEE}"/>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AA413FD4-4696-F163-22CA-97CC75870AF9}"/>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786C8BDB-881D-32AD-D1EF-814A23A1978D}"/>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5FADE3C6-976F-4806-A3D1-C5C1E400864A}"/>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F79E0980-AA93-1135-E855-9F48E1274F52}"/>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3" name="TextBox 2">
            <a:extLst>
              <a:ext uri="{FF2B5EF4-FFF2-40B4-BE49-F238E27FC236}">
                <a16:creationId xmlns:a16="http://schemas.microsoft.com/office/drawing/2014/main" id="{3F074541-0978-D04E-7F38-225CBFDAFFCF}"/>
              </a:ext>
            </a:extLst>
          </p:cNvPr>
          <p:cNvSpPr txBox="1"/>
          <p:nvPr/>
        </p:nvSpPr>
        <p:spPr>
          <a:xfrm>
            <a:off x="2610756" y="448813"/>
            <a:ext cx="6970487" cy="707886"/>
          </a:xfrm>
          <a:prstGeom prst="rect">
            <a:avLst/>
          </a:prstGeom>
          <a:noFill/>
        </p:spPr>
        <p:txBody>
          <a:bodyPr wrap="square" rtlCol="0">
            <a:spAutoFit/>
          </a:bodyPr>
          <a:lstStyle/>
          <a:p>
            <a:pPr algn="ctr"/>
            <a:r>
              <a:rPr lang="en-GB" sz="4000" b="1">
                <a:solidFill>
                  <a:schemeClr val="accent3"/>
                </a:solidFill>
                <a:latin typeface="Outfit Medium" pitchFamily="2" charset="0"/>
              </a:rPr>
              <a:t>Methodology</a:t>
            </a:r>
            <a:endParaRPr lang="en-ID" sz="4000" b="1">
              <a:solidFill>
                <a:schemeClr val="accent3"/>
              </a:solidFill>
              <a:latin typeface="Outfit Medium" pitchFamily="2" charset="0"/>
            </a:endParaRPr>
          </a:p>
        </p:txBody>
      </p:sp>
      <p:sp>
        <p:nvSpPr>
          <p:cNvPr id="93" name="Google Shape;544;p14">
            <a:extLst>
              <a:ext uri="{FF2B5EF4-FFF2-40B4-BE49-F238E27FC236}">
                <a16:creationId xmlns:a16="http://schemas.microsoft.com/office/drawing/2014/main" id="{8F1BB890-5095-C1FC-8CBE-6563012CD0A9}"/>
              </a:ext>
            </a:extLst>
          </p:cNvPr>
          <p:cNvSpPr/>
          <p:nvPr/>
        </p:nvSpPr>
        <p:spPr>
          <a:xfrm rot="10016156" flipH="1">
            <a:off x="235848" y="267038"/>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2DD06EBF-C8FE-984E-0684-BCDCCF1049F2}"/>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17" name="Group 16">
            <a:extLst>
              <a:ext uri="{FF2B5EF4-FFF2-40B4-BE49-F238E27FC236}">
                <a16:creationId xmlns:a16="http://schemas.microsoft.com/office/drawing/2014/main" id="{5084DDEA-2C2A-BE5F-AFF3-54B2C633854F}"/>
              </a:ext>
            </a:extLst>
          </p:cNvPr>
          <p:cNvGrpSpPr/>
          <p:nvPr/>
        </p:nvGrpSpPr>
        <p:grpSpPr>
          <a:xfrm>
            <a:off x="4603121" y="2193318"/>
            <a:ext cx="3097865" cy="3086770"/>
            <a:chOff x="1911335" y="2013593"/>
            <a:chExt cx="3097456" cy="3086362"/>
          </a:xfrm>
        </p:grpSpPr>
        <p:sp>
          <p:nvSpPr>
            <p:cNvPr id="19" name="Oval 18">
              <a:extLst>
                <a:ext uri="{FF2B5EF4-FFF2-40B4-BE49-F238E27FC236}">
                  <a16:creationId xmlns:a16="http://schemas.microsoft.com/office/drawing/2014/main" id="{4F01B42B-2094-2274-7F9D-A381EA16EA2E}"/>
                </a:ext>
              </a:extLst>
            </p:cNvPr>
            <p:cNvSpPr/>
            <p:nvPr/>
          </p:nvSpPr>
          <p:spPr>
            <a:xfrm>
              <a:off x="1911701" y="2013593"/>
              <a:ext cx="3084794" cy="3084794"/>
            </a:xfrm>
            <a:prstGeom prst="ellipse">
              <a:avLst/>
            </a:prstGeom>
            <a:noFill/>
            <a:ln w="139700">
              <a:solidFill>
                <a:schemeClr val="bg1">
                  <a:lumMod val="75000"/>
                  <a:alpha val="2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65000"/>
                    <a:lumOff val="35000"/>
                  </a:schemeClr>
                </a:solidFill>
                <a:latin typeface="+mj-lt"/>
              </a:endParaRPr>
            </a:p>
          </p:txBody>
        </p:sp>
        <p:sp>
          <p:nvSpPr>
            <p:cNvPr id="20" name="Arc 19">
              <a:extLst>
                <a:ext uri="{FF2B5EF4-FFF2-40B4-BE49-F238E27FC236}">
                  <a16:creationId xmlns:a16="http://schemas.microsoft.com/office/drawing/2014/main" id="{8778D647-D49F-7DB4-0D04-9B5CC9B17F9F}"/>
                </a:ext>
              </a:extLst>
            </p:cNvPr>
            <p:cNvSpPr/>
            <p:nvPr/>
          </p:nvSpPr>
          <p:spPr>
            <a:xfrm rot="1800000">
              <a:off x="1914394" y="2016285"/>
              <a:ext cx="3079407" cy="3079407"/>
            </a:xfrm>
            <a:prstGeom prst="arc">
              <a:avLst>
                <a:gd name="adj1" fmla="val 4076231"/>
                <a:gd name="adj2" fmla="val 8876855"/>
              </a:avLst>
            </a:prstGeom>
            <a:ln w="292100" cap="flat" cmpd="sng">
              <a:solidFill>
                <a:schemeClr val="accent2"/>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1" name="Arc 20">
              <a:extLst>
                <a:ext uri="{FF2B5EF4-FFF2-40B4-BE49-F238E27FC236}">
                  <a16:creationId xmlns:a16="http://schemas.microsoft.com/office/drawing/2014/main" id="{D7CA12F4-EF2C-71D4-4DDD-F28603713531}"/>
                </a:ext>
              </a:extLst>
            </p:cNvPr>
            <p:cNvSpPr/>
            <p:nvPr/>
          </p:nvSpPr>
          <p:spPr>
            <a:xfrm>
              <a:off x="1914394" y="2016285"/>
              <a:ext cx="3079407" cy="3079407"/>
            </a:xfrm>
            <a:prstGeom prst="arc">
              <a:avLst>
                <a:gd name="adj1" fmla="val 16824268"/>
                <a:gd name="adj2" fmla="val 21391448"/>
              </a:avLst>
            </a:prstGeom>
            <a:ln w="292100" cap="sq" cmpd="sng">
              <a:solidFill>
                <a:schemeClr val="accent3"/>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2" name="Arc 21">
              <a:extLst>
                <a:ext uri="{FF2B5EF4-FFF2-40B4-BE49-F238E27FC236}">
                  <a16:creationId xmlns:a16="http://schemas.microsoft.com/office/drawing/2014/main" id="{560D4E59-F4B7-E4E0-660B-EB6B946D98F4}"/>
                </a:ext>
              </a:extLst>
            </p:cNvPr>
            <p:cNvSpPr/>
            <p:nvPr/>
          </p:nvSpPr>
          <p:spPr>
            <a:xfrm>
              <a:off x="1929384" y="2016283"/>
              <a:ext cx="3079407" cy="3079407"/>
            </a:xfrm>
            <a:prstGeom prst="arc">
              <a:avLst>
                <a:gd name="adj1" fmla="val 846539"/>
                <a:gd name="adj2" fmla="val 5178533"/>
              </a:avLst>
            </a:prstGeom>
            <a:ln w="292100" cap="sq" cmpd="sng">
              <a:solidFill>
                <a:schemeClr val="accent4"/>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3" name="Arc 22">
              <a:extLst>
                <a:ext uri="{FF2B5EF4-FFF2-40B4-BE49-F238E27FC236}">
                  <a16:creationId xmlns:a16="http://schemas.microsoft.com/office/drawing/2014/main" id="{54B86948-51C8-3169-5459-514F4FA8A430}"/>
                </a:ext>
              </a:extLst>
            </p:cNvPr>
            <p:cNvSpPr/>
            <p:nvPr/>
          </p:nvSpPr>
          <p:spPr>
            <a:xfrm rot="4500000">
              <a:off x="1911335" y="2020548"/>
              <a:ext cx="3079407" cy="3079407"/>
            </a:xfrm>
            <a:prstGeom prst="arc">
              <a:avLst>
                <a:gd name="adj1" fmla="val 6921059"/>
                <a:gd name="adj2" fmla="val 11157891"/>
              </a:avLst>
            </a:prstGeom>
            <a:ln w="292100" cap="sq"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grpSp>
      <p:sp>
        <p:nvSpPr>
          <p:cNvPr id="24" name="Oval 23">
            <a:extLst>
              <a:ext uri="{FF2B5EF4-FFF2-40B4-BE49-F238E27FC236}">
                <a16:creationId xmlns:a16="http://schemas.microsoft.com/office/drawing/2014/main" id="{E7CDC361-59B4-6449-866A-212F222AD418}"/>
              </a:ext>
            </a:extLst>
          </p:cNvPr>
          <p:cNvSpPr/>
          <p:nvPr/>
        </p:nvSpPr>
        <p:spPr>
          <a:xfrm>
            <a:off x="6957786" y="2375723"/>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5" name="TextBox 24">
            <a:extLst>
              <a:ext uri="{FF2B5EF4-FFF2-40B4-BE49-F238E27FC236}">
                <a16:creationId xmlns:a16="http://schemas.microsoft.com/office/drawing/2014/main" id="{870E1418-8D1D-FCA3-06C7-785231E41D35}"/>
              </a:ext>
            </a:extLst>
          </p:cNvPr>
          <p:cNvSpPr txBox="1"/>
          <p:nvPr/>
        </p:nvSpPr>
        <p:spPr>
          <a:xfrm>
            <a:off x="6979437" y="2413923"/>
            <a:ext cx="688790" cy="572849"/>
          </a:xfrm>
          <a:prstGeom prst="rect">
            <a:avLst/>
          </a:prstGeom>
          <a:noFill/>
        </p:spPr>
        <p:txBody>
          <a:bodyPr wrap="square" rtlCol="0">
            <a:spAutoFit/>
          </a:bodyPr>
          <a:lstStyle/>
          <a:p>
            <a:pPr algn="ctr">
              <a:lnSpc>
                <a:spcPct val="120000"/>
              </a:lnSpc>
            </a:pPr>
            <a:r>
              <a:rPr lang="en-GB" sz="2800" b="1">
                <a:solidFill>
                  <a:schemeClr val="accent3"/>
                </a:solidFill>
                <a:latin typeface="Open Sans" panose="020B0606030504020204" pitchFamily="34" charset="0"/>
                <a:ea typeface="Open Sans" panose="020B0606030504020204" pitchFamily="34" charset="0"/>
                <a:cs typeface="Open Sans" panose="020B0606030504020204" pitchFamily="34" charset="0"/>
              </a:rPr>
              <a:t>2</a:t>
            </a:r>
            <a:endParaRPr lang="en-US" sz="2800" b="1">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Oval 25">
            <a:extLst>
              <a:ext uri="{FF2B5EF4-FFF2-40B4-BE49-F238E27FC236}">
                <a16:creationId xmlns:a16="http://schemas.microsoft.com/office/drawing/2014/main" id="{C2376E32-14C9-6C3D-6A77-4CA472383854}"/>
              </a:ext>
            </a:extLst>
          </p:cNvPr>
          <p:cNvSpPr/>
          <p:nvPr/>
        </p:nvSpPr>
        <p:spPr>
          <a:xfrm>
            <a:off x="6825458" y="4511287"/>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7" name="TextBox 26">
            <a:extLst>
              <a:ext uri="{FF2B5EF4-FFF2-40B4-BE49-F238E27FC236}">
                <a16:creationId xmlns:a16="http://schemas.microsoft.com/office/drawing/2014/main" id="{88EE701D-759C-3A46-E4C3-B7FF5AACA15E}"/>
              </a:ext>
            </a:extLst>
          </p:cNvPr>
          <p:cNvSpPr txBox="1"/>
          <p:nvPr/>
        </p:nvSpPr>
        <p:spPr>
          <a:xfrm>
            <a:off x="6842359" y="4562381"/>
            <a:ext cx="688790" cy="572849"/>
          </a:xfrm>
          <a:prstGeom prst="rect">
            <a:avLst/>
          </a:prstGeom>
          <a:noFill/>
        </p:spPr>
        <p:txBody>
          <a:bodyPr wrap="square" rtlCol="0">
            <a:spAutoFit/>
          </a:bodyPr>
          <a:lstStyle/>
          <a:p>
            <a:pPr algn="ctr">
              <a:lnSpc>
                <a:spcPct val="120000"/>
              </a:lnSpc>
            </a:pPr>
            <a:r>
              <a:rPr lang="en-GB" sz="2800" b="1">
                <a:solidFill>
                  <a:schemeClr val="accent4"/>
                </a:solidFill>
                <a:latin typeface="Open Sans" panose="020B0606030504020204" pitchFamily="34" charset="0"/>
                <a:ea typeface="Open Sans" panose="020B0606030504020204" pitchFamily="34" charset="0"/>
                <a:cs typeface="Open Sans" panose="020B0606030504020204" pitchFamily="34" charset="0"/>
              </a:rPr>
              <a:t>4</a:t>
            </a:r>
            <a:endParaRPr lang="en-US" sz="2800" b="1">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Oval 27">
            <a:extLst>
              <a:ext uri="{FF2B5EF4-FFF2-40B4-BE49-F238E27FC236}">
                <a16:creationId xmlns:a16="http://schemas.microsoft.com/office/drawing/2014/main" id="{71C69324-0935-D45E-B8BD-C69F6B1359E1}"/>
              </a:ext>
            </a:extLst>
          </p:cNvPr>
          <p:cNvSpPr/>
          <p:nvPr/>
        </p:nvSpPr>
        <p:spPr>
          <a:xfrm>
            <a:off x="4525448" y="2339798"/>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9" name="TextBox 28">
            <a:extLst>
              <a:ext uri="{FF2B5EF4-FFF2-40B4-BE49-F238E27FC236}">
                <a16:creationId xmlns:a16="http://schemas.microsoft.com/office/drawing/2014/main" id="{CB4BB728-AE54-6BCC-7C8F-5C77988F80CA}"/>
              </a:ext>
            </a:extLst>
          </p:cNvPr>
          <p:cNvSpPr txBox="1"/>
          <p:nvPr/>
        </p:nvSpPr>
        <p:spPr>
          <a:xfrm>
            <a:off x="4547099" y="2429238"/>
            <a:ext cx="688790" cy="572849"/>
          </a:xfrm>
          <a:prstGeom prst="rect">
            <a:avLst/>
          </a:prstGeom>
          <a:noFill/>
        </p:spPr>
        <p:txBody>
          <a:bodyPr wrap="square" rtlCol="0">
            <a:spAutoFit/>
          </a:bodyPr>
          <a:lstStyle/>
          <a:p>
            <a:pPr algn="ctr">
              <a:lnSpc>
                <a:spcPct val="120000"/>
              </a:lnSpc>
            </a:pPr>
            <a:r>
              <a:rPr lang="en-GB" sz="2800" b="1">
                <a:solidFill>
                  <a:schemeClr val="accent1"/>
                </a:solidFill>
                <a:latin typeface="Open Sans" panose="020B0606030504020204" pitchFamily="34" charset="0"/>
                <a:ea typeface="Open Sans" panose="020B0606030504020204" pitchFamily="34" charset="0"/>
                <a:cs typeface="Open Sans" panose="020B0606030504020204" pitchFamily="34" charset="0"/>
              </a:rPr>
              <a:t>1</a:t>
            </a:r>
            <a:endParaRPr lang="en-US" sz="28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Oval 29">
            <a:extLst>
              <a:ext uri="{FF2B5EF4-FFF2-40B4-BE49-F238E27FC236}">
                <a16:creationId xmlns:a16="http://schemas.microsoft.com/office/drawing/2014/main" id="{FAE76408-4C94-6EA4-0BD6-DAF6CCF67ACD}"/>
              </a:ext>
            </a:extLst>
          </p:cNvPr>
          <p:cNvSpPr/>
          <p:nvPr/>
        </p:nvSpPr>
        <p:spPr>
          <a:xfrm>
            <a:off x="4591189" y="4398690"/>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31" name="TextBox 30">
            <a:extLst>
              <a:ext uri="{FF2B5EF4-FFF2-40B4-BE49-F238E27FC236}">
                <a16:creationId xmlns:a16="http://schemas.microsoft.com/office/drawing/2014/main" id="{6718270A-D23D-7341-9E0F-39DD1B7328EE}"/>
              </a:ext>
            </a:extLst>
          </p:cNvPr>
          <p:cNvSpPr txBox="1"/>
          <p:nvPr/>
        </p:nvSpPr>
        <p:spPr>
          <a:xfrm>
            <a:off x="4612840" y="4465144"/>
            <a:ext cx="688790" cy="572849"/>
          </a:xfrm>
          <a:prstGeom prst="rect">
            <a:avLst/>
          </a:prstGeom>
          <a:noFill/>
        </p:spPr>
        <p:txBody>
          <a:bodyPr wrap="square" rtlCol="0">
            <a:spAutoFit/>
          </a:bodyPr>
          <a:lstStyle/>
          <a:p>
            <a:pPr algn="ctr">
              <a:lnSpc>
                <a:spcPct val="120000"/>
              </a:lnSpc>
            </a:pPr>
            <a:r>
              <a:rPr lang="en-GB" sz="2800" b="1">
                <a:solidFill>
                  <a:schemeClr val="accent2"/>
                </a:solidFill>
                <a:latin typeface="Open Sans" panose="020B0606030504020204" pitchFamily="34" charset="0"/>
                <a:ea typeface="Open Sans" panose="020B0606030504020204" pitchFamily="34" charset="0"/>
                <a:cs typeface="Open Sans" panose="020B0606030504020204" pitchFamily="34" charset="0"/>
              </a:rPr>
              <a:t>3</a:t>
            </a:r>
            <a:endParaRPr lang="en-US" sz="2800"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36B66579-56C3-CE36-EC80-8373D746F31D}"/>
              </a:ext>
            </a:extLst>
          </p:cNvPr>
          <p:cNvSpPr txBox="1"/>
          <p:nvPr/>
        </p:nvSpPr>
        <p:spPr>
          <a:xfrm>
            <a:off x="921645" y="2339798"/>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System Diagram</a:t>
            </a:r>
          </a:p>
        </p:txBody>
      </p:sp>
      <p:sp>
        <p:nvSpPr>
          <p:cNvPr id="34" name="TextBox 33">
            <a:extLst>
              <a:ext uri="{FF2B5EF4-FFF2-40B4-BE49-F238E27FC236}">
                <a16:creationId xmlns:a16="http://schemas.microsoft.com/office/drawing/2014/main" id="{8A62BC37-BE59-0E4E-3202-F9F8FBFD3379}"/>
              </a:ext>
            </a:extLst>
          </p:cNvPr>
          <p:cNvSpPr txBox="1"/>
          <p:nvPr/>
        </p:nvSpPr>
        <p:spPr>
          <a:xfrm>
            <a:off x="7433490" y="2370774"/>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Technologies</a:t>
            </a:r>
          </a:p>
        </p:txBody>
      </p:sp>
      <p:sp>
        <p:nvSpPr>
          <p:cNvPr id="35" name="TextBox 34">
            <a:extLst>
              <a:ext uri="{FF2B5EF4-FFF2-40B4-BE49-F238E27FC236}">
                <a16:creationId xmlns:a16="http://schemas.microsoft.com/office/drawing/2014/main" id="{7CC0E99C-FE6B-629A-1B3C-818523F43AAB}"/>
              </a:ext>
            </a:extLst>
          </p:cNvPr>
          <p:cNvSpPr txBox="1"/>
          <p:nvPr/>
        </p:nvSpPr>
        <p:spPr>
          <a:xfrm>
            <a:off x="939592" y="4691281"/>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Attack Method</a:t>
            </a:r>
          </a:p>
        </p:txBody>
      </p:sp>
      <p:sp>
        <p:nvSpPr>
          <p:cNvPr id="36" name="TextBox 35">
            <a:extLst>
              <a:ext uri="{FF2B5EF4-FFF2-40B4-BE49-F238E27FC236}">
                <a16:creationId xmlns:a16="http://schemas.microsoft.com/office/drawing/2014/main" id="{AC55ECCC-F27D-8D9F-5B23-C212597B3D8D}"/>
              </a:ext>
            </a:extLst>
          </p:cNvPr>
          <p:cNvSpPr txBox="1"/>
          <p:nvPr/>
        </p:nvSpPr>
        <p:spPr>
          <a:xfrm>
            <a:off x="8026488" y="4475837"/>
            <a:ext cx="3271485" cy="954107"/>
          </a:xfrm>
          <a:prstGeom prst="rect">
            <a:avLst/>
          </a:prstGeom>
          <a:noFill/>
        </p:spPr>
        <p:txBody>
          <a:bodyPr wrap="square" rtlCol="0">
            <a:spAutoFit/>
          </a:bodyPr>
          <a:lstStyle/>
          <a:p>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Defense Strategies</a:t>
            </a:r>
          </a:p>
        </p:txBody>
      </p:sp>
    </p:spTree>
    <p:extLst>
      <p:ext uri="{BB962C8B-B14F-4D97-AF65-F5344CB8AC3E}">
        <p14:creationId xmlns:p14="http://schemas.microsoft.com/office/powerpoint/2010/main" val="3308416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679A7-B5AB-DD3D-315F-E5ACD7386293}"/>
            </a:ext>
          </a:extLst>
        </p:cNvPr>
        <p:cNvGrpSpPr/>
        <p:nvPr/>
      </p:nvGrpSpPr>
      <p:grpSpPr>
        <a:xfrm>
          <a:off x="0" y="0"/>
          <a:ext cx="0" cy="0"/>
          <a:chOff x="0" y="0"/>
          <a:chExt cx="0" cy="0"/>
        </a:xfrm>
      </p:grpSpPr>
      <p:sp>
        <p:nvSpPr>
          <p:cNvPr id="54" name="Google Shape;544;p14">
            <a:extLst>
              <a:ext uri="{FF2B5EF4-FFF2-40B4-BE49-F238E27FC236}">
                <a16:creationId xmlns:a16="http://schemas.microsoft.com/office/drawing/2014/main" id="{F62CBC3F-4AD9-C218-853D-34E3D9DABCE4}"/>
              </a:ext>
            </a:extLst>
          </p:cNvPr>
          <p:cNvSpPr/>
          <p:nvPr/>
        </p:nvSpPr>
        <p:spPr>
          <a:xfrm rot="12914449">
            <a:off x="10751951" y="5555980"/>
            <a:ext cx="903186" cy="90318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dirty="0">
              <a:latin typeface="Arial"/>
              <a:cs typeface="Arial"/>
              <a:sym typeface="Arial"/>
            </a:endParaRPr>
          </a:p>
        </p:txBody>
      </p:sp>
      <p:grpSp>
        <p:nvGrpSpPr>
          <p:cNvPr id="37" name="Group 36">
            <a:extLst>
              <a:ext uri="{FF2B5EF4-FFF2-40B4-BE49-F238E27FC236}">
                <a16:creationId xmlns:a16="http://schemas.microsoft.com/office/drawing/2014/main" id="{79E9C13C-7740-26AB-6CDF-5DC02D4CD889}"/>
              </a:ext>
            </a:extLst>
          </p:cNvPr>
          <p:cNvGrpSpPr/>
          <p:nvPr/>
        </p:nvGrpSpPr>
        <p:grpSpPr>
          <a:xfrm rot="21145641" flipV="1">
            <a:off x="312846" y="30864"/>
            <a:ext cx="1793233" cy="1257501"/>
            <a:chOff x="-27980" y="5288430"/>
            <a:chExt cx="2129606" cy="1493387"/>
          </a:xfrm>
        </p:grpSpPr>
        <p:grpSp>
          <p:nvGrpSpPr>
            <p:cNvPr id="38" name="Graphic 11">
              <a:extLst>
                <a:ext uri="{FF2B5EF4-FFF2-40B4-BE49-F238E27FC236}">
                  <a16:creationId xmlns:a16="http://schemas.microsoft.com/office/drawing/2014/main" id="{3C2AB064-39C4-F86A-C89F-869B0A227F29}"/>
                </a:ext>
              </a:extLst>
            </p:cNvPr>
            <p:cNvGrpSpPr/>
            <p:nvPr/>
          </p:nvGrpSpPr>
          <p:grpSpPr>
            <a:xfrm>
              <a:off x="988183" y="5288430"/>
              <a:ext cx="1113443" cy="1072796"/>
              <a:chOff x="9132413" y="1351529"/>
              <a:chExt cx="1488674" cy="1434332"/>
            </a:xfrm>
            <a:solidFill>
              <a:schemeClr val="accent4"/>
            </a:solidFill>
          </p:grpSpPr>
          <p:sp>
            <p:nvSpPr>
              <p:cNvPr id="45" name="Freeform: Shape 44">
                <a:extLst>
                  <a:ext uri="{FF2B5EF4-FFF2-40B4-BE49-F238E27FC236}">
                    <a16:creationId xmlns:a16="http://schemas.microsoft.com/office/drawing/2014/main" id="{8B9FCB12-D002-EA04-FDEF-A5E599A6962E}"/>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dirty="0"/>
              </a:p>
            </p:txBody>
          </p:sp>
          <p:sp>
            <p:nvSpPr>
              <p:cNvPr id="46" name="Freeform: Shape 45">
                <a:extLst>
                  <a:ext uri="{FF2B5EF4-FFF2-40B4-BE49-F238E27FC236}">
                    <a16:creationId xmlns:a16="http://schemas.microsoft.com/office/drawing/2014/main" id="{26BB642E-5296-DFB1-640A-A62A05EAAE41}"/>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dirty="0"/>
              </a:p>
            </p:txBody>
          </p:sp>
          <p:sp>
            <p:nvSpPr>
              <p:cNvPr id="47" name="Freeform: Shape 46">
                <a:extLst>
                  <a:ext uri="{FF2B5EF4-FFF2-40B4-BE49-F238E27FC236}">
                    <a16:creationId xmlns:a16="http://schemas.microsoft.com/office/drawing/2014/main" id="{810DF1DB-3A66-C551-AC10-38492D93F390}"/>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dirty="0"/>
              </a:p>
            </p:txBody>
          </p:sp>
          <p:sp>
            <p:nvSpPr>
              <p:cNvPr id="48" name="Freeform: Shape 47">
                <a:extLst>
                  <a:ext uri="{FF2B5EF4-FFF2-40B4-BE49-F238E27FC236}">
                    <a16:creationId xmlns:a16="http://schemas.microsoft.com/office/drawing/2014/main" id="{8CC646D7-71F6-46C6-C672-59CD1E9A9F71}"/>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dirty="0"/>
              </a:p>
            </p:txBody>
          </p:sp>
          <p:sp>
            <p:nvSpPr>
              <p:cNvPr id="49" name="Freeform: Shape 48">
                <a:extLst>
                  <a:ext uri="{FF2B5EF4-FFF2-40B4-BE49-F238E27FC236}">
                    <a16:creationId xmlns:a16="http://schemas.microsoft.com/office/drawing/2014/main" id="{C57EC091-6859-5C66-C4A6-A07E95C952B5}"/>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dirty="0"/>
              </a:p>
            </p:txBody>
          </p:sp>
        </p:grpSp>
        <p:grpSp>
          <p:nvGrpSpPr>
            <p:cNvPr id="39" name="Graphic 11">
              <a:extLst>
                <a:ext uri="{FF2B5EF4-FFF2-40B4-BE49-F238E27FC236}">
                  <a16:creationId xmlns:a16="http://schemas.microsoft.com/office/drawing/2014/main" id="{3D38EC06-6A46-DA98-1C08-6B90DB3E6E11}"/>
                </a:ext>
              </a:extLst>
            </p:cNvPr>
            <p:cNvGrpSpPr/>
            <p:nvPr/>
          </p:nvGrpSpPr>
          <p:grpSpPr>
            <a:xfrm>
              <a:off x="-27980" y="5701464"/>
              <a:ext cx="1257219" cy="1080353"/>
              <a:chOff x="7773841" y="1903760"/>
              <a:chExt cx="1680911" cy="1444439"/>
            </a:xfrm>
            <a:solidFill>
              <a:schemeClr val="accent4"/>
            </a:solidFill>
          </p:grpSpPr>
          <p:sp>
            <p:nvSpPr>
              <p:cNvPr id="40" name="Freeform: Shape 39">
                <a:extLst>
                  <a:ext uri="{FF2B5EF4-FFF2-40B4-BE49-F238E27FC236}">
                    <a16:creationId xmlns:a16="http://schemas.microsoft.com/office/drawing/2014/main" id="{AC7F04C6-FFE3-2E37-BF51-9D22D8D3C845}"/>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dirty="0"/>
              </a:p>
            </p:txBody>
          </p:sp>
          <p:sp>
            <p:nvSpPr>
              <p:cNvPr id="41" name="Freeform: Shape 40">
                <a:extLst>
                  <a:ext uri="{FF2B5EF4-FFF2-40B4-BE49-F238E27FC236}">
                    <a16:creationId xmlns:a16="http://schemas.microsoft.com/office/drawing/2014/main" id="{F3C23B2B-7351-27DD-39B4-044FA5883D8D}"/>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dirty="0"/>
              </a:p>
            </p:txBody>
          </p:sp>
          <p:sp>
            <p:nvSpPr>
              <p:cNvPr id="42" name="Freeform: Shape 41">
                <a:extLst>
                  <a:ext uri="{FF2B5EF4-FFF2-40B4-BE49-F238E27FC236}">
                    <a16:creationId xmlns:a16="http://schemas.microsoft.com/office/drawing/2014/main" id="{A975C0B6-4EA4-F8F0-DE54-B15DF47F6A9D}"/>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dirty="0"/>
              </a:p>
            </p:txBody>
          </p:sp>
          <p:sp>
            <p:nvSpPr>
              <p:cNvPr id="43" name="Freeform: Shape 42">
                <a:extLst>
                  <a:ext uri="{FF2B5EF4-FFF2-40B4-BE49-F238E27FC236}">
                    <a16:creationId xmlns:a16="http://schemas.microsoft.com/office/drawing/2014/main" id="{817FF883-2E32-01FF-2C0E-A85DC2CA480A}"/>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dirty="0"/>
              </a:p>
            </p:txBody>
          </p:sp>
          <p:sp>
            <p:nvSpPr>
              <p:cNvPr id="44" name="Freeform: Shape 43">
                <a:extLst>
                  <a:ext uri="{FF2B5EF4-FFF2-40B4-BE49-F238E27FC236}">
                    <a16:creationId xmlns:a16="http://schemas.microsoft.com/office/drawing/2014/main" id="{4CD29142-0913-DFAA-D893-729AAB23A968}"/>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dirty="0"/>
              </a:p>
            </p:txBody>
          </p:sp>
        </p:grpSp>
      </p:grpSp>
      <p:grpSp>
        <p:nvGrpSpPr>
          <p:cNvPr id="15" name="Group 14">
            <a:extLst>
              <a:ext uri="{FF2B5EF4-FFF2-40B4-BE49-F238E27FC236}">
                <a16:creationId xmlns:a16="http://schemas.microsoft.com/office/drawing/2014/main" id="{4FA8167B-2C33-2B6D-328D-0BD110E3FE9D}"/>
              </a:ext>
            </a:extLst>
          </p:cNvPr>
          <p:cNvGrpSpPr/>
          <p:nvPr/>
        </p:nvGrpSpPr>
        <p:grpSpPr>
          <a:xfrm>
            <a:off x="238422" y="1030449"/>
            <a:ext cx="11593105" cy="1301991"/>
            <a:chOff x="3144700" y="4120386"/>
            <a:chExt cx="11651720" cy="1662367"/>
          </a:xfrm>
        </p:grpSpPr>
        <p:sp>
          <p:nvSpPr>
            <p:cNvPr id="7" name="Rectangle: Rounded Corners 6">
              <a:extLst>
                <a:ext uri="{FF2B5EF4-FFF2-40B4-BE49-F238E27FC236}">
                  <a16:creationId xmlns:a16="http://schemas.microsoft.com/office/drawing/2014/main" id="{FEBF28BC-6B83-7836-4911-AF6D8E2D0F0B}"/>
                </a:ext>
              </a:extLst>
            </p:cNvPr>
            <p:cNvSpPr/>
            <p:nvPr/>
          </p:nvSpPr>
          <p:spPr>
            <a:xfrm>
              <a:off x="3144700" y="4120386"/>
              <a:ext cx="11623379" cy="1577242"/>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accent1"/>
                </a:solidFill>
              </a:endParaRPr>
            </a:p>
          </p:txBody>
        </p:sp>
        <p:sp>
          <p:nvSpPr>
            <p:cNvPr id="10" name="Google Shape;226;p4">
              <a:extLst>
                <a:ext uri="{FF2B5EF4-FFF2-40B4-BE49-F238E27FC236}">
                  <a16:creationId xmlns:a16="http://schemas.microsoft.com/office/drawing/2014/main" id="{47F7692F-F45D-842B-8035-B3DE7CB2A487}"/>
                </a:ext>
              </a:extLst>
            </p:cNvPr>
            <p:cNvSpPr/>
            <p:nvPr/>
          </p:nvSpPr>
          <p:spPr>
            <a:xfrm>
              <a:off x="3486476" y="4476508"/>
              <a:ext cx="631780" cy="854443"/>
            </a:xfrm>
            <a:prstGeom prst="ellipse">
              <a:avLst/>
            </a:prstGeom>
            <a:solidFill>
              <a:schemeClr val="accent2"/>
            </a:solidFill>
            <a:ln>
              <a:noFill/>
            </a:ln>
            <a:effectLst>
              <a:outerShdw blurRad="281370" dist="134872" dir="3720000" sx="98589" sy="98589" algn="ctr" rotWithShape="0">
                <a:srgbClr val="000000">
                  <a:alpha val="15686"/>
                </a:srgbClr>
              </a:outerShdw>
            </a:effectLst>
          </p:spPr>
          <p:txBody>
            <a:bodyPr spcFirstLastPara="1" wrap="square" lIns="91425" tIns="45700" rIns="91425" bIns="45700" anchor="ctr" anchorCtr="0">
              <a:noAutofit/>
            </a:bodyPr>
            <a:lstStyle/>
            <a:p>
              <a:pPr marL="0" marR="0" lvl="0" indent="0" algn="ctr">
                <a:spcBef>
                  <a:spcPts val="0"/>
                </a:spcBef>
                <a:spcAft>
                  <a:spcPts val="0"/>
                </a:spcAft>
                <a:buNone/>
              </a:pPr>
              <a:r>
                <a:rPr lang="en-US" b="1" dirty="0">
                  <a:solidFill>
                    <a:schemeClr val="lt1"/>
                  </a:solidFill>
                  <a:latin typeface="Arial"/>
                  <a:cs typeface="Arial"/>
                </a:rPr>
                <a:t>1</a:t>
              </a:r>
              <a:endParaRPr lang="en-US" b="1" dirty="0">
                <a:solidFill>
                  <a:schemeClr val="lt1"/>
                </a:solidFill>
              </a:endParaRPr>
            </a:p>
          </p:txBody>
        </p:sp>
        <p:grpSp>
          <p:nvGrpSpPr>
            <p:cNvPr id="11" name="Group 10">
              <a:extLst>
                <a:ext uri="{FF2B5EF4-FFF2-40B4-BE49-F238E27FC236}">
                  <a16:creationId xmlns:a16="http://schemas.microsoft.com/office/drawing/2014/main" id="{0CA93322-7FE9-41D5-06D7-04AEE1434F66}"/>
                </a:ext>
              </a:extLst>
            </p:cNvPr>
            <p:cNvGrpSpPr/>
            <p:nvPr/>
          </p:nvGrpSpPr>
          <p:grpSpPr>
            <a:xfrm>
              <a:off x="4194607" y="4247972"/>
              <a:ext cx="10601813" cy="1534781"/>
              <a:chOff x="5600285" y="4449920"/>
              <a:chExt cx="10601813" cy="1534781"/>
            </a:xfrm>
          </p:grpSpPr>
          <p:sp>
            <p:nvSpPr>
              <p:cNvPr id="12" name="TextBox 11">
                <a:extLst>
                  <a:ext uri="{FF2B5EF4-FFF2-40B4-BE49-F238E27FC236}">
                    <a16:creationId xmlns:a16="http://schemas.microsoft.com/office/drawing/2014/main" id="{25A558F9-EAC7-4D94-C72B-6F53708A9F4F}"/>
                  </a:ext>
                </a:extLst>
              </p:cNvPr>
              <p:cNvSpPr txBox="1"/>
              <p:nvPr/>
            </p:nvSpPr>
            <p:spPr>
              <a:xfrm>
                <a:off x="5717517" y="4449920"/>
                <a:ext cx="4790724" cy="432262"/>
              </a:xfrm>
              <a:prstGeom prst="rect">
                <a:avLst/>
              </a:prstGeom>
              <a:noFill/>
            </p:spPr>
            <p:txBody>
              <a:bodyPr wrap="square" lIns="91440" tIns="45720" rIns="91440" bIns="45720" rtlCol="0" anchor="t">
                <a:spAutoFit/>
              </a:bodyPr>
              <a:lstStyle/>
              <a:p>
                <a:r>
                  <a:rPr lang="id-ID" sz="1600" b="1" err="1"/>
                  <a:t>Investigate</a:t>
                </a:r>
                <a:r>
                  <a:rPr lang="id-ID" sz="1600" b="1"/>
                  <a:t> </a:t>
                </a:r>
                <a:r>
                  <a:rPr lang="id-ID" sz="1600" b="1" err="1"/>
                  <a:t>Adversarial</a:t>
                </a:r>
                <a:r>
                  <a:rPr lang="id-ID" sz="1600" b="1"/>
                  <a:t> </a:t>
                </a:r>
                <a:r>
                  <a:rPr lang="id-ID" sz="1600" b="1" err="1"/>
                  <a:t>Attacks</a:t>
                </a:r>
                <a:endParaRPr lang="en-US" dirty="0"/>
              </a:p>
            </p:txBody>
          </p:sp>
          <p:sp>
            <p:nvSpPr>
              <p:cNvPr id="13" name="TextBox 12">
                <a:extLst>
                  <a:ext uri="{FF2B5EF4-FFF2-40B4-BE49-F238E27FC236}">
                    <a16:creationId xmlns:a16="http://schemas.microsoft.com/office/drawing/2014/main" id="{AE20A3AA-9EB7-B472-96A4-559F46338F6D}"/>
                  </a:ext>
                </a:extLst>
              </p:cNvPr>
              <p:cNvSpPr txBox="1"/>
              <p:nvPr/>
            </p:nvSpPr>
            <p:spPr>
              <a:xfrm>
                <a:off x="5600285" y="4839207"/>
                <a:ext cx="10601813" cy="1145494"/>
              </a:xfrm>
              <a:prstGeom prst="rect">
                <a:avLst/>
              </a:prstGeom>
              <a:noFill/>
            </p:spPr>
            <p:txBody>
              <a:bodyPr wrap="square" lIns="91440" tIns="45720" rIns="91440" bIns="45720" rtlCol="0" anchor="t">
                <a:spAutoFit/>
              </a:bodyPr>
              <a:lstStyle/>
              <a:p>
                <a:pPr>
                  <a:lnSpc>
                    <a:spcPct val="150000"/>
                  </a:lnSpc>
                </a:pPr>
                <a:r>
                  <a:rPr lang="id-ID" sz="1200" err="1">
                    <a:solidFill>
                      <a:schemeClr val="tx1">
                        <a:lumMod val="75000"/>
                        <a:lumOff val="25000"/>
                      </a:schemeClr>
                    </a:solidFill>
                  </a:rPr>
                  <a:t>Implement</a:t>
                </a:r>
                <a:r>
                  <a:rPr lang="id-ID" sz="1200">
                    <a:solidFill>
                      <a:schemeClr val="tx1">
                        <a:lumMod val="75000"/>
                        <a:lumOff val="25000"/>
                      </a:schemeClr>
                    </a:solidFill>
                  </a:rPr>
                  <a:t> </a:t>
                </a:r>
                <a:r>
                  <a:rPr lang="id-ID" sz="1200" err="1">
                    <a:solidFill>
                      <a:schemeClr val="tx1">
                        <a:lumMod val="75000"/>
                        <a:lumOff val="25000"/>
                      </a:schemeClr>
                    </a:solidFill>
                  </a:rPr>
                  <a:t>and</a:t>
                </a:r>
                <a:r>
                  <a:rPr lang="id-ID" sz="1200">
                    <a:solidFill>
                      <a:schemeClr val="tx1">
                        <a:lumMod val="75000"/>
                        <a:lumOff val="25000"/>
                      </a:schemeClr>
                    </a:solidFill>
                  </a:rPr>
                  <a:t> </a:t>
                </a:r>
                <a:r>
                  <a:rPr lang="id-ID" sz="1200" err="1">
                    <a:solidFill>
                      <a:schemeClr val="tx1">
                        <a:lumMod val="75000"/>
                        <a:lumOff val="25000"/>
                      </a:schemeClr>
                    </a:solidFill>
                  </a:rPr>
                  <a:t>analyze</a:t>
                </a:r>
                <a:r>
                  <a:rPr lang="id-ID" sz="1200">
                    <a:solidFill>
                      <a:schemeClr val="tx1">
                        <a:lumMod val="75000"/>
                        <a:lumOff val="25000"/>
                      </a:schemeClr>
                    </a:solidFill>
                  </a:rPr>
                  <a:t> </a:t>
                </a:r>
                <a:r>
                  <a:rPr lang="id-ID" sz="1200" err="1">
                    <a:solidFill>
                      <a:schemeClr val="tx1">
                        <a:lumMod val="75000"/>
                        <a:lumOff val="25000"/>
                      </a:schemeClr>
                    </a:solidFill>
                  </a:rPr>
                  <a:t>the</a:t>
                </a:r>
                <a:r>
                  <a:rPr lang="id-ID" sz="1200">
                    <a:solidFill>
                      <a:schemeClr val="tx1">
                        <a:lumMod val="75000"/>
                        <a:lumOff val="25000"/>
                      </a:schemeClr>
                    </a:solidFill>
                  </a:rPr>
                  <a:t> </a:t>
                </a:r>
                <a:r>
                  <a:rPr lang="id-ID" sz="1200" err="1">
                    <a:solidFill>
                      <a:schemeClr val="tx1">
                        <a:lumMod val="75000"/>
                        <a:lumOff val="25000"/>
                      </a:schemeClr>
                    </a:solidFill>
                  </a:rPr>
                  <a:t>impact</a:t>
                </a:r>
                <a:r>
                  <a:rPr lang="id-ID" sz="1200">
                    <a:solidFill>
                      <a:schemeClr val="tx1">
                        <a:lumMod val="75000"/>
                        <a:lumOff val="25000"/>
                      </a:schemeClr>
                    </a:solidFill>
                  </a:rPr>
                  <a:t> </a:t>
                </a:r>
                <a:r>
                  <a:rPr lang="id-ID" sz="1200" err="1">
                    <a:solidFill>
                      <a:schemeClr val="tx1">
                        <a:lumMod val="75000"/>
                        <a:lumOff val="25000"/>
                      </a:schemeClr>
                    </a:solidFill>
                  </a:rPr>
                  <a:t>of</a:t>
                </a:r>
                <a:r>
                  <a:rPr lang="id-ID" sz="1200">
                    <a:solidFill>
                      <a:schemeClr val="tx1">
                        <a:lumMod val="75000"/>
                        <a:lumOff val="25000"/>
                      </a:schemeClr>
                    </a:solidFill>
                  </a:rPr>
                  <a:t> </a:t>
                </a:r>
                <a:r>
                  <a:rPr lang="id-ID" sz="1200" err="1">
                    <a:solidFill>
                      <a:schemeClr val="tx1">
                        <a:lumMod val="75000"/>
                        <a:lumOff val="25000"/>
                      </a:schemeClr>
                    </a:solidFill>
                  </a:rPr>
                  <a:t>various</a:t>
                </a:r>
                <a:r>
                  <a:rPr lang="id-ID" sz="1200">
                    <a:solidFill>
                      <a:schemeClr val="tx1">
                        <a:lumMod val="75000"/>
                        <a:lumOff val="25000"/>
                      </a:schemeClr>
                    </a:solidFill>
                  </a:rPr>
                  <a:t> </a:t>
                </a:r>
                <a:r>
                  <a:rPr lang="id-ID" sz="1200" err="1">
                    <a:solidFill>
                      <a:schemeClr val="tx1">
                        <a:lumMod val="75000"/>
                        <a:lumOff val="25000"/>
                      </a:schemeClr>
                    </a:solidFill>
                  </a:rPr>
                  <a:t>adversarial</a:t>
                </a:r>
                <a:r>
                  <a:rPr lang="id-ID" sz="1200">
                    <a:solidFill>
                      <a:schemeClr val="tx1">
                        <a:lumMod val="75000"/>
                        <a:lumOff val="25000"/>
                      </a:schemeClr>
                    </a:solidFill>
                  </a:rPr>
                  <a:t> </a:t>
                </a:r>
                <a:r>
                  <a:rPr lang="id-ID" sz="1200" err="1">
                    <a:solidFill>
                      <a:schemeClr val="tx1">
                        <a:lumMod val="75000"/>
                        <a:lumOff val="25000"/>
                      </a:schemeClr>
                    </a:solidFill>
                  </a:rPr>
                  <a:t>attacks</a:t>
                </a:r>
                <a:r>
                  <a:rPr lang="id-ID" sz="1200">
                    <a:solidFill>
                      <a:schemeClr val="tx1">
                        <a:lumMod val="75000"/>
                        <a:lumOff val="25000"/>
                      </a:schemeClr>
                    </a:solidFill>
                  </a:rPr>
                  <a:t>, </a:t>
                </a:r>
                <a:r>
                  <a:rPr lang="id-ID" sz="1200" err="1">
                    <a:solidFill>
                      <a:schemeClr val="tx1">
                        <a:lumMod val="75000"/>
                        <a:lumOff val="25000"/>
                      </a:schemeClr>
                    </a:solidFill>
                  </a:rPr>
                  <a:t>including</a:t>
                </a:r>
                <a:r>
                  <a:rPr lang="id-ID" sz="1200">
                    <a:solidFill>
                      <a:schemeClr val="tx1">
                        <a:lumMod val="75000"/>
                        <a:lumOff val="25000"/>
                      </a:schemeClr>
                    </a:solidFill>
                  </a:rPr>
                  <a:t> </a:t>
                </a:r>
                <a:r>
                  <a:rPr lang="id-ID" sz="1200" err="1">
                    <a:solidFill>
                      <a:schemeClr val="tx1">
                        <a:lumMod val="75000"/>
                        <a:lumOff val="25000"/>
                      </a:schemeClr>
                    </a:solidFill>
                  </a:rPr>
                  <a:t>Style</a:t>
                </a:r>
                <a:r>
                  <a:rPr lang="id-ID" sz="1200">
                    <a:solidFill>
                      <a:schemeClr val="tx1">
                        <a:lumMod val="75000"/>
                        <a:lumOff val="25000"/>
                      </a:schemeClr>
                    </a:solidFill>
                  </a:rPr>
                  <a:t> Transfer </a:t>
                </a:r>
                <a:r>
                  <a:rPr lang="id-ID" sz="1200" err="1">
                    <a:solidFill>
                      <a:schemeClr val="tx1">
                        <a:lumMod val="75000"/>
                        <a:lumOff val="25000"/>
                      </a:schemeClr>
                    </a:solidFill>
                  </a:rPr>
                  <a:t>Manipulation</a:t>
                </a:r>
                <a:r>
                  <a:rPr lang="id-ID" sz="1200">
                    <a:solidFill>
                      <a:schemeClr val="tx1">
                        <a:lumMod val="75000"/>
                        <a:lumOff val="25000"/>
                      </a:schemeClr>
                    </a:solidFill>
                  </a:rPr>
                  <a:t> (STM), </a:t>
                </a:r>
                <a:r>
                  <a:rPr lang="id-ID" sz="1200" err="1">
                    <a:solidFill>
                      <a:schemeClr val="tx1">
                        <a:lumMod val="75000"/>
                        <a:lumOff val="25000"/>
                      </a:schemeClr>
                    </a:solidFill>
                  </a:rPr>
                  <a:t>Penalizing</a:t>
                </a:r>
                <a:r>
                  <a:rPr lang="id-ID" sz="1200">
                    <a:solidFill>
                      <a:schemeClr val="tx1">
                        <a:lumMod val="75000"/>
                        <a:lumOff val="25000"/>
                      </a:schemeClr>
                    </a:solidFill>
                  </a:rPr>
                  <a:t> </a:t>
                </a:r>
                <a:r>
                  <a:rPr lang="id-ID" sz="1200" err="1">
                    <a:solidFill>
                      <a:schemeClr val="tx1">
                        <a:lumMod val="75000"/>
                        <a:lumOff val="25000"/>
                      </a:schemeClr>
                    </a:solidFill>
                  </a:rPr>
                  <a:t>Gradient</a:t>
                </a:r>
                <a:r>
                  <a:rPr lang="id-ID" sz="1200">
                    <a:solidFill>
                      <a:schemeClr val="tx1">
                        <a:lumMod val="75000"/>
                        <a:lumOff val="25000"/>
                      </a:schemeClr>
                    </a:solidFill>
                  </a:rPr>
                  <a:t> </a:t>
                </a:r>
                <a:r>
                  <a:rPr lang="id-ID" sz="1200" err="1">
                    <a:solidFill>
                      <a:schemeClr val="tx1">
                        <a:lumMod val="75000"/>
                        <a:lumOff val="25000"/>
                      </a:schemeClr>
                    </a:solidFill>
                  </a:rPr>
                  <a:t>Norm</a:t>
                </a:r>
                <a:r>
                  <a:rPr lang="id-ID" sz="1200">
                    <a:solidFill>
                      <a:schemeClr val="tx1">
                        <a:lumMod val="75000"/>
                        <a:lumOff val="25000"/>
                      </a:schemeClr>
                    </a:solidFill>
                  </a:rPr>
                  <a:t> (PGN), </a:t>
                </a:r>
                <a:r>
                  <a:rPr lang="id-ID" sz="1200" err="1">
                    <a:solidFill>
                      <a:schemeClr val="tx1">
                        <a:lumMod val="75000"/>
                        <a:lumOff val="25000"/>
                      </a:schemeClr>
                    </a:solidFill>
                  </a:rPr>
                  <a:t>S</a:t>
                </a:r>
                <a:r>
                  <a:rPr lang="id-ID" sz="1200" err="1">
                    <a:solidFill>
                      <a:schemeClr val="tx1">
                        <a:lumMod val="75000"/>
                        <a:lumOff val="25000"/>
                      </a:schemeClr>
                    </a:solidFill>
                    <a:ea typeface="+mn-lt"/>
                    <a:cs typeface="+mn-lt"/>
                  </a:rPr>
                  <a:t>tructure</a:t>
                </a:r>
                <a:r>
                  <a:rPr lang="id-ID" sz="1200">
                    <a:solidFill>
                      <a:schemeClr val="tx1">
                        <a:lumMod val="75000"/>
                        <a:lumOff val="25000"/>
                      </a:schemeClr>
                    </a:solidFill>
                    <a:ea typeface="+mn-lt"/>
                    <a:cs typeface="+mn-lt"/>
                  </a:rPr>
                  <a:t> </a:t>
                </a:r>
                <a:r>
                  <a:rPr lang="id-ID" sz="1200" err="1">
                    <a:solidFill>
                      <a:schemeClr val="tx1">
                        <a:lumMod val="75000"/>
                        <a:lumOff val="25000"/>
                      </a:schemeClr>
                    </a:solidFill>
                    <a:ea typeface="+mn-lt"/>
                    <a:cs typeface="+mn-lt"/>
                  </a:rPr>
                  <a:t>Invariant</a:t>
                </a:r>
                <a:r>
                  <a:rPr lang="id-ID" sz="1200">
                    <a:solidFill>
                      <a:schemeClr val="tx1">
                        <a:lumMod val="75000"/>
                        <a:lumOff val="25000"/>
                      </a:schemeClr>
                    </a:solidFill>
                    <a:ea typeface="+mn-lt"/>
                    <a:cs typeface="+mn-lt"/>
                  </a:rPr>
                  <a:t> </a:t>
                </a:r>
                <a:r>
                  <a:rPr lang="id-ID" sz="1200" err="1">
                    <a:solidFill>
                      <a:schemeClr val="tx1">
                        <a:lumMod val="75000"/>
                        <a:lumOff val="25000"/>
                      </a:schemeClr>
                    </a:solidFill>
                    <a:ea typeface="+mn-lt"/>
                    <a:cs typeface="+mn-lt"/>
                  </a:rPr>
                  <a:t>Attack</a:t>
                </a:r>
                <a:r>
                  <a:rPr lang="id-ID" sz="1200">
                    <a:solidFill>
                      <a:schemeClr val="tx1">
                        <a:lumMod val="75000"/>
                        <a:lumOff val="25000"/>
                      </a:schemeClr>
                    </a:solidFill>
                    <a:ea typeface="+mn-lt"/>
                    <a:cs typeface="+mn-lt"/>
                  </a:rPr>
                  <a:t> </a:t>
                </a:r>
                <a:r>
                  <a:rPr lang="id-ID" sz="1200">
                    <a:solidFill>
                      <a:schemeClr val="tx1">
                        <a:lumMod val="75000"/>
                        <a:lumOff val="25000"/>
                      </a:schemeClr>
                    </a:solidFill>
                  </a:rPr>
                  <a:t> (SIA), </a:t>
                </a:r>
                <a:r>
                  <a:rPr lang="id-ID" sz="1200" err="1">
                    <a:solidFill>
                      <a:schemeClr val="tx1">
                        <a:lumMod val="75000"/>
                        <a:lumOff val="25000"/>
                      </a:schemeClr>
                    </a:solidFill>
                  </a:rPr>
                  <a:t>and</a:t>
                </a:r>
                <a:r>
                  <a:rPr lang="id-ID" sz="1200">
                    <a:solidFill>
                      <a:schemeClr val="tx1">
                        <a:lumMod val="75000"/>
                        <a:lumOff val="25000"/>
                      </a:schemeClr>
                    </a:solidFill>
                  </a:rPr>
                  <a:t> Uniform </a:t>
                </a:r>
                <a:r>
                  <a:rPr lang="id-ID" sz="1200" err="1">
                    <a:solidFill>
                      <a:schemeClr val="tx1">
                        <a:lumMod val="75000"/>
                        <a:lumOff val="25000"/>
                      </a:schemeClr>
                    </a:solidFill>
                  </a:rPr>
                  <a:t>Scale</a:t>
                </a:r>
                <a:r>
                  <a:rPr lang="id-ID" sz="1200">
                    <a:solidFill>
                      <a:schemeClr val="tx1">
                        <a:lumMod val="75000"/>
                        <a:lumOff val="25000"/>
                      </a:schemeClr>
                    </a:solidFill>
                  </a:rPr>
                  <a:t> </a:t>
                </a:r>
                <a:r>
                  <a:rPr lang="id-ID" sz="1200" err="1">
                    <a:solidFill>
                      <a:schemeClr val="tx1">
                        <a:lumMod val="75000"/>
                        <a:lumOff val="25000"/>
                      </a:schemeClr>
                    </a:solidFill>
                  </a:rPr>
                  <a:t>Mix</a:t>
                </a:r>
                <a:r>
                  <a:rPr lang="id-ID" sz="1200">
                    <a:solidFill>
                      <a:schemeClr val="tx1">
                        <a:lumMod val="75000"/>
                        <a:lumOff val="25000"/>
                      </a:schemeClr>
                    </a:solidFill>
                  </a:rPr>
                  <a:t> </a:t>
                </a:r>
                <a:r>
                  <a:rPr lang="id-ID" sz="1200" err="1">
                    <a:solidFill>
                      <a:schemeClr val="tx1">
                        <a:lumMod val="75000"/>
                        <a:lumOff val="25000"/>
                      </a:schemeClr>
                    </a:solidFill>
                  </a:rPr>
                  <a:t>Mask</a:t>
                </a:r>
                <a:r>
                  <a:rPr lang="id-ID" sz="1200">
                    <a:solidFill>
                      <a:schemeClr val="tx1">
                        <a:lumMod val="75000"/>
                        <a:lumOff val="25000"/>
                      </a:schemeClr>
                    </a:solidFill>
                  </a:rPr>
                  <a:t> (USMM), </a:t>
                </a:r>
                <a:r>
                  <a:rPr lang="id-ID" sz="1200" err="1">
                    <a:solidFill>
                      <a:schemeClr val="tx1">
                        <a:lumMod val="75000"/>
                        <a:lumOff val="25000"/>
                      </a:schemeClr>
                    </a:solidFill>
                  </a:rPr>
                  <a:t>on</a:t>
                </a:r>
                <a:r>
                  <a:rPr lang="id-ID" sz="1200">
                    <a:solidFill>
                      <a:schemeClr val="tx1">
                        <a:lumMod val="75000"/>
                        <a:lumOff val="25000"/>
                      </a:schemeClr>
                    </a:solidFill>
                  </a:rPr>
                  <a:t> CNN </a:t>
                </a:r>
                <a:r>
                  <a:rPr lang="id-ID" sz="1200" err="1">
                    <a:solidFill>
                      <a:schemeClr val="tx1">
                        <a:lumMod val="75000"/>
                        <a:lumOff val="25000"/>
                      </a:schemeClr>
                    </a:solidFill>
                  </a:rPr>
                  <a:t>models</a:t>
                </a:r>
                <a:r>
                  <a:rPr lang="id-ID" sz="1200">
                    <a:solidFill>
                      <a:schemeClr val="tx1">
                        <a:lumMod val="75000"/>
                        <a:lumOff val="25000"/>
                      </a:schemeClr>
                    </a:solidFill>
                  </a:rPr>
                  <a:t> </a:t>
                </a:r>
                <a:r>
                  <a:rPr lang="id-ID" sz="1200" err="1">
                    <a:solidFill>
                      <a:schemeClr val="tx1">
                        <a:lumMod val="75000"/>
                        <a:lumOff val="25000"/>
                      </a:schemeClr>
                    </a:solidFill>
                  </a:rPr>
                  <a:t>used</a:t>
                </a:r>
                <a:r>
                  <a:rPr lang="id-ID" sz="1200">
                    <a:solidFill>
                      <a:schemeClr val="tx1">
                        <a:lumMod val="75000"/>
                        <a:lumOff val="25000"/>
                      </a:schemeClr>
                    </a:solidFill>
                  </a:rPr>
                  <a:t> </a:t>
                </a:r>
                <a:r>
                  <a:rPr lang="id-ID" sz="1200" err="1">
                    <a:solidFill>
                      <a:schemeClr val="tx1">
                        <a:lumMod val="75000"/>
                        <a:lumOff val="25000"/>
                      </a:schemeClr>
                    </a:solidFill>
                  </a:rPr>
                  <a:t>for</a:t>
                </a:r>
                <a:r>
                  <a:rPr lang="id-ID" sz="1200">
                    <a:solidFill>
                      <a:schemeClr val="tx1">
                        <a:lumMod val="75000"/>
                        <a:lumOff val="25000"/>
                      </a:schemeClr>
                    </a:solidFill>
                  </a:rPr>
                  <a:t> </a:t>
                </a:r>
                <a:r>
                  <a:rPr lang="id-ID" sz="1200" err="1">
                    <a:solidFill>
                      <a:schemeClr val="tx1">
                        <a:lumMod val="75000"/>
                        <a:lumOff val="25000"/>
                      </a:schemeClr>
                    </a:solidFill>
                  </a:rPr>
                  <a:t>chest</a:t>
                </a:r>
                <a:r>
                  <a:rPr lang="id-ID" sz="1200">
                    <a:solidFill>
                      <a:schemeClr val="tx1">
                        <a:lumMod val="75000"/>
                        <a:lumOff val="25000"/>
                      </a:schemeClr>
                    </a:solidFill>
                  </a:rPr>
                  <a:t> X-</a:t>
                </a:r>
                <a:r>
                  <a:rPr lang="id-ID" sz="1200" err="1">
                    <a:solidFill>
                      <a:schemeClr val="tx1">
                        <a:lumMod val="75000"/>
                        <a:lumOff val="25000"/>
                      </a:schemeClr>
                    </a:solidFill>
                  </a:rPr>
                  <a:t>ray</a:t>
                </a:r>
                <a:r>
                  <a:rPr lang="id-ID" sz="1200">
                    <a:solidFill>
                      <a:schemeClr val="tx1">
                        <a:lumMod val="75000"/>
                        <a:lumOff val="25000"/>
                      </a:schemeClr>
                    </a:solidFill>
                  </a:rPr>
                  <a:t> </a:t>
                </a:r>
                <a:r>
                  <a:rPr lang="id-ID" sz="1200" err="1">
                    <a:solidFill>
                      <a:schemeClr val="tx1">
                        <a:lumMod val="75000"/>
                        <a:lumOff val="25000"/>
                      </a:schemeClr>
                    </a:solidFill>
                  </a:rPr>
                  <a:t>classification</a:t>
                </a:r>
                <a:r>
                  <a:rPr lang="id-ID" sz="1200">
                    <a:solidFill>
                      <a:schemeClr val="tx1">
                        <a:lumMod val="75000"/>
                        <a:lumOff val="25000"/>
                      </a:schemeClr>
                    </a:solidFill>
                  </a:rPr>
                  <a:t>.</a:t>
                </a:r>
                <a:endParaRPr lang="en-US" dirty="0">
                  <a:solidFill>
                    <a:schemeClr val="tx1">
                      <a:lumMod val="75000"/>
                      <a:lumOff val="25000"/>
                    </a:schemeClr>
                  </a:solidFill>
                </a:endParaRPr>
              </a:p>
              <a:p>
                <a:pPr>
                  <a:lnSpc>
                    <a:spcPct val="150000"/>
                  </a:lnSpc>
                </a:pPr>
                <a:endParaRPr lang="id-ID" sz="1200">
                  <a:solidFill>
                    <a:schemeClr val="tx1">
                      <a:lumMod val="75000"/>
                      <a:lumOff val="25000"/>
                    </a:schemeClr>
                  </a:solidFill>
                  <a:cs typeface="Poppins"/>
                </a:endParaRPr>
              </a:p>
            </p:txBody>
          </p:sp>
        </p:grpSp>
      </p:grpSp>
      <p:sp>
        <p:nvSpPr>
          <p:cNvPr id="2" name="TextBox 1">
            <a:extLst>
              <a:ext uri="{FF2B5EF4-FFF2-40B4-BE49-F238E27FC236}">
                <a16:creationId xmlns:a16="http://schemas.microsoft.com/office/drawing/2014/main" id="{64617789-02CD-A7FB-1B8B-F0E63EDF7EE3}"/>
              </a:ext>
            </a:extLst>
          </p:cNvPr>
          <p:cNvSpPr txBox="1"/>
          <p:nvPr/>
        </p:nvSpPr>
        <p:spPr>
          <a:xfrm>
            <a:off x="2182498" y="229933"/>
            <a:ext cx="6499418" cy="646331"/>
          </a:xfrm>
          <a:prstGeom prst="rect">
            <a:avLst/>
          </a:prstGeom>
          <a:noFill/>
        </p:spPr>
        <p:txBody>
          <a:bodyPr wrap="square" lIns="91440" tIns="45720" rIns="91440" bIns="45720" rtlCol="0" anchor="t">
            <a:spAutoFit/>
          </a:bodyPr>
          <a:lstStyle/>
          <a:p>
            <a:r>
              <a:rPr lang="en-ID" sz="3600" dirty="0">
                <a:solidFill>
                  <a:schemeClr val="accent3"/>
                </a:solidFill>
                <a:latin typeface="Outfit Medium"/>
              </a:rPr>
              <a:t>Overall </a:t>
            </a:r>
            <a:r>
              <a:rPr lang="en-ID" sz="3600" dirty="0">
                <a:solidFill>
                  <a:schemeClr val="tx1">
                    <a:lumMod val="75000"/>
                    <a:lumOff val="25000"/>
                  </a:schemeClr>
                </a:solidFill>
                <a:latin typeface="Outfit Medium"/>
              </a:rPr>
              <a:t>Objectives</a:t>
            </a:r>
            <a:endParaRPr lang="en-ID" sz="3600" dirty="0">
              <a:solidFill>
                <a:schemeClr val="accent3"/>
              </a:solidFill>
              <a:latin typeface="Outfit Medium" pitchFamily="2" charset="0"/>
            </a:endParaRPr>
          </a:p>
        </p:txBody>
      </p:sp>
      <p:grpSp>
        <p:nvGrpSpPr>
          <p:cNvPr id="23" name="Group 22">
            <a:extLst>
              <a:ext uri="{FF2B5EF4-FFF2-40B4-BE49-F238E27FC236}">
                <a16:creationId xmlns:a16="http://schemas.microsoft.com/office/drawing/2014/main" id="{33A0582D-C154-4CBB-6C16-2581BC378B3A}"/>
              </a:ext>
            </a:extLst>
          </p:cNvPr>
          <p:cNvGrpSpPr/>
          <p:nvPr/>
        </p:nvGrpSpPr>
        <p:grpSpPr>
          <a:xfrm>
            <a:off x="238422" y="2427448"/>
            <a:ext cx="11593105" cy="1127859"/>
            <a:chOff x="3144700" y="4120386"/>
            <a:chExt cx="11651720" cy="1296495"/>
          </a:xfrm>
        </p:grpSpPr>
        <p:sp>
          <p:nvSpPr>
            <p:cNvPr id="24" name="Rectangle: Rounded Corners 23">
              <a:extLst>
                <a:ext uri="{FF2B5EF4-FFF2-40B4-BE49-F238E27FC236}">
                  <a16:creationId xmlns:a16="http://schemas.microsoft.com/office/drawing/2014/main" id="{60EC184E-C309-4552-45C7-F4DAC4EAA6BA}"/>
                </a:ext>
              </a:extLst>
            </p:cNvPr>
            <p:cNvSpPr/>
            <p:nvPr/>
          </p:nvSpPr>
          <p:spPr>
            <a:xfrm>
              <a:off x="3144700" y="4120386"/>
              <a:ext cx="11643016" cy="1296495"/>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accent1"/>
                </a:solidFill>
              </a:endParaRPr>
            </a:p>
          </p:txBody>
        </p:sp>
        <p:grpSp>
          <p:nvGrpSpPr>
            <p:cNvPr id="26" name="Group 25">
              <a:extLst>
                <a:ext uri="{FF2B5EF4-FFF2-40B4-BE49-F238E27FC236}">
                  <a16:creationId xmlns:a16="http://schemas.microsoft.com/office/drawing/2014/main" id="{0DAA3772-576D-B9BF-8EE0-648736243F83}"/>
                </a:ext>
              </a:extLst>
            </p:cNvPr>
            <p:cNvGrpSpPr/>
            <p:nvPr/>
          </p:nvGrpSpPr>
          <p:grpSpPr>
            <a:xfrm>
              <a:off x="4194607" y="4247972"/>
              <a:ext cx="10601813" cy="919980"/>
              <a:chOff x="5600285" y="4449920"/>
              <a:chExt cx="10601813" cy="919980"/>
            </a:xfrm>
          </p:grpSpPr>
          <p:sp>
            <p:nvSpPr>
              <p:cNvPr id="27" name="TextBox 26">
                <a:extLst>
                  <a:ext uri="{FF2B5EF4-FFF2-40B4-BE49-F238E27FC236}">
                    <a16:creationId xmlns:a16="http://schemas.microsoft.com/office/drawing/2014/main" id="{F50DDAD6-7FA2-85FF-5204-BD5BC123A84D}"/>
                  </a:ext>
                </a:extLst>
              </p:cNvPr>
              <p:cNvSpPr txBox="1"/>
              <p:nvPr/>
            </p:nvSpPr>
            <p:spPr>
              <a:xfrm>
                <a:off x="5717517" y="4449920"/>
                <a:ext cx="4790724" cy="389174"/>
              </a:xfrm>
              <a:prstGeom prst="rect">
                <a:avLst/>
              </a:prstGeom>
              <a:noFill/>
            </p:spPr>
            <p:txBody>
              <a:bodyPr wrap="square" lIns="91440" tIns="45720" rIns="91440" bIns="45720" rtlCol="0" anchor="t">
                <a:spAutoFit/>
              </a:bodyPr>
              <a:lstStyle/>
              <a:p>
                <a:r>
                  <a:rPr lang="id-ID" sz="1600" b="1" err="1"/>
                  <a:t>Evaluate</a:t>
                </a:r>
                <a:r>
                  <a:rPr lang="id-ID" sz="1600" b="1"/>
                  <a:t> Model </a:t>
                </a:r>
                <a:r>
                  <a:rPr lang="id-ID" sz="1600" b="1" err="1"/>
                  <a:t>Robustness</a:t>
                </a:r>
                <a:endParaRPr lang="en-US" dirty="0"/>
              </a:p>
            </p:txBody>
          </p:sp>
          <p:sp>
            <p:nvSpPr>
              <p:cNvPr id="28" name="TextBox 27">
                <a:extLst>
                  <a:ext uri="{FF2B5EF4-FFF2-40B4-BE49-F238E27FC236}">
                    <a16:creationId xmlns:a16="http://schemas.microsoft.com/office/drawing/2014/main" id="{DDB4D0D9-EF09-A866-32FD-3BDE0D67FF45}"/>
                  </a:ext>
                </a:extLst>
              </p:cNvPr>
              <p:cNvSpPr txBox="1"/>
              <p:nvPr/>
            </p:nvSpPr>
            <p:spPr>
              <a:xfrm>
                <a:off x="5600285" y="4839207"/>
                <a:ext cx="10601813" cy="530693"/>
              </a:xfrm>
              <a:prstGeom prst="rect">
                <a:avLst/>
              </a:prstGeom>
              <a:noFill/>
            </p:spPr>
            <p:txBody>
              <a:bodyPr wrap="square" lIns="91440" tIns="45720" rIns="91440" bIns="45720" rtlCol="0" anchor="t">
                <a:spAutoFit/>
              </a:bodyPr>
              <a:lstStyle/>
              <a:p>
                <a:pPr algn="just"/>
                <a:r>
                  <a:rPr lang="id-ID" sz="1200" err="1">
                    <a:solidFill>
                      <a:srgbClr val="7F7F7F"/>
                    </a:solidFill>
                    <a:latin typeface=" poppins"/>
                    <a:ea typeface="Calibri"/>
                    <a:cs typeface="Calibri"/>
                  </a:rPr>
                  <a:t>Assess</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the</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robustness</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of</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the</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ResNet</a:t>
                </a:r>
                <a:r>
                  <a:rPr lang="id-ID" sz="1200">
                    <a:solidFill>
                      <a:srgbClr val="7F7F7F"/>
                    </a:solidFill>
                    <a:latin typeface=" poppins"/>
                    <a:ea typeface="Calibri"/>
                    <a:cs typeface="Calibri"/>
                  </a:rPr>
                  <a:t> CNN model </a:t>
                </a:r>
                <a:r>
                  <a:rPr lang="id-ID" sz="1200" err="1">
                    <a:solidFill>
                      <a:srgbClr val="7F7F7F"/>
                    </a:solidFill>
                    <a:latin typeface=" poppins"/>
                    <a:ea typeface="Calibri"/>
                    <a:cs typeface="Calibri"/>
                  </a:rPr>
                  <a:t>against</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the</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identified</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adversarial</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attacks</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using</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performance</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metrics</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such</a:t>
                </a:r>
                <a:r>
                  <a:rPr lang="id-ID" sz="1200">
                    <a:solidFill>
                      <a:srgbClr val="7F7F7F"/>
                    </a:solidFill>
                    <a:latin typeface=" poppins"/>
                    <a:ea typeface="Calibri"/>
                    <a:cs typeface="Calibri"/>
                  </a:rPr>
                  <a:t> as </a:t>
                </a:r>
                <a:r>
                  <a:rPr lang="id-ID" sz="1200" err="1">
                    <a:solidFill>
                      <a:srgbClr val="7F7F7F"/>
                    </a:solidFill>
                    <a:latin typeface=" poppins"/>
                    <a:ea typeface="Calibri"/>
                    <a:cs typeface="Calibri"/>
                  </a:rPr>
                  <a:t>accuracy</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precision</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recall</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and</a:t>
                </a:r>
                <a:r>
                  <a:rPr lang="id-ID" sz="1200">
                    <a:solidFill>
                      <a:srgbClr val="7F7F7F"/>
                    </a:solidFill>
                    <a:latin typeface=" poppins"/>
                    <a:ea typeface="Calibri"/>
                    <a:cs typeface="Calibri"/>
                  </a:rPr>
                  <a:t> F1-score.</a:t>
                </a:r>
                <a:endParaRPr lang="en-US" sz="1200" dirty="0">
                  <a:solidFill>
                    <a:srgbClr val="7F7F7F"/>
                  </a:solidFill>
                  <a:latin typeface=" poppins"/>
                  <a:ea typeface="Calibri"/>
                  <a:cs typeface="Calibri"/>
                </a:endParaRPr>
              </a:p>
            </p:txBody>
          </p:sp>
        </p:grpSp>
      </p:grpSp>
      <p:grpSp>
        <p:nvGrpSpPr>
          <p:cNvPr id="30" name="Group 29">
            <a:extLst>
              <a:ext uri="{FF2B5EF4-FFF2-40B4-BE49-F238E27FC236}">
                <a16:creationId xmlns:a16="http://schemas.microsoft.com/office/drawing/2014/main" id="{FFD635E6-AE58-E9D3-7120-C8B40DAE8E2E}"/>
              </a:ext>
            </a:extLst>
          </p:cNvPr>
          <p:cNvGrpSpPr/>
          <p:nvPr/>
        </p:nvGrpSpPr>
        <p:grpSpPr>
          <a:xfrm>
            <a:off x="238421" y="3746294"/>
            <a:ext cx="11593105" cy="1118089"/>
            <a:chOff x="3144700" y="4120386"/>
            <a:chExt cx="11651720" cy="1577242"/>
          </a:xfrm>
        </p:grpSpPr>
        <p:sp>
          <p:nvSpPr>
            <p:cNvPr id="31" name="Rectangle: Rounded Corners 30">
              <a:extLst>
                <a:ext uri="{FF2B5EF4-FFF2-40B4-BE49-F238E27FC236}">
                  <a16:creationId xmlns:a16="http://schemas.microsoft.com/office/drawing/2014/main" id="{1836A713-7563-7FB3-F652-26D5A2245A8D}"/>
                </a:ext>
              </a:extLst>
            </p:cNvPr>
            <p:cNvSpPr/>
            <p:nvPr/>
          </p:nvSpPr>
          <p:spPr>
            <a:xfrm>
              <a:off x="3144700" y="4120386"/>
              <a:ext cx="11623379" cy="1577242"/>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accent1"/>
                </a:solidFill>
              </a:endParaRPr>
            </a:p>
          </p:txBody>
        </p:sp>
        <p:grpSp>
          <p:nvGrpSpPr>
            <p:cNvPr id="33" name="Group 32">
              <a:extLst>
                <a:ext uri="{FF2B5EF4-FFF2-40B4-BE49-F238E27FC236}">
                  <a16:creationId xmlns:a16="http://schemas.microsoft.com/office/drawing/2014/main" id="{411D4082-2152-ADEB-6FD6-80B0E2354662}"/>
                </a:ext>
              </a:extLst>
            </p:cNvPr>
            <p:cNvGrpSpPr/>
            <p:nvPr/>
          </p:nvGrpSpPr>
          <p:grpSpPr>
            <a:xfrm>
              <a:off x="4194607" y="4247972"/>
              <a:ext cx="10601813" cy="1316160"/>
              <a:chOff x="5600285" y="4449920"/>
              <a:chExt cx="10601813" cy="1316160"/>
            </a:xfrm>
          </p:grpSpPr>
          <p:sp>
            <p:nvSpPr>
              <p:cNvPr id="34" name="TextBox 33">
                <a:extLst>
                  <a:ext uri="{FF2B5EF4-FFF2-40B4-BE49-F238E27FC236}">
                    <a16:creationId xmlns:a16="http://schemas.microsoft.com/office/drawing/2014/main" id="{9543470A-BA2A-B1B5-BEA3-D81E937B1AEB}"/>
                  </a:ext>
                </a:extLst>
              </p:cNvPr>
              <p:cNvSpPr txBox="1"/>
              <p:nvPr/>
            </p:nvSpPr>
            <p:spPr>
              <a:xfrm>
                <a:off x="5717517" y="4449920"/>
                <a:ext cx="4790724" cy="824918"/>
              </a:xfrm>
              <a:prstGeom prst="rect">
                <a:avLst/>
              </a:prstGeom>
              <a:noFill/>
            </p:spPr>
            <p:txBody>
              <a:bodyPr wrap="square" lIns="91440" tIns="45720" rIns="91440" bIns="45720" rtlCol="0" anchor="t">
                <a:spAutoFit/>
              </a:bodyPr>
              <a:lstStyle/>
              <a:p>
                <a:r>
                  <a:rPr lang="id-ID" sz="1600" b="1" err="1">
                    <a:latin typeface=" poppins bold"/>
                    <a:ea typeface="Open Sans"/>
                    <a:cs typeface="Open Sans"/>
                  </a:rPr>
                  <a:t>Test</a:t>
                </a:r>
                <a:r>
                  <a:rPr lang="id-ID" sz="1600" b="1">
                    <a:latin typeface=" poppins bold"/>
                    <a:ea typeface="Open Sans"/>
                    <a:cs typeface="Open Sans"/>
                  </a:rPr>
                  <a:t> </a:t>
                </a:r>
                <a:r>
                  <a:rPr lang="id-ID" sz="1600" b="1" err="1">
                    <a:latin typeface=" poppins bold"/>
                    <a:ea typeface="Open Sans"/>
                    <a:cs typeface="Open Sans"/>
                  </a:rPr>
                  <a:t>and</a:t>
                </a:r>
                <a:r>
                  <a:rPr lang="id-ID" sz="1600" b="1">
                    <a:latin typeface=" poppins bold"/>
                    <a:ea typeface="Open Sans"/>
                    <a:cs typeface="Open Sans"/>
                  </a:rPr>
                  <a:t> </a:t>
                </a:r>
                <a:r>
                  <a:rPr lang="id-ID" sz="1600" b="1" err="1">
                    <a:latin typeface=" poppins bold"/>
                    <a:ea typeface="Open Sans"/>
                    <a:cs typeface="Open Sans"/>
                  </a:rPr>
                  <a:t>Validate</a:t>
                </a:r>
                <a:r>
                  <a:rPr lang="id-ID" sz="1600" b="1">
                    <a:latin typeface=" poppins bold"/>
                    <a:ea typeface="Open Sans"/>
                    <a:cs typeface="Open Sans"/>
                  </a:rPr>
                  <a:t> </a:t>
                </a:r>
                <a:r>
                  <a:rPr lang="id-ID" sz="1600" b="1" err="1">
                    <a:latin typeface=" poppins bold"/>
                    <a:ea typeface="Open Sans"/>
                    <a:cs typeface="Open Sans"/>
                  </a:rPr>
                  <a:t>Défense</a:t>
                </a:r>
                <a:r>
                  <a:rPr lang="id-ID" sz="1600" b="1">
                    <a:latin typeface=" poppins bold"/>
                    <a:ea typeface="Open Sans"/>
                    <a:cs typeface="Open Sans"/>
                  </a:rPr>
                  <a:t> </a:t>
                </a:r>
                <a:r>
                  <a:rPr lang="id-ID" sz="1600" b="1" err="1">
                    <a:latin typeface=" poppins bold"/>
                    <a:ea typeface="Open Sans"/>
                    <a:cs typeface="Open Sans"/>
                  </a:rPr>
                  <a:t>Strategies</a:t>
                </a:r>
                <a:endParaRPr lang="en-US" sz="1600" dirty="0">
                  <a:latin typeface=" poppins bold"/>
                </a:endParaRPr>
              </a:p>
              <a:p>
                <a:endParaRPr lang="id-ID" sz="1600" b="1">
                  <a:latin typeface=" poppins bold"/>
                  <a:cs typeface="Poppins"/>
                </a:endParaRPr>
              </a:p>
            </p:txBody>
          </p:sp>
          <p:sp>
            <p:nvSpPr>
              <p:cNvPr id="35" name="TextBox 34">
                <a:extLst>
                  <a:ext uri="{FF2B5EF4-FFF2-40B4-BE49-F238E27FC236}">
                    <a16:creationId xmlns:a16="http://schemas.microsoft.com/office/drawing/2014/main" id="{7777FE67-0F12-B787-8BCB-0889DA862E20}"/>
                  </a:ext>
                </a:extLst>
              </p:cNvPr>
              <p:cNvSpPr txBox="1"/>
              <p:nvPr/>
            </p:nvSpPr>
            <p:spPr>
              <a:xfrm>
                <a:off x="5600285" y="5114828"/>
                <a:ext cx="10601813" cy="651252"/>
              </a:xfrm>
              <a:prstGeom prst="rect">
                <a:avLst/>
              </a:prstGeom>
              <a:noFill/>
            </p:spPr>
            <p:txBody>
              <a:bodyPr wrap="square" lIns="91440" tIns="45720" rIns="91440" bIns="45720" rtlCol="0" anchor="t">
                <a:spAutoFit/>
              </a:bodyPr>
              <a:lstStyle/>
              <a:p>
                <a:pPr algn="just"/>
                <a:r>
                  <a:rPr lang="id-ID" sz="1200" err="1">
                    <a:solidFill>
                      <a:srgbClr val="7F7F7F"/>
                    </a:solidFill>
                    <a:latin typeface=" poppins"/>
                    <a:ea typeface="Calibri"/>
                    <a:cs typeface="Calibri"/>
                  </a:rPr>
                  <a:t>Test</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and</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validate</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the</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effectiveness</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of</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existing</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defense</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mechanisms</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including</a:t>
                </a:r>
                <a:r>
                  <a:rPr lang="id-ID" sz="1200">
                    <a:solidFill>
                      <a:srgbClr val="7F7F7F"/>
                    </a:solidFill>
                    <a:latin typeface=" poppins"/>
                    <a:ea typeface="Calibri"/>
                    <a:cs typeface="Calibri"/>
                  </a:rPr>
                  <a:t> data </a:t>
                </a:r>
                <a:r>
                  <a:rPr lang="id-ID" sz="1200" err="1">
                    <a:solidFill>
                      <a:srgbClr val="7F7F7F"/>
                    </a:solidFill>
                    <a:latin typeface=" poppins"/>
                    <a:ea typeface="Calibri"/>
                    <a:cs typeface="Calibri"/>
                  </a:rPr>
                  <a:t>augmentation</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and</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adversarial</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training</a:t>
                </a:r>
                <a:r>
                  <a:rPr lang="id-ID" sz="1200">
                    <a:solidFill>
                      <a:srgbClr val="7F7F7F"/>
                    </a:solidFill>
                    <a:latin typeface=" poppins"/>
                    <a:ea typeface="Calibri"/>
                    <a:cs typeface="Calibri"/>
                  </a:rPr>
                  <a:t>, in </a:t>
                </a:r>
                <a:r>
                  <a:rPr lang="id-ID" sz="1200" err="1">
                    <a:solidFill>
                      <a:srgbClr val="7F7F7F"/>
                    </a:solidFill>
                    <a:latin typeface=" poppins"/>
                    <a:ea typeface="Calibri"/>
                    <a:cs typeface="Calibri"/>
                  </a:rPr>
                  <a:t>counteracting</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the</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effects</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of</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adversarial</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attacks</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on</a:t>
                </a:r>
                <a:r>
                  <a:rPr lang="id-ID" sz="1200">
                    <a:solidFill>
                      <a:srgbClr val="7F7F7F"/>
                    </a:solidFill>
                    <a:latin typeface=" poppins"/>
                    <a:ea typeface="Calibri"/>
                    <a:cs typeface="Calibri"/>
                  </a:rPr>
                  <a:t> </a:t>
                </a:r>
                <a:r>
                  <a:rPr lang="id-ID" sz="1200" err="1">
                    <a:solidFill>
                      <a:srgbClr val="7F7F7F"/>
                    </a:solidFill>
                    <a:latin typeface=" poppins"/>
                    <a:ea typeface="Calibri"/>
                    <a:cs typeface="Calibri"/>
                  </a:rPr>
                  <a:t>ResNet</a:t>
                </a:r>
                <a:r>
                  <a:rPr lang="id-ID" sz="1200">
                    <a:solidFill>
                      <a:srgbClr val="7F7F7F"/>
                    </a:solidFill>
                    <a:latin typeface=" poppins"/>
                    <a:ea typeface="Calibri"/>
                    <a:cs typeface="Calibri"/>
                  </a:rPr>
                  <a:t> CNN model.</a:t>
                </a:r>
                <a:endParaRPr lang="en-US" sz="1200" dirty="0">
                  <a:solidFill>
                    <a:srgbClr val="7F7F7F"/>
                  </a:solidFill>
                  <a:latin typeface=" poppins"/>
                  <a:ea typeface="Calibri"/>
                  <a:cs typeface="Calibri"/>
                </a:endParaRPr>
              </a:p>
            </p:txBody>
          </p:sp>
        </p:grpSp>
      </p:grpSp>
      <p:grpSp>
        <p:nvGrpSpPr>
          <p:cNvPr id="36" name="Group 35">
            <a:extLst>
              <a:ext uri="{FF2B5EF4-FFF2-40B4-BE49-F238E27FC236}">
                <a16:creationId xmlns:a16="http://schemas.microsoft.com/office/drawing/2014/main" id="{581CDDCB-931F-4C08-D5F8-ACEDAD5E583B}"/>
              </a:ext>
            </a:extLst>
          </p:cNvPr>
          <p:cNvGrpSpPr/>
          <p:nvPr/>
        </p:nvGrpSpPr>
        <p:grpSpPr>
          <a:xfrm>
            <a:off x="238421" y="5055372"/>
            <a:ext cx="11593105" cy="1372089"/>
            <a:chOff x="3144700" y="4120386"/>
            <a:chExt cx="11651720" cy="1577242"/>
          </a:xfrm>
        </p:grpSpPr>
        <p:sp>
          <p:nvSpPr>
            <p:cNvPr id="50" name="Rectangle: Rounded Corners 49">
              <a:extLst>
                <a:ext uri="{FF2B5EF4-FFF2-40B4-BE49-F238E27FC236}">
                  <a16:creationId xmlns:a16="http://schemas.microsoft.com/office/drawing/2014/main" id="{6E212DD8-4C52-A48A-3B75-D20B2341025A}"/>
                </a:ext>
              </a:extLst>
            </p:cNvPr>
            <p:cNvSpPr/>
            <p:nvPr/>
          </p:nvSpPr>
          <p:spPr>
            <a:xfrm>
              <a:off x="3144700" y="4120386"/>
              <a:ext cx="11623379" cy="1577242"/>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accent1"/>
                </a:solidFill>
              </a:endParaRPr>
            </a:p>
          </p:txBody>
        </p:sp>
        <p:grpSp>
          <p:nvGrpSpPr>
            <p:cNvPr id="52" name="Group 51">
              <a:extLst>
                <a:ext uri="{FF2B5EF4-FFF2-40B4-BE49-F238E27FC236}">
                  <a16:creationId xmlns:a16="http://schemas.microsoft.com/office/drawing/2014/main" id="{BDFC4CEF-A428-AE0B-53BB-4048EF107324}"/>
                </a:ext>
              </a:extLst>
            </p:cNvPr>
            <p:cNvGrpSpPr/>
            <p:nvPr/>
          </p:nvGrpSpPr>
          <p:grpSpPr>
            <a:xfrm>
              <a:off x="4194607" y="4247972"/>
              <a:ext cx="10601813" cy="1420599"/>
              <a:chOff x="5600285" y="4449920"/>
              <a:chExt cx="10601813" cy="1420599"/>
            </a:xfrm>
          </p:grpSpPr>
          <p:sp>
            <p:nvSpPr>
              <p:cNvPr id="53" name="TextBox 52">
                <a:extLst>
                  <a:ext uri="{FF2B5EF4-FFF2-40B4-BE49-F238E27FC236}">
                    <a16:creationId xmlns:a16="http://schemas.microsoft.com/office/drawing/2014/main" id="{18B3504F-14AD-5EE0-A35F-DD5B034BDBDE}"/>
                  </a:ext>
                </a:extLst>
              </p:cNvPr>
              <p:cNvSpPr txBox="1"/>
              <p:nvPr/>
            </p:nvSpPr>
            <p:spPr>
              <a:xfrm>
                <a:off x="5717517" y="4449920"/>
                <a:ext cx="4790724" cy="672210"/>
              </a:xfrm>
              <a:prstGeom prst="rect">
                <a:avLst/>
              </a:prstGeom>
              <a:noFill/>
            </p:spPr>
            <p:txBody>
              <a:bodyPr wrap="square" lIns="91440" tIns="45720" rIns="91440" bIns="45720" rtlCol="0" anchor="t">
                <a:spAutoFit/>
              </a:bodyPr>
              <a:lstStyle/>
              <a:p>
                <a:r>
                  <a:rPr lang="id-ID" sz="1600" b="1" err="1">
                    <a:solidFill>
                      <a:schemeClr val="tx1">
                        <a:lumMod val="75000"/>
                        <a:lumOff val="25000"/>
                      </a:schemeClr>
                    </a:solidFill>
                  </a:rPr>
                  <a:t>Measure</a:t>
                </a:r>
                <a:r>
                  <a:rPr lang="id-ID" sz="1600" b="1">
                    <a:solidFill>
                      <a:schemeClr val="tx1">
                        <a:lumMod val="75000"/>
                        <a:lumOff val="25000"/>
                      </a:schemeClr>
                    </a:solidFill>
                  </a:rPr>
                  <a:t> </a:t>
                </a:r>
                <a:r>
                  <a:rPr lang="id-ID" sz="1600" b="1" err="1">
                    <a:solidFill>
                      <a:schemeClr val="tx1">
                        <a:lumMod val="75000"/>
                        <a:lumOff val="25000"/>
                      </a:schemeClr>
                    </a:solidFill>
                  </a:rPr>
                  <a:t>Defense</a:t>
                </a:r>
                <a:r>
                  <a:rPr lang="id-ID" sz="1600" b="1">
                    <a:solidFill>
                      <a:schemeClr val="tx1">
                        <a:lumMod val="75000"/>
                        <a:lumOff val="25000"/>
                      </a:schemeClr>
                    </a:solidFill>
                  </a:rPr>
                  <a:t> </a:t>
                </a:r>
                <a:r>
                  <a:rPr lang="id-ID" sz="1600" b="1" err="1">
                    <a:solidFill>
                      <a:schemeClr val="tx1">
                        <a:lumMod val="75000"/>
                        <a:lumOff val="25000"/>
                      </a:schemeClr>
                    </a:solidFill>
                  </a:rPr>
                  <a:t>Effectiveness</a:t>
                </a:r>
                <a:endParaRPr lang="en-US" dirty="0">
                  <a:solidFill>
                    <a:schemeClr val="tx1">
                      <a:lumMod val="75000"/>
                      <a:lumOff val="25000"/>
                    </a:schemeClr>
                  </a:solidFill>
                </a:endParaRPr>
              </a:p>
              <a:p>
                <a:endParaRPr lang="id-ID" sz="1600" b="1">
                  <a:solidFill>
                    <a:schemeClr val="tx1">
                      <a:lumMod val="75000"/>
                      <a:lumOff val="25000"/>
                    </a:schemeClr>
                  </a:solidFill>
                  <a:cs typeface="Poppins"/>
                </a:endParaRPr>
              </a:p>
            </p:txBody>
          </p:sp>
          <p:sp>
            <p:nvSpPr>
              <p:cNvPr id="55" name="TextBox 54">
                <a:extLst>
                  <a:ext uri="{FF2B5EF4-FFF2-40B4-BE49-F238E27FC236}">
                    <a16:creationId xmlns:a16="http://schemas.microsoft.com/office/drawing/2014/main" id="{A9AFDA3E-A311-AC52-754C-2A97074CA6EC}"/>
                  </a:ext>
                </a:extLst>
              </p:cNvPr>
              <p:cNvSpPr txBox="1"/>
              <p:nvPr/>
            </p:nvSpPr>
            <p:spPr>
              <a:xfrm>
                <a:off x="5600285" y="4839207"/>
                <a:ext cx="10601813" cy="1031312"/>
              </a:xfrm>
              <a:prstGeom prst="rect">
                <a:avLst/>
              </a:prstGeom>
              <a:noFill/>
            </p:spPr>
            <p:txBody>
              <a:bodyPr wrap="square" lIns="91440" tIns="45720" rIns="91440" bIns="45720" rtlCol="0" anchor="t">
                <a:spAutoFit/>
              </a:bodyPr>
              <a:lstStyle/>
              <a:p>
                <a:pPr>
                  <a:lnSpc>
                    <a:spcPct val="150000"/>
                  </a:lnSpc>
                </a:pPr>
                <a:r>
                  <a:rPr lang="id-ID" sz="1200" err="1">
                    <a:solidFill>
                      <a:schemeClr val="tx1">
                        <a:lumMod val="75000"/>
                        <a:lumOff val="25000"/>
                      </a:schemeClr>
                    </a:solidFill>
                  </a:rPr>
                  <a:t>Evaluate</a:t>
                </a:r>
                <a:r>
                  <a:rPr lang="id-ID" sz="1200">
                    <a:solidFill>
                      <a:schemeClr val="tx1">
                        <a:lumMod val="75000"/>
                        <a:lumOff val="25000"/>
                      </a:schemeClr>
                    </a:solidFill>
                  </a:rPr>
                  <a:t> </a:t>
                </a:r>
                <a:r>
                  <a:rPr lang="id-ID" sz="1200" err="1">
                    <a:solidFill>
                      <a:schemeClr val="tx1">
                        <a:lumMod val="75000"/>
                        <a:lumOff val="25000"/>
                      </a:schemeClr>
                    </a:solidFill>
                  </a:rPr>
                  <a:t>the</a:t>
                </a:r>
                <a:r>
                  <a:rPr lang="id-ID" sz="1200">
                    <a:solidFill>
                      <a:schemeClr val="tx1">
                        <a:lumMod val="75000"/>
                        <a:lumOff val="25000"/>
                      </a:schemeClr>
                    </a:solidFill>
                  </a:rPr>
                  <a:t> </a:t>
                </a:r>
                <a:r>
                  <a:rPr lang="id-ID" sz="1200" err="1">
                    <a:solidFill>
                      <a:schemeClr val="tx1">
                        <a:lumMod val="75000"/>
                        <a:lumOff val="25000"/>
                      </a:schemeClr>
                    </a:solidFill>
                  </a:rPr>
                  <a:t>performance</a:t>
                </a:r>
                <a:r>
                  <a:rPr lang="id-ID" sz="1200">
                    <a:solidFill>
                      <a:schemeClr val="tx1">
                        <a:lumMod val="75000"/>
                        <a:lumOff val="25000"/>
                      </a:schemeClr>
                    </a:solidFill>
                  </a:rPr>
                  <a:t> </a:t>
                </a:r>
                <a:r>
                  <a:rPr lang="id-ID" sz="1200" err="1">
                    <a:solidFill>
                      <a:schemeClr val="tx1">
                        <a:lumMod val="75000"/>
                        <a:lumOff val="25000"/>
                      </a:schemeClr>
                    </a:solidFill>
                  </a:rPr>
                  <a:t>of</a:t>
                </a:r>
                <a:r>
                  <a:rPr lang="id-ID" sz="1200">
                    <a:solidFill>
                      <a:schemeClr val="tx1">
                        <a:lumMod val="75000"/>
                        <a:lumOff val="25000"/>
                      </a:schemeClr>
                    </a:solidFill>
                  </a:rPr>
                  <a:t> </a:t>
                </a:r>
                <a:r>
                  <a:rPr lang="id-ID" sz="1200" err="1">
                    <a:solidFill>
                      <a:schemeClr val="tx1">
                        <a:lumMod val="75000"/>
                        <a:lumOff val="25000"/>
                      </a:schemeClr>
                    </a:solidFill>
                  </a:rPr>
                  <a:t>defense</a:t>
                </a:r>
                <a:r>
                  <a:rPr lang="id-ID" sz="1200">
                    <a:solidFill>
                      <a:schemeClr val="tx1">
                        <a:lumMod val="75000"/>
                        <a:lumOff val="25000"/>
                      </a:schemeClr>
                    </a:solidFill>
                  </a:rPr>
                  <a:t> </a:t>
                </a:r>
                <a:r>
                  <a:rPr lang="id-ID" sz="1200" err="1">
                    <a:solidFill>
                      <a:schemeClr val="tx1">
                        <a:lumMod val="75000"/>
                        <a:lumOff val="25000"/>
                      </a:schemeClr>
                    </a:solidFill>
                  </a:rPr>
                  <a:t>strategies</a:t>
                </a:r>
                <a:r>
                  <a:rPr lang="id-ID" sz="1200">
                    <a:solidFill>
                      <a:schemeClr val="tx1">
                        <a:lumMod val="75000"/>
                        <a:lumOff val="25000"/>
                      </a:schemeClr>
                    </a:solidFill>
                  </a:rPr>
                  <a:t> in </a:t>
                </a:r>
                <a:r>
                  <a:rPr lang="id-ID" sz="1200" err="1">
                    <a:solidFill>
                      <a:schemeClr val="tx1">
                        <a:lumMod val="75000"/>
                        <a:lumOff val="25000"/>
                      </a:schemeClr>
                    </a:solidFill>
                  </a:rPr>
                  <a:t>enhancing</a:t>
                </a:r>
                <a:r>
                  <a:rPr lang="id-ID" sz="1200">
                    <a:solidFill>
                      <a:schemeClr val="tx1">
                        <a:lumMod val="75000"/>
                        <a:lumOff val="25000"/>
                      </a:schemeClr>
                    </a:solidFill>
                  </a:rPr>
                  <a:t> </a:t>
                </a:r>
                <a:r>
                  <a:rPr lang="id-ID" sz="1200" err="1">
                    <a:solidFill>
                      <a:schemeClr val="tx1">
                        <a:lumMod val="75000"/>
                        <a:lumOff val="25000"/>
                      </a:schemeClr>
                    </a:solidFill>
                  </a:rPr>
                  <a:t>or</a:t>
                </a:r>
                <a:r>
                  <a:rPr lang="id-ID" sz="1200">
                    <a:solidFill>
                      <a:schemeClr val="tx1">
                        <a:lumMod val="75000"/>
                        <a:lumOff val="25000"/>
                      </a:schemeClr>
                    </a:solidFill>
                  </a:rPr>
                  <a:t> </a:t>
                </a:r>
                <a:r>
                  <a:rPr lang="id-ID" sz="1200" err="1">
                    <a:solidFill>
                      <a:schemeClr val="tx1">
                        <a:lumMod val="75000"/>
                        <a:lumOff val="25000"/>
                      </a:schemeClr>
                    </a:solidFill>
                  </a:rPr>
                  <a:t>failing</a:t>
                </a:r>
                <a:r>
                  <a:rPr lang="id-ID" sz="1200">
                    <a:solidFill>
                      <a:schemeClr val="tx1">
                        <a:lumMod val="75000"/>
                        <a:lumOff val="25000"/>
                      </a:schemeClr>
                    </a:solidFill>
                  </a:rPr>
                  <a:t> </a:t>
                </a:r>
                <a:r>
                  <a:rPr lang="id-ID" sz="1200" err="1">
                    <a:solidFill>
                      <a:schemeClr val="tx1">
                        <a:lumMod val="75000"/>
                        <a:lumOff val="25000"/>
                      </a:schemeClr>
                    </a:solidFill>
                  </a:rPr>
                  <a:t>to</a:t>
                </a:r>
                <a:r>
                  <a:rPr lang="id-ID" sz="1200">
                    <a:solidFill>
                      <a:schemeClr val="tx1">
                        <a:lumMod val="75000"/>
                        <a:lumOff val="25000"/>
                      </a:schemeClr>
                    </a:solidFill>
                  </a:rPr>
                  <a:t> </a:t>
                </a:r>
                <a:r>
                  <a:rPr lang="id-ID" sz="1200" err="1">
                    <a:solidFill>
                      <a:schemeClr val="tx1">
                        <a:lumMod val="75000"/>
                        <a:lumOff val="25000"/>
                      </a:schemeClr>
                    </a:solidFill>
                  </a:rPr>
                  <a:t>enhance</a:t>
                </a:r>
                <a:r>
                  <a:rPr lang="id-ID" sz="1200">
                    <a:solidFill>
                      <a:schemeClr val="tx1">
                        <a:lumMod val="75000"/>
                        <a:lumOff val="25000"/>
                      </a:schemeClr>
                    </a:solidFill>
                  </a:rPr>
                  <a:t> </a:t>
                </a:r>
                <a:r>
                  <a:rPr lang="id-ID" sz="1200" err="1">
                    <a:solidFill>
                      <a:schemeClr val="tx1">
                        <a:lumMod val="75000"/>
                        <a:lumOff val="25000"/>
                      </a:schemeClr>
                    </a:solidFill>
                  </a:rPr>
                  <a:t>the</a:t>
                </a:r>
                <a:r>
                  <a:rPr lang="id-ID" sz="1200">
                    <a:solidFill>
                      <a:schemeClr val="tx1">
                        <a:lumMod val="75000"/>
                        <a:lumOff val="25000"/>
                      </a:schemeClr>
                    </a:solidFill>
                  </a:rPr>
                  <a:t> </a:t>
                </a:r>
                <a:r>
                  <a:rPr lang="id-ID" sz="1200" err="1">
                    <a:solidFill>
                      <a:schemeClr val="tx1">
                        <a:lumMod val="75000"/>
                        <a:lumOff val="25000"/>
                      </a:schemeClr>
                    </a:solidFill>
                  </a:rPr>
                  <a:t>resilience</a:t>
                </a:r>
                <a:r>
                  <a:rPr lang="id-ID" sz="1200">
                    <a:solidFill>
                      <a:schemeClr val="tx1">
                        <a:lumMod val="75000"/>
                        <a:lumOff val="25000"/>
                      </a:schemeClr>
                    </a:solidFill>
                  </a:rPr>
                  <a:t> </a:t>
                </a:r>
                <a:r>
                  <a:rPr lang="id-ID" sz="1200" err="1">
                    <a:solidFill>
                      <a:schemeClr val="tx1">
                        <a:lumMod val="75000"/>
                        <a:lumOff val="25000"/>
                      </a:schemeClr>
                    </a:solidFill>
                  </a:rPr>
                  <a:t>of</a:t>
                </a:r>
                <a:r>
                  <a:rPr lang="id-ID" sz="1200">
                    <a:solidFill>
                      <a:schemeClr val="tx1">
                        <a:lumMod val="75000"/>
                        <a:lumOff val="25000"/>
                      </a:schemeClr>
                    </a:solidFill>
                  </a:rPr>
                  <a:t> </a:t>
                </a:r>
                <a:r>
                  <a:rPr lang="id-ID" sz="1200" err="1">
                    <a:solidFill>
                      <a:schemeClr val="tx1">
                        <a:lumMod val="75000"/>
                        <a:lumOff val="25000"/>
                      </a:schemeClr>
                    </a:solidFill>
                  </a:rPr>
                  <a:t>ResNet</a:t>
                </a:r>
                <a:r>
                  <a:rPr lang="id-ID" sz="1200">
                    <a:solidFill>
                      <a:schemeClr val="tx1">
                        <a:lumMod val="75000"/>
                        <a:lumOff val="25000"/>
                      </a:schemeClr>
                    </a:solidFill>
                  </a:rPr>
                  <a:t> CNN model </a:t>
                </a:r>
                <a:r>
                  <a:rPr lang="id-ID" sz="1200" err="1">
                    <a:solidFill>
                      <a:schemeClr val="tx1">
                        <a:lumMod val="75000"/>
                        <a:lumOff val="25000"/>
                      </a:schemeClr>
                    </a:solidFill>
                  </a:rPr>
                  <a:t>against</a:t>
                </a:r>
                <a:r>
                  <a:rPr lang="id-ID" sz="1200">
                    <a:solidFill>
                      <a:schemeClr val="tx1">
                        <a:lumMod val="75000"/>
                        <a:lumOff val="25000"/>
                      </a:schemeClr>
                    </a:solidFill>
                  </a:rPr>
                  <a:t> </a:t>
                </a:r>
                <a:r>
                  <a:rPr lang="id-ID" sz="1200" err="1">
                    <a:solidFill>
                      <a:schemeClr val="tx1">
                        <a:lumMod val="75000"/>
                        <a:lumOff val="25000"/>
                      </a:schemeClr>
                    </a:solidFill>
                  </a:rPr>
                  <a:t>adversarial</a:t>
                </a:r>
                <a:r>
                  <a:rPr lang="id-ID" sz="1200">
                    <a:solidFill>
                      <a:schemeClr val="tx1">
                        <a:lumMod val="75000"/>
                        <a:lumOff val="25000"/>
                      </a:schemeClr>
                    </a:solidFill>
                  </a:rPr>
                  <a:t> </a:t>
                </a:r>
                <a:r>
                  <a:rPr lang="id-ID" sz="1200" err="1">
                    <a:solidFill>
                      <a:schemeClr val="tx1">
                        <a:lumMod val="75000"/>
                        <a:lumOff val="25000"/>
                      </a:schemeClr>
                    </a:solidFill>
                  </a:rPr>
                  <a:t>attacks</a:t>
                </a:r>
                <a:r>
                  <a:rPr lang="id-ID" sz="1200">
                    <a:solidFill>
                      <a:schemeClr val="tx1">
                        <a:lumMod val="75000"/>
                        <a:lumOff val="25000"/>
                      </a:schemeClr>
                    </a:solidFill>
                  </a:rPr>
                  <a:t>, </a:t>
                </a:r>
                <a:r>
                  <a:rPr lang="id-ID" sz="1200" err="1">
                    <a:solidFill>
                      <a:schemeClr val="tx1">
                        <a:lumMod val="75000"/>
                        <a:lumOff val="25000"/>
                      </a:schemeClr>
                    </a:solidFill>
                  </a:rPr>
                  <a:t>ensuring</a:t>
                </a:r>
                <a:r>
                  <a:rPr lang="id-ID" sz="1200">
                    <a:solidFill>
                      <a:schemeClr val="tx1">
                        <a:lumMod val="75000"/>
                        <a:lumOff val="25000"/>
                      </a:schemeClr>
                    </a:solidFill>
                  </a:rPr>
                  <a:t> </a:t>
                </a:r>
                <a:r>
                  <a:rPr lang="id-ID" sz="1200" err="1">
                    <a:solidFill>
                      <a:schemeClr val="tx1">
                        <a:lumMod val="75000"/>
                        <a:lumOff val="25000"/>
                      </a:schemeClr>
                    </a:solidFill>
                  </a:rPr>
                  <a:t>reliable</a:t>
                </a:r>
                <a:r>
                  <a:rPr lang="id-ID" sz="1200">
                    <a:solidFill>
                      <a:schemeClr val="tx1">
                        <a:lumMod val="75000"/>
                        <a:lumOff val="25000"/>
                      </a:schemeClr>
                    </a:solidFill>
                  </a:rPr>
                  <a:t> </a:t>
                </a:r>
                <a:r>
                  <a:rPr lang="id-ID" sz="1200" err="1">
                    <a:solidFill>
                      <a:schemeClr val="tx1">
                        <a:lumMod val="75000"/>
                        <a:lumOff val="25000"/>
                      </a:schemeClr>
                    </a:solidFill>
                  </a:rPr>
                  <a:t>performance</a:t>
                </a:r>
                <a:r>
                  <a:rPr lang="id-ID" sz="1200">
                    <a:solidFill>
                      <a:schemeClr val="tx1">
                        <a:lumMod val="75000"/>
                        <a:lumOff val="25000"/>
                      </a:schemeClr>
                    </a:solidFill>
                  </a:rPr>
                  <a:t> </a:t>
                </a:r>
                <a:r>
                  <a:rPr lang="id-ID" sz="1200" err="1">
                    <a:solidFill>
                      <a:schemeClr val="tx1">
                        <a:lumMod val="75000"/>
                        <a:lumOff val="25000"/>
                      </a:schemeClr>
                    </a:solidFill>
                  </a:rPr>
                  <a:t>on</a:t>
                </a:r>
                <a:r>
                  <a:rPr lang="id-ID" sz="1200">
                    <a:solidFill>
                      <a:schemeClr val="tx1">
                        <a:lumMod val="75000"/>
                        <a:lumOff val="25000"/>
                      </a:schemeClr>
                    </a:solidFill>
                  </a:rPr>
                  <a:t> </a:t>
                </a:r>
                <a:r>
                  <a:rPr lang="id-ID" sz="1200" err="1">
                    <a:solidFill>
                      <a:schemeClr val="tx1">
                        <a:lumMod val="75000"/>
                        <a:lumOff val="25000"/>
                      </a:schemeClr>
                    </a:solidFill>
                  </a:rPr>
                  <a:t>both</a:t>
                </a:r>
                <a:r>
                  <a:rPr lang="id-ID" sz="1200">
                    <a:solidFill>
                      <a:schemeClr val="tx1">
                        <a:lumMod val="75000"/>
                        <a:lumOff val="25000"/>
                      </a:schemeClr>
                    </a:solidFill>
                  </a:rPr>
                  <a:t> </a:t>
                </a:r>
                <a:r>
                  <a:rPr lang="id-ID" sz="1200" err="1">
                    <a:solidFill>
                      <a:schemeClr val="tx1">
                        <a:lumMod val="75000"/>
                        <a:lumOff val="25000"/>
                      </a:schemeClr>
                    </a:solidFill>
                  </a:rPr>
                  <a:t>clean</a:t>
                </a:r>
                <a:r>
                  <a:rPr lang="id-ID" sz="1200">
                    <a:solidFill>
                      <a:schemeClr val="tx1">
                        <a:lumMod val="75000"/>
                        <a:lumOff val="25000"/>
                      </a:schemeClr>
                    </a:solidFill>
                  </a:rPr>
                  <a:t> </a:t>
                </a:r>
                <a:r>
                  <a:rPr lang="id-ID" sz="1200" err="1">
                    <a:solidFill>
                      <a:schemeClr val="tx1">
                        <a:lumMod val="75000"/>
                        <a:lumOff val="25000"/>
                      </a:schemeClr>
                    </a:solidFill>
                  </a:rPr>
                  <a:t>and</a:t>
                </a:r>
                <a:r>
                  <a:rPr lang="id-ID" sz="1200">
                    <a:solidFill>
                      <a:schemeClr val="tx1">
                        <a:lumMod val="75000"/>
                        <a:lumOff val="25000"/>
                      </a:schemeClr>
                    </a:solidFill>
                  </a:rPr>
                  <a:t> </a:t>
                </a:r>
                <a:r>
                  <a:rPr lang="id-ID" sz="1200" err="1">
                    <a:solidFill>
                      <a:schemeClr val="tx1">
                        <a:lumMod val="75000"/>
                        <a:lumOff val="25000"/>
                      </a:schemeClr>
                    </a:solidFill>
                  </a:rPr>
                  <a:t>adversarial</a:t>
                </a:r>
                <a:r>
                  <a:rPr lang="id-ID" sz="1200">
                    <a:solidFill>
                      <a:schemeClr val="tx1">
                        <a:lumMod val="75000"/>
                        <a:lumOff val="25000"/>
                      </a:schemeClr>
                    </a:solidFill>
                  </a:rPr>
                  <a:t> </a:t>
                </a:r>
                <a:r>
                  <a:rPr lang="id-ID" sz="1200" err="1">
                    <a:solidFill>
                      <a:schemeClr val="tx1">
                        <a:lumMod val="75000"/>
                        <a:lumOff val="25000"/>
                      </a:schemeClr>
                    </a:solidFill>
                  </a:rPr>
                  <a:t>datasets</a:t>
                </a:r>
                <a:endParaRPr lang="en-US" dirty="0">
                  <a:solidFill>
                    <a:schemeClr val="tx1">
                      <a:lumMod val="75000"/>
                      <a:lumOff val="25000"/>
                    </a:schemeClr>
                  </a:solidFill>
                </a:endParaRPr>
              </a:p>
              <a:p>
                <a:pPr>
                  <a:lnSpc>
                    <a:spcPct val="150000"/>
                  </a:lnSpc>
                </a:pPr>
                <a:endParaRPr lang="id-ID" sz="1200">
                  <a:solidFill>
                    <a:schemeClr val="tx1">
                      <a:lumMod val="75000"/>
                      <a:lumOff val="25000"/>
                    </a:schemeClr>
                  </a:solidFill>
                  <a:cs typeface="Poppins"/>
                </a:endParaRPr>
              </a:p>
            </p:txBody>
          </p:sp>
        </p:grpSp>
      </p:grpSp>
      <p:sp>
        <p:nvSpPr>
          <p:cNvPr id="57" name="Google Shape;226;p4">
            <a:extLst>
              <a:ext uri="{FF2B5EF4-FFF2-40B4-BE49-F238E27FC236}">
                <a16:creationId xmlns:a16="http://schemas.microsoft.com/office/drawing/2014/main" id="{7484E40B-14DD-1DCB-EB4D-9A7B6579EBCE}"/>
              </a:ext>
            </a:extLst>
          </p:cNvPr>
          <p:cNvSpPr/>
          <p:nvPr/>
        </p:nvSpPr>
        <p:spPr>
          <a:xfrm>
            <a:off x="584340" y="2663384"/>
            <a:ext cx="628602" cy="669213"/>
          </a:xfrm>
          <a:prstGeom prst="ellipse">
            <a:avLst/>
          </a:prstGeom>
          <a:solidFill>
            <a:schemeClr val="accent2"/>
          </a:solidFill>
          <a:ln>
            <a:noFill/>
          </a:ln>
          <a:effectLst>
            <a:outerShdw blurRad="281370" dist="134872" dir="3720000" sx="98589" sy="98589" algn="ctr" rotWithShape="0">
              <a:srgbClr val="000000">
                <a:alpha val="15686"/>
              </a:srgbClr>
            </a:outerShdw>
          </a:effectLst>
        </p:spPr>
        <p:txBody>
          <a:bodyPr spcFirstLastPara="1" wrap="square" lIns="91425" tIns="45700" rIns="91425" bIns="45700" anchor="ctr" anchorCtr="0">
            <a:noAutofit/>
          </a:bodyPr>
          <a:lstStyle/>
          <a:p>
            <a:pPr marL="0" marR="0" lvl="0" indent="0" algn="ctr">
              <a:spcBef>
                <a:spcPts val="0"/>
              </a:spcBef>
              <a:spcAft>
                <a:spcPts val="0"/>
              </a:spcAft>
              <a:buNone/>
            </a:pPr>
            <a:r>
              <a:rPr lang="en-US" b="1" dirty="0">
                <a:solidFill>
                  <a:schemeClr val="lt1"/>
                </a:solidFill>
                <a:latin typeface="Arial"/>
                <a:cs typeface="Arial"/>
              </a:rPr>
              <a:t>2</a:t>
            </a:r>
          </a:p>
        </p:txBody>
      </p:sp>
      <p:sp>
        <p:nvSpPr>
          <p:cNvPr id="58" name="Google Shape;226;p4">
            <a:extLst>
              <a:ext uri="{FF2B5EF4-FFF2-40B4-BE49-F238E27FC236}">
                <a16:creationId xmlns:a16="http://schemas.microsoft.com/office/drawing/2014/main" id="{1307EF83-26EB-EE6D-D710-F5C9E882F244}"/>
              </a:ext>
            </a:extLst>
          </p:cNvPr>
          <p:cNvSpPr/>
          <p:nvPr/>
        </p:nvSpPr>
        <p:spPr>
          <a:xfrm>
            <a:off x="584340" y="3972460"/>
            <a:ext cx="628602" cy="669213"/>
          </a:xfrm>
          <a:prstGeom prst="ellipse">
            <a:avLst/>
          </a:prstGeom>
          <a:solidFill>
            <a:schemeClr val="accent2"/>
          </a:solidFill>
          <a:ln>
            <a:noFill/>
          </a:ln>
          <a:effectLst>
            <a:outerShdw blurRad="281370" dist="134872" dir="3720000" sx="98589" sy="98589" algn="ctr" rotWithShape="0">
              <a:srgbClr val="000000">
                <a:alpha val="15686"/>
              </a:srgbClr>
            </a:outerShdw>
          </a:effectLst>
        </p:spPr>
        <p:txBody>
          <a:bodyPr spcFirstLastPara="1" wrap="square" lIns="91425" tIns="45700" rIns="91425" bIns="45700" anchor="ctr" anchorCtr="0">
            <a:noAutofit/>
          </a:bodyPr>
          <a:lstStyle/>
          <a:p>
            <a:pPr marL="0" marR="0" lvl="0" indent="0" algn="ctr">
              <a:spcBef>
                <a:spcPts val="0"/>
              </a:spcBef>
              <a:spcAft>
                <a:spcPts val="0"/>
              </a:spcAft>
              <a:buNone/>
            </a:pPr>
            <a:r>
              <a:rPr lang="en-US" b="1" dirty="0">
                <a:solidFill>
                  <a:schemeClr val="lt1"/>
                </a:solidFill>
                <a:latin typeface="Arial"/>
                <a:cs typeface="Arial"/>
              </a:rPr>
              <a:t>3</a:t>
            </a:r>
          </a:p>
        </p:txBody>
      </p:sp>
      <p:sp>
        <p:nvSpPr>
          <p:cNvPr id="59" name="Google Shape;226;p4">
            <a:extLst>
              <a:ext uri="{FF2B5EF4-FFF2-40B4-BE49-F238E27FC236}">
                <a16:creationId xmlns:a16="http://schemas.microsoft.com/office/drawing/2014/main" id="{7D3AF5AC-389F-AB07-2479-535E95996173}"/>
              </a:ext>
            </a:extLst>
          </p:cNvPr>
          <p:cNvSpPr/>
          <p:nvPr/>
        </p:nvSpPr>
        <p:spPr>
          <a:xfrm>
            <a:off x="584339" y="5340152"/>
            <a:ext cx="628602" cy="669213"/>
          </a:xfrm>
          <a:prstGeom prst="ellipse">
            <a:avLst/>
          </a:prstGeom>
          <a:solidFill>
            <a:schemeClr val="accent2"/>
          </a:solidFill>
          <a:ln>
            <a:noFill/>
          </a:ln>
          <a:effectLst>
            <a:outerShdw blurRad="281370" dist="134872" dir="3720000" sx="98589" sy="98589" algn="ctr" rotWithShape="0">
              <a:srgbClr val="000000">
                <a:alpha val="15686"/>
              </a:srgbClr>
            </a:outerShdw>
          </a:effectLst>
        </p:spPr>
        <p:txBody>
          <a:bodyPr spcFirstLastPara="1" wrap="square" lIns="91425" tIns="45700" rIns="91425" bIns="45700" anchor="ctr" anchorCtr="0">
            <a:noAutofit/>
          </a:bodyPr>
          <a:lstStyle/>
          <a:p>
            <a:pPr marL="0" marR="0" lvl="0" indent="0" algn="ctr">
              <a:spcBef>
                <a:spcPts val="0"/>
              </a:spcBef>
              <a:spcAft>
                <a:spcPts val="0"/>
              </a:spcAft>
              <a:buNone/>
            </a:pPr>
            <a:r>
              <a:rPr lang="en-US" b="1" dirty="0">
                <a:solidFill>
                  <a:schemeClr val="lt1"/>
                </a:solidFill>
                <a:latin typeface="Arial"/>
                <a:cs typeface="Arial"/>
              </a:rPr>
              <a:t>4</a:t>
            </a:r>
            <a:endParaRPr lang="en-US" b="1" dirty="0">
              <a:solidFill>
                <a:schemeClr val="lt1"/>
              </a:solidFill>
              <a:cs typeface="Poppins"/>
            </a:endParaRPr>
          </a:p>
        </p:txBody>
      </p:sp>
    </p:spTree>
    <p:extLst>
      <p:ext uri="{BB962C8B-B14F-4D97-AF65-F5344CB8AC3E}">
        <p14:creationId xmlns:p14="http://schemas.microsoft.com/office/powerpoint/2010/main" val="39571735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6D812-AFB3-9492-4ECC-2F3204ED1F3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3F44C64-A2CD-6F0F-ED83-44BF3BA93404}"/>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3297B601-1F22-A2C6-717F-958E38D0DAAA}"/>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208AC75D-2E3C-64BE-CD4D-320D6E6D0CC8}"/>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1E1FA9E4-9F4A-BF41-1E8C-DD252127643D}"/>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DD6D4BF7-2D59-FA10-55B7-F41F793ADF92}"/>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AA6D99FE-8E4B-CF4D-5C49-6291D7F4C997}"/>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35378B1-A5C6-FDD7-BA8E-FC3E9B909F9D}"/>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CFFBF302-0AB6-EDBA-7A3D-6839BDB370CA}"/>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A8266F6B-FD34-FD8D-6FC2-9A3CB697920F}"/>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68D0164D-B6DC-3755-E368-EC212470CAE3}"/>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6E00B66E-9BA9-E3A5-068B-F252B497D636}"/>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7C47C693-3749-2024-C406-25CFB8CBAED3}"/>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5C342651-3189-8A3A-E2A4-A0534F3E1974}"/>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3" name="TextBox 2">
            <a:extLst>
              <a:ext uri="{FF2B5EF4-FFF2-40B4-BE49-F238E27FC236}">
                <a16:creationId xmlns:a16="http://schemas.microsoft.com/office/drawing/2014/main" id="{D7F7473D-3D4A-F5EA-3EE2-EDFEAEDBC2D9}"/>
              </a:ext>
            </a:extLst>
          </p:cNvPr>
          <p:cNvSpPr txBox="1"/>
          <p:nvPr/>
        </p:nvSpPr>
        <p:spPr>
          <a:xfrm>
            <a:off x="2610756" y="448813"/>
            <a:ext cx="6970487" cy="707886"/>
          </a:xfrm>
          <a:prstGeom prst="rect">
            <a:avLst/>
          </a:prstGeom>
          <a:noFill/>
        </p:spPr>
        <p:txBody>
          <a:bodyPr wrap="square" rtlCol="0">
            <a:spAutoFit/>
          </a:bodyPr>
          <a:lstStyle/>
          <a:p>
            <a:pPr algn="ctr"/>
            <a:r>
              <a:rPr lang="en-GB" sz="4000" b="1">
                <a:solidFill>
                  <a:schemeClr val="accent3"/>
                </a:solidFill>
                <a:latin typeface="Outfit Medium" pitchFamily="2" charset="0"/>
              </a:rPr>
              <a:t>System Diagram</a:t>
            </a:r>
            <a:endParaRPr lang="en-ID" sz="4000" b="1">
              <a:solidFill>
                <a:schemeClr val="accent3"/>
              </a:solidFill>
              <a:latin typeface="Outfit Medium" pitchFamily="2" charset="0"/>
            </a:endParaRPr>
          </a:p>
        </p:txBody>
      </p:sp>
      <p:sp>
        <p:nvSpPr>
          <p:cNvPr id="93" name="Google Shape;544;p14">
            <a:extLst>
              <a:ext uri="{FF2B5EF4-FFF2-40B4-BE49-F238E27FC236}">
                <a16:creationId xmlns:a16="http://schemas.microsoft.com/office/drawing/2014/main" id="{5A29E4E0-0E78-7F98-F6C5-9F48C3887414}"/>
              </a:ext>
            </a:extLst>
          </p:cNvPr>
          <p:cNvSpPr/>
          <p:nvPr/>
        </p:nvSpPr>
        <p:spPr>
          <a:xfrm rot="10016156" flipH="1">
            <a:off x="235848" y="267038"/>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D160D889-3E14-7D76-F385-CF6E379060F7}"/>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8" name="Freeform: Shape 17">
            <a:extLst>
              <a:ext uri="{FF2B5EF4-FFF2-40B4-BE49-F238E27FC236}">
                <a16:creationId xmlns:a16="http://schemas.microsoft.com/office/drawing/2014/main" id="{6DAD4C41-A3E4-38CB-E8E5-9441F1D6C054}"/>
              </a:ext>
            </a:extLst>
          </p:cNvPr>
          <p:cNvSpPr/>
          <p:nvPr/>
        </p:nvSpPr>
        <p:spPr>
          <a:xfrm>
            <a:off x="7152321" y="2429209"/>
            <a:ext cx="5039665" cy="4428791"/>
          </a:xfrm>
          <a:custGeom>
            <a:avLst/>
            <a:gdLst>
              <a:gd name="connsiteX0" fmla="*/ 246171 w 5039665"/>
              <a:gd name="connsiteY0" fmla="*/ 0 h 4428791"/>
              <a:gd name="connsiteX1" fmla="*/ 5039665 w 5039665"/>
              <a:gd name="connsiteY1" fmla="*/ 0 h 4428791"/>
              <a:gd name="connsiteX2" fmla="*/ 5039665 w 5039665"/>
              <a:gd name="connsiteY2" fmla="*/ 4428791 h 4428791"/>
              <a:gd name="connsiteX3" fmla="*/ 0 w 5039665"/>
              <a:gd name="connsiteY3" fmla="*/ 4428791 h 4428791"/>
              <a:gd name="connsiteX4" fmla="*/ 0 w 5039665"/>
              <a:gd name="connsiteY4" fmla="*/ 246171 h 4428791"/>
              <a:gd name="connsiteX5" fmla="*/ 246171 w 5039665"/>
              <a:gd name="connsiteY5" fmla="*/ 0 h 442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9665" h="4428791">
                <a:moveTo>
                  <a:pt x="246171" y="0"/>
                </a:moveTo>
                <a:lnTo>
                  <a:pt x="5039665" y="0"/>
                </a:lnTo>
                <a:lnTo>
                  <a:pt x="5039665" y="4428791"/>
                </a:lnTo>
                <a:lnTo>
                  <a:pt x="0" y="4428791"/>
                </a:lnTo>
                <a:lnTo>
                  <a:pt x="0" y="246171"/>
                </a:lnTo>
                <a:cubicBezTo>
                  <a:pt x="0" y="110215"/>
                  <a:pt x="110215" y="0"/>
                  <a:pt x="246171"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descr="A diagram of a system&#10;&#10;Description automatically generated">
            <a:extLst>
              <a:ext uri="{FF2B5EF4-FFF2-40B4-BE49-F238E27FC236}">
                <a16:creationId xmlns:a16="http://schemas.microsoft.com/office/drawing/2014/main" id="{A43F62D0-2FE7-0CBE-BCFD-8A76E146818E}"/>
              </a:ext>
            </a:extLst>
          </p:cNvPr>
          <p:cNvPicPr>
            <a:picLocks noChangeAspect="1"/>
          </p:cNvPicPr>
          <p:nvPr/>
        </p:nvPicPr>
        <p:blipFill>
          <a:blip r:embed="rId3"/>
          <a:stretch>
            <a:fillRect/>
          </a:stretch>
        </p:blipFill>
        <p:spPr>
          <a:xfrm>
            <a:off x="205154" y="1296779"/>
            <a:ext cx="11781692" cy="4117902"/>
          </a:xfrm>
          <a:prstGeom prst="rect">
            <a:avLst/>
          </a:prstGeom>
        </p:spPr>
      </p:pic>
    </p:spTree>
    <p:extLst>
      <p:ext uri="{BB962C8B-B14F-4D97-AF65-F5344CB8AC3E}">
        <p14:creationId xmlns:p14="http://schemas.microsoft.com/office/powerpoint/2010/main" val="2189484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40172-686A-1D64-8F48-F578CCB07D9C}"/>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D9A5DA38-4C8C-96D9-E975-5044DE6F9028}"/>
              </a:ext>
            </a:extLst>
          </p:cNvPr>
          <p:cNvGrpSpPr/>
          <p:nvPr/>
        </p:nvGrpSpPr>
        <p:grpSpPr>
          <a:xfrm rot="21145641" flipV="1">
            <a:off x="-8886" y="35560"/>
            <a:ext cx="1802236" cy="1276898"/>
            <a:chOff x="-27979" y="5270662"/>
            <a:chExt cx="2140300" cy="1516423"/>
          </a:xfrm>
        </p:grpSpPr>
        <p:grpSp>
          <p:nvGrpSpPr>
            <p:cNvPr id="59" name="Graphic 11">
              <a:extLst>
                <a:ext uri="{FF2B5EF4-FFF2-40B4-BE49-F238E27FC236}">
                  <a16:creationId xmlns:a16="http://schemas.microsoft.com/office/drawing/2014/main" id="{395A89B1-08DD-02CA-0599-EAF274CBC392}"/>
                </a:ext>
              </a:extLst>
            </p:cNvPr>
            <p:cNvGrpSpPr/>
            <p:nvPr/>
          </p:nvGrpSpPr>
          <p:grpSpPr>
            <a:xfrm>
              <a:off x="847508" y="5270662"/>
              <a:ext cx="1264813" cy="1121269"/>
              <a:chOff x="8944372" y="1327777"/>
              <a:chExt cx="1691064" cy="1499146"/>
            </a:xfrm>
            <a:solidFill>
              <a:schemeClr val="accent4"/>
            </a:solidFill>
          </p:grpSpPr>
          <p:sp>
            <p:nvSpPr>
              <p:cNvPr id="66" name="Freeform: Shape 65">
                <a:extLst>
                  <a:ext uri="{FF2B5EF4-FFF2-40B4-BE49-F238E27FC236}">
                    <a16:creationId xmlns:a16="http://schemas.microsoft.com/office/drawing/2014/main" id="{A1DDA908-B38E-EC53-697C-3235E959D3AA}"/>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EB26EB60-B4CF-3C16-F399-9EBC415A197C}"/>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64FDF628-1FBC-C0FD-0188-1C1B5FC13043}"/>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B24837D6-906E-D44F-995F-B11E6A588774}"/>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B2033784-0FD9-301F-3630-EF5289B8A20C}"/>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0" name="Graphic 11">
              <a:extLst>
                <a:ext uri="{FF2B5EF4-FFF2-40B4-BE49-F238E27FC236}">
                  <a16:creationId xmlns:a16="http://schemas.microsoft.com/office/drawing/2014/main" id="{6FCCFA41-9E8C-7B75-8C4E-ABD7C221B88B}"/>
                </a:ext>
              </a:extLst>
            </p:cNvPr>
            <p:cNvGrpSpPr/>
            <p:nvPr/>
          </p:nvGrpSpPr>
          <p:grpSpPr>
            <a:xfrm>
              <a:off x="-27979" y="5701462"/>
              <a:ext cx="1257220" cy="1085623"/>
              <a:chOff x="7773841" y="1903760"/>
              <a:chExt cx="1680912" cy="1451487"/>
            </a:xfrm>
            <a:solidFill>
              <a:schemeClr val="accent4"/>
            </a:solidFill>
          </p:grpSpPr>
          <p:sp>
            <p:nvSpPr>
              <p:cNvPr id="61" name="Freeform: Shape 60">
                <a:extLst>
                  <a:ext uri="{FF2B5EF4-FFF2-40B4-BE49-F238E27FC236}">
                    <a16:creationId xmlns:a16="http://schemas.microsoft.com/office/drawing/2014/main" id="{8B82FDFF-813F-EECB-ABC0-B3A59619F24E}"/>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92E22AFC-6A15-6EF1-1B7B-5A4344EA2C25}"/>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9BF94BC3-F608-7FCE-748D-06B847FA1244}"/>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4CF0778B-B327-6825-35C2-AA802464E880}"/>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BB70129E-98FD-8E01-BA21-F11040122504}"/>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1" name="Google Shape;544;p14">
            <a:extLst>
              <a:ext uri="{FF2B5EF4-FFF2-40B4-BE49-F238E27FC236}">
                <a16:creationId xmlns:a16="http://schemas.microsoft.com/office/drawing/2014/main" id="{F2591056-8427-261B-28B6-5B586453492D}"/>
              </a:ext>
            </a:extLst>
          </p:cNvPr>
          <p:cNvSpPr/>
          <p:nvPr/>
        </p:nvSpPr>
        <p:spPr>
          <a:xfrm rot="1977190" flipH="1">
            <a:off x="10388566" y="5110023"/>
            <a:ext cx="1111652" cy="111165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95B779B3-83D1-B939-1790-606FCC2586DB}"/>
              </a:ext>
            </a:extLst>
          </p:cNvPr>
          <p:cNvSpPr txBox="1"/>
          <p:nvPr/>
        </p:nvSpPr>
        <p:spPr>
          <a:xfrm>
            <a:off x="3695418" y="415011"/>
            <a:ext cx="4801164" cy="646331"/>
          </a:xfrm>
          <a:prstGeom prst="rect">
            <a:avLst/>
          </a:prstGeom>
          <a:noFill/>
        </p:spPr>
        <p:txBody>
          <a:bodyPr wrap="square" rtlCol="0">
            <a:spAutoFit/>
          </a:bodyPr>
          <a:lstStyle/>
          <a:p>
            <a:pPr algn="ctr"/>
            <a:r>
              <a:rPr lang="en-GB" sz="3600" b="1">
                <a:solidFill>
                  <a:schemeClr val="accent3"/>
                </a:solidFill>
                <a:latin typeface="Outfit Medium" pitchFamily="2" charset="0"/>
              </a:rPr>
              <a:t>Tools and Technologies</a:t>
            </a:r>
            <a:endParaRPr lang="en-ID" sz="3600" b="1">
              <a:solidFill>
                <a:schemeClr val="accent3"/>
              </a:solidFill>
              <a:latin typeface="Outfit Medium" pitchFamily="2" charset="0"/>
            </a:endParaRPr>
          </a:p>
        </p:txBody>
      </p:sp>
      <p:grpSp>
        <p:nvGrpSpPr>
          <p:cNvPr id="3" name="Group 2">
            <a:extLst>
              <a:ext uri="{FF2B5EF4-FFF2-40B4-BE49-F238E27FC236}">
                <a16:creationId xmlns:a16="http://schemas.microsoft.com/office/drawing/2014/main" id="{419522A9-62EE-EA88-6E48-9E98CDACFA72}"/>
              </a:ext>
            </a:extLst>
          </p:cNvPr>
          <p:cNvGrpSpPr/>
          <p:nvPr/>
        </p:nvGrpSpPr>
        <p:grpSpPr>
          <a:xfrm>
            <a:off x="1109330" y="1807350"/>
            <a:ext cx="2799772" cy="852224"/>
            <a:chOff x="1247464" y="1760573"/>
            <a:chExt cx="3500027" cy="1065375"/>
          </a:xfrm>
        </p:grpSpPr>
        <p:sp>
          <p:nvSpPr>
            <p:cNvPr id="4" name="Rectangle: Rounded Corners 3">
              <a:extLst>
                <a:ext uri="{FF2B5EF4-FFF2-40B4-BE49-F238E27FC236}">
                  <a16:creationId xmlns:a16="http://schemas.microsoft.com/office/drawing/2014/main" id="{4AB767E2-D9BA-39A9-DBEA-D80713F35B5D}"/>
                </a:ext>
              </a:extLst>
            </p:cNvPr>
            <p:cNvSpPr/>
            <p:nvPr/>
          </p:nvSpPr>
          <p:spPr>
            <a:xfrm>
              <a:off x="1247464" y="1760573"/>
              <a:ext cx="3323527"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8" name="TextBox 7">
              <a:extLst>
                <a:ext uri="{FF2B5EF4-FFF2-40B4-BE49-F238E27FC236}">
                  <a16:creationId xmlns:a16="http://schemas.microsoft.com/office/drawing/2014/main" id="{8872201D-8058-E5CF-F83A-EEB452C3D0A2}"/>
                </a:ext>
              </a:extLst>
            </p:cNvPr>
            <p:cNvSpPr txBox="1"/>
            <p:nvPr/>
          </p:nvSpPr>
          <p:spPr>
            <a:xfrm>
              <a:off x="2368891" y="2031650"/>
              <a:ext cx="2378600"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TensorFlow</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2" descr="Google TensorFlow icon PNG and SVG Vector Free Download">
              <a:extLst>
                <a:ext uri="{FF2B5EF4-FFF2-40B4-BE49-F238E27FC236}">
                  <a16:creationId xmlns:a16="http://schemas.microsoft.com/office/drawing/2014/main" id="{8493F4F9-2491-1995-F895-83299A432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27" y="1915723"/>
              <a:ext cx="755073" cy="75507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540654E8-020A-02D5-38DE-4BFCEBA9FF16}"/>
              </a:ext>
            </a:extLst>
          </p:cNvPr>
          <p:cNvSpPr txBox="1"/>
          <p:nvPr/>
        </p:nvSpPr>
        <p:spPr>
          <a:xfrm>
            <a:off x="1053283" y="1304763"/>
            <a:ext cx="2006440"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DL Frameworks</a:t>
            </a:r>
            <a:endParaRPr lang="en-US" sz="2400" b="1">
              <a:solidFill>
                <a:srgbClr val="8696F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BB2876C2-4546-376F-D058-077A2EFE171B}"/>
              </a:ext>
            </a:extLst>
          </p:cNvPr>
          <p:cNvSpPr txBox="1"/>
          <p:nvPr/>
        </p:nvSpPr>
        <p:spPr>
          <a:xfrm>
            <a:off x="1085092" y="2973481"/>
            <a:ext cx="270236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Programming Lang.</a:t>
            </a:r>
          </a:p>
        </p:txBody>
      </p:sp>
      <p:grpSp>
        <p:nvGrpSpPr>
          <p:cNvPr id="16" name="Group 15">
            <a:extLst>
              <a:ext uri="{FF2B5EF4-FFF2-40B4-BE49-F238E27FC236}">
                <a16:creationId xmlns:a16="http://schemas.microsoft.com/office/drawing/2014/main" id="{1FA9CA85-FB6D-17AE-37A3-A3B076F4EEEC}"/>
              </a:ext>
            </a:extLst>
          </p:cNvPr>
          <p:cNvGrpSpPr/>
          <p:nvPr/>
        </p:nvGrpSpPr>
        <p:grpSpPr>
          <a:xfrm>
            <a:off x="1139808" y="3461025"/>
            <a:ext cx="2284883" cy="852225"/>
            <a:chOff x="6818077" y="1805987"/>
            <a:chExt cx="2284883" cy="852225"/>
          </a:xfrm>
        </p:grpSpPr>
        <p:grpSp>
          <p:nvGrpSpPr>
            <p:cNvPr id="10" name="Group 9">
              <a:extLst>
                <a:ext uri="{FF2B5EF4-FFF2-40B4-BE49-F238E27FC236}">
                  <a16:creationId xmlns:a16="http://schemas.microsoft.com/office/drawing/2014/main" id="{95539DF7-6481-9EFA-3380-769685EDA55D}"/>
                </a:ext>
              </a:extLst>
            </p:cNvPr>
            <p:cNvGrpSpPr/>
            <p:nvPr/>
          </p:nvGrpSpPr>
          <p:grpSpPr>
            <a:xfrm>
              <a:off x="6818077" y="1805987"/>
              <a:ext cx="2284883" cy="852225"/>
              <a:chOff x="1247464" y="1760573"/>
              <a:chExt cx="2740010" cy="1065375"/>
            </a:xfrm>
          </p:grpSpPr>
          <p:sp>
            <p:nvSpPr>
              <p:cNvPr id="11" name="Rectangle: Rounded Corners 10">
                <a:extLst>
                  <a:ext uri="{FF2B5EF4-FFF2-40B4-BE49-F238E27FC236}">
                    <a16:creationId xmlns:a16="http://schemas.microsoft.com/office/drawing/2014/main" id="{5C1C9B57-717F-329B-6F57-AE50A4408B51}"/>
                  </a:ext>
                </a:extLst>
              </p:cNvPr>
              <p:cNvSpPr/>
              <p:nvPr/>
            </p:nvSpPr>
            <p:spPr>
              <a:xfrm>
                <a:off x="1247464" y="1760573"/>
                <a:ext cx="2740010"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2" name="TextBox 11">
                <a:extLst>
                  <a:ext uri="{FF2B5EF4-FFF2-40B4-BE49-F238E27FC236}">
                    <a16:creationId xmlns:a16="http://schemas.microsoft.com/office/drawing/2014/main" id="{F0124801-1BA3-6591-B9E8-EF9427A9DB34}"/>
                  </a:ext>
                </a:extLst>
              </p:cNvPr>
              <p:cNvSpPr txBox="1"/>
              <p:nvPr/>
            </p:nvSpPr>
            <p:spPr>
              <a:xfrm>
                <a:off x="2368891" y="2031651"/>
                <a:ext cx="148003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Python</a:t>
                </a:r>
              </a:p>
            </p:txBody>
          </p:sp>
        </p:grpSp>
        <p:pic>
          <p:nvPicPr>
            <p:cNvPr id="15" name="Picture 16" descr="Python Software Foundation Logo and symbol, meaning, history, sign.">
              <a:extLst>
                <a:ext uri="{FF2B5EF4-FFF2-40B4-BE49-F238E27FC236}">
                  <a16:creationId xmlns:a16="http://schemas.microsoft.com/office/drawing/2014/main" id="{EC91339D-CDE7-FD94-15B3-3AF017657A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40" t="5249" r="24207" b="3799"/>
            <a:stretch/>
          </p:blipFill>
          <p:spPr bwMode="auto">
            <a:xfrm>
              <a:off x="7029348" y="1954170"/>
              <a:ext cx="554837" cy="54864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1EF8E1AC-32D5-D76C-98E7-55C50C96134A}"/>
              </a:ext>
            </a:extLst>
          </p:cNvPr>
          <p:cNvSpPr txBox="1"/>
          <p:nvPr/>
        </p:nvSpPr>
        <p:spPr>
          <a:xfrm>
            <a:off x="4078147" y="1382044"/>
            <a:ext cx="2642137"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Model Architectures</a:t>
            </a:r>
          </a:p>
        </p:txBody>
      </p:sp>
      <p:grpSp>
        <p:nvGrpSpPr>
          <p:cNvPr id="18" name="Group 17">
            <a:extLst>
              <a:ext uri="{FF2B5EF4-FFF2-40B4-BE49-F238E27FC236}">
                <a16:creationId xmlns:a16="http://schemas.microsoft.com/office/drawing/2014/main" id="{380AE48E-8AB1-E1D1-EF11-A3DE5DEB5C28}"/>
              </a:ext>
            </a:extLst>
          </p:cNvPr>
          <p:cNvGrpSpPr/>
          <p:nvPr/>
        </p:nvGrpSpPr>
        <p:grpSpPr>
          <a:xfrm>
            <a:off x="4119207" y="1845543"/>
            <a:ext cx="1736470" cy="852224"/>
            <a:chOff x="1247463" y="1760573"/>
            <a:chExt cx="2170782" cy="1065375"/>
          </a:xfrm>
        </p:grpSpPr>
        <p:sp>
          <p:nvSpPr>
            <p:cNvPr id="19" name="Rectangle: Rounded Corners 18">
              <a:extLst>
                <a:ext uri="{FF2B5EF4-FFF2-40B4-BE49-F238E27FC236}">
                  <a16:creationId xmlns:a16="http://schemas.microsoft.com/office/drawing/2014/main" id="{1EBCEEA0-666E-B343-609A-025664B35A53}"/>
                </a:ext>
              </a:extLst>
            </p:cNvPr>
            <p:cNvSpPr/>
            <p:nvPr/>
          </p:nvSpPr>
          <p:spPr>
            <a:xfrm>
              <a:off x="1247463" y="1760573"/>
              <a:ext cx="2170782"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20" name="TextBox 19">
              <a:extLst>
                <a:ext uri="{FF2B5EF4-FFF2-40B4-BE49-F238E27FC236}">
                  <a16:creationId xmlns:a16="http://schemas.microsoft.com/office/drawing/2014/main" id="{62E91E8A-33A3-D769-813A-35C0CF551522}"/>
                </a:ext>
              </a:extLst>
            </p:cNvPr>
            <p:cNvSpPr txBox="1"/>
            <p:nvPr/>
          </p:nvSpPr>
          <p:spPr>
            <a:xfrm>
              <a:off x="1522687" y="2031473"/>
              <a:ext cx="1796768"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ResNet50</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 name="Group 21">
            <a:extLst>
              <a:ext uri="{FF2B5EF4-FFF2-40B4-BE49-F238E27FC236}">
                <a16:creationId xmlns:a16="http://schemas.microsoft.com/office/drawing/2014/main" id="{7F42B062-885E-CFA2-C910-2693EFA0D4AC}"/>
              </a:ext>
            </a:extLst>
          </p:cNvPr>
          <p:cNvGrpSpPr/>
          <p:nvPr/>
        </p:nvGrpSpPr>
        <p:grpSpPr>
          <a:xfrm>
            <a:off x="6052040" y="1845402"/>
            <a:ext cx="2087762" cy="852224"/>
            <a:chOff x="1247464" y="1760573"/>
            <a:chExt cx="2609935" cy="1065375"/>
          </a:xfrm>
        </p:grpSpPr>
        <p:sp>
          <p:nvSpPr>
            <p:cNvPr id="52" name="Rectangle: Rounded Corners 51">
              <a:extLst>
                <a:ext uri="{FF2B5EF4-FFF2-40B4-BE49-F238E27FC236}">
                  <a16:creationId xmlns:a16="http://schemas.microsoft.com/office/drawing/2014/main" id="{6D3EBCFD-812C-AEFF-28B3-AD49F9E139AD}"/>
                </a:ext>
              </a:extLst>
            </p:cNvPr>
            <p:cNvSpPr/>
            <p:nvPr/>
          </p:nvSpPr>
          <p:spPr>
            <a:xfrm>
              <a:off x="1247464" y="1760573"/>
              <a:ext cx="260993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53" name="TextBox 52">
              <a:extLst>
                <a:ext uri="{FF2B5EF4-FFF2-40B4-BE49-F238E27FC236}">
                  <a16:creationId xmlns:a16="http://schemas.microsoft.com/office/drawing/2014/main" id="{EAEA08D2-EA49-0A2A-3E7B-1311AD1A9458}"/>
                </a:ext>
              </a:extLst>
            </p:cNvPr>
            <p:cNvSpPr txBox="1"/>
            <p:nvPr/>
          </p:nvSpPr>
          <p:spPr>
            <a:xfrm>
              <a:off x="1416484" y="2031650"/>
              <a:ext cx="2407942"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DenseNet121</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5" name="Group 54">
            <a:extLst>
              <a:ext uri="{FF2B5EF4-FFF2-40B4-BE49-F238E27FC236}">
                <a16:creationId xmlns:a16="http://schemas.microsoft.com/office/drawing/2014/main" id="{1ECCCE1F-3FF2-30CE-3FB2-7BB58A0B4AEB}"/>
              </a:ext>
            </a:extLst>
          </p:cNvPr>
          <p:cNvGrpSpPr/>
          <p:nvPr/>
        </p:nvGrpSpPr>
        <p:grpSpPr>
          <a:xfrm>
            <a:off x="9687308" y="1836187"/>
            <a:ext cx="1976793" cy="852224"/>
            <a:chOff x="1247463" y="1760573"/>
            <a:chExt cx="2471212" cy="1065375"/>
          </a:xfrm>
        </p:grpSpPr>
        <p:sp>
          <p:nvSpPr>
            <p:cNvPr id="56" name="Rectangle: Rounded Corners 55">
              <a:extLst>
                <a:ext uri="{FF2B5EF4-FFF2-40B4-BE49-F238E27FC236}">
                  <a16:creationId xmlns:a16="http://schemas.microsoft.com/office/drawing/2014/main" id="{18AC6EBA-97F0-D8ED-722E-ABD0EBF7E619}"/>
                </a:ext>
              </a:extLst>
            </p:cNvPr>
            <p:cNvSpPr/>
            <p:nvPr/>
          </p:nvSpPr>
          <p:spPr>
            <a:xfrm>
              <a:off x="1247463" y="1760573"/>
              <a:ext cx="2471212"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57" name="TextBox 56">
              <a:extLst>
                <a:ext uri="{FF2B5EF4-FFF2-40B4-BE49-F238E27FC236}">
                  <a16:creationId xmlns:a16="http://schemas.microsoft.com/office/drawing/2014/main" id="{8DB30732-75DF-C4CA-71EC-E52AE424315B}"/>
                </a:ext>
              </a:extLst>
            </p:cNvPr>
            <p:cNvSpPr txBox="1"/>
            <p:nvPr/>
          </p:nvSpPr>
          <p:spPr>
            <a:xfrm>
              <a:off x="1379857" y="2043169"/>
              <a:ext cx="2220030"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Inception V3</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3" name="Group 72">
            <a:extLst>
              <a:ext uri="{FF2B5EF4-FFF2-40B4-BE49-F238E27FC236}">
                <a16:creationId xmlns:a16="http://schemas.microsoft.com/office/drawing/2014/main" id="{5A3ED3AD-03AB-9C66-FB36-34C5D14DCC6A}"/>
              </a:ext>
            </a:extLst>
          </p:cNvPr>
          <p:cNvGrpSpPr/>
          <p:nvPr/>
        </p:nvGrpSpPr>
        <p:grpSpPr>
          <a:xfrm>
            <a:off x="8320787" y="1845402"/>
            <a:ext cx="1185536" cy="852224"/>
            <a:chOff x="1247465" y="1760573"/>
            <a:chExt cx="1482053" cy="1065375"/>
          </a:xfrm>
        </p:grpSpPr>
        <p:sp>
          <p:nvSpPr>
            <p:cNvPr id="74" name="Rectangle: Rounded Corners 73">
              <a:extLst>
                <a:ext uri="{FF2B5EF4-FFF2-40B4-BE49-F238E27FC236}">
                  <a16:creationId xmlns:a16="http://schemas.microsoft.com/office/drawing/2014/main" id="{379AA3D8-5F3E-92E2-EC61-D0F2C2CE7F52}"/>
                </a:ext>
              </a:extLst>
            </p:cNvPr>
            <p:cNvSpPr/>
            <p:nvPr/>
          </p:nvSpPr>
          <p:spPr>
            <a:xfrm>
              <a:off x="1247465" y="1760573"/>
              <a:ext cx="1482053"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75" name="TextBox 74">
              <a:extLst>
                <a:ext uri="{FF2B5EF4-FFF2-40B4-BE49-F238E27FC236}">
                  <a16:creationId xmlns:a16="http://schemas.microsoft.com/office/drawing/2014/main" id="{3C9D9BED-66C1-A984-9491-168B041BB220}"/>
                </a:ext>
              </a:extLst>
            </p:cNvPr>
            <p:cNvSpPr txBox="1"/>
            <p:nvPr/>
          </p:nvSpPr>
          <p:spPr>
            <a:xfrm>
              <a:off x="1423632" y="2031650"/>
              <a:ext cx="1305884"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VGG19</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sp>
        <p:nvSpPr>
          <p:cNvPr id="77" name="TextBox 76">
            <a:extLst>
              <a:ext uri="{FF2B5EF4-FFF2-40B4-BE49-F238E27FC236}">
                <a16:creationId xmlns:a16="http://schemas.microsoft.com/office/drawing/2014/main" id="{33E03250-E865-97B6-03BA-D06E6B04F1A7}"/>
              </a:ext>
            </a:extLst>
          </p:cNvPr>
          <p:cNvSpPr txBox="1"/>
          <p:nvPr/>
        </p:nvSpPr>
        <p:spPr>
          <a:xfrm>
            <a:off x="4078147" y="2973481"/>
            <a:ext cx="311221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Data Management Tools</a:t>
            </a:r>
          </a:p>
        </p:txBody>
      </p:sp>
      <p:grpSp>
        <p:nvGrpSpPr>
          <p:cNvPr id="84" name="Group 83">
            <a:extLst>
              <a:ext uri="{FF2B5EF4-FFF2-40B4-BE49-F238E27FC236}">
                <a16:creationId xmlns:a16="http://schemas.microsoft.com/office/drawing/2014/main" id="{94347943-934C-43F7-A9EB-DD1E617B55D7}"/>
              </a:ext>
            </a:extLst>
          </p:cNvPr>
          <p:cNvGrpSpPr/>
          <p:nvPr/>
        </p:nvGrpSpPr>
        <p:grpSpPr>
          <a:xfrm>
            <a:off x="4105060" y="3455875"/>
            <a:ext cx="2073402" cy="852224"/>
            <a:chOff x="446480" y="3356247"/>
            <a:chExt cx="2073402" cy="852224"/>
          </a:xfrm>
        </p:grpSpPr>
        <p:grpSp>
          <p:nvGrpSpPr>
            <p:cNvPr id="85" name="Group 84">
              <a:extLst>
                <a:ext uri="{FF2B5EF4-FFF2-40B4-BE49-F238E27FC236}">
                  <a16:creationId xmlns:a16="http://schemas.microsoft.com/office/drawing/2014/main" id="{AF6EF74E-B19A-38A4-BE60-CBEC73382CB9}"/>
                </a:ext>
              </a:extLst>
            </p:cNvPr>
            <p:cNvGrpSpPr/>
            <p:nvPr/>
          </p:nvGrpSpPr>
          <p:grpSpPr>
            <a:xfrm>
              <a:off x="446480" y="3356247"/>
              <a:ext cx="2073402" cy="852224"/>
              <a:chOff x="1247464" y="1760573"/>
              <a:chExt cx="2591984" cy="1065375"/>
            </a:xfrm>
          </p:grpSpPr>
          <p:sp>
            <p:nvSpPr>
              <p:cNvPr id="87" name="Rectangle: Rounded Corners 86">
                <a:extLst>
                  <a:ext uri="{FF2B5EF4-FFF2-40B4-BE49-F238E27FC236}">
                    <a16:creationId xmlns:a16="http://schemas.microsoft.com/office/drawing/2014/main" id="{A0CD14CF-C80B-C7E0-67B9-2F608ED7D90E}"/>
                  </a:ext>
                </a:extLst>
              </p:cNvPr>
              <p:cNvSpPr/>
              <p:nvPr/>
            </p:nvSpPr>
            <p:spPr>
              <a:xfrm>
                <a:off x="1247464" y="1760573"/>
                <a:ext cx="2591984"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88" name="TextBox 87">
                <a:extLst>
                  <a:ext uri="{FF2B5EF4-FFF2-40B4-BE49-F238E27FC236}">
                    <a16:creationId xmlns:a16="http://schemas.microsoft.com/office/drawing/2014/main" id="{50258902-3E3F-E006-69EC-77B5B835FC11}"/>
                  </a:ext>
                </a:extLst>
              </p:cNvPr>
              <p:cNvSpPr txBox="1"/>
              <p:nvPr/>
            </p:nvSpPr>
            <p:spPr>
              <a:xfrm>
                <a:off x="2256262" y="2031650"/>
                <a:ext cx="147055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Pandas</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86" name="Picture 18" descr="Pandas Icon Logo PNG Vector (SVG) Free Download">
              <a:extLst>
                <a:ext uri="{FF2B5EF4-FFF2-40B4-BE49-F238E27FC236}">
                  <a16:creationId xmlns:a16="http://schemas.microsoft.com/office/drawing/2014/main" id="{F52C6D68-7B9D-CA03-B87E-15D3DF7040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526" y="3458110"/>
              <a:ext cx="358065" cy="568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a:extLst>
              <a:ext uri="{FF2B5EF4-FFF2-40B4-BE49-F238E27FC236}">
                <a16:creationId xmlns:a16="http://schemas.microsoft.com/office/drawing/2014/main" id="{C73A52A9-84ED-5BD6-0670-7630CCFC1220}"/>
              </a:ext>
            </a:extLst>
          </p:cNvPr>
          <p:cNvGrpSpPr/>
          <p:nvPr/>
        </p:nvGrpSpPr>
        <p:grpSpPr>
          <a:xfrm>
            <a:off x="6423676" y="3449113"/>
            <a:ext cx="2147291" cy="852224"/>
            <a:chOff x="2765096" y="3349485"/>
            <a:chExt cx="2147291" cy="852224"/>
          </a:xfrm>
        </p:grpSpPr>
        <p:grpSp>
          <p:nvGrpSpPr>
            <p:cNvPr id="90" name="Group 89">
              <a:extLst>
                <a:ext uri="{FF2B5EF4-FFF2-40B4-BE49-F238E27FC236}">
                  <a16:creationId xmlns:a16="http://schemas.microsoft.com/office/drawing/2014/main" id="{0AB6A52D-285B-531E-CE49-88773DE3E364}"/>
                </a:ext>
              </a:extLst>
            </p:cNvPr>
            <p:cNvGrpSpPr/>
            <p:nvPr/>
          </p:nvGrpSpPr>
          <p:grpSpPr>
            <a:xfrm>
              <a:off x="2765096" y="3349485"/>
              <a:ext cx="2147291" cy="852224"/>
              <a:chOff x="1247463" y="1760573"/>
              <a:chExt cx="2684353" cy="1065375"/>
            </a:xfrm>
          </p:grpSpPr>
          <p:sp>
            <p:nvSpPr>
              <p:cNvPr id="92" name="Rectangle: Rounded Corners 91">
                <a:extLst>
                  <a:ext uri="{FF2B5EF4-FFF2-40B4-BE49-F238E27FC236}">
                    <a16:creationId xmlns:a16="http://schemas.microsoft.com/office/drawing/2014/main" id="{F5D91037-DF4E-0BEF-24E2-46A7649250DF}"/>
                  </a:ext>
                </a:extLst>
              </p:cNvPr>
              <p:cNvSpPr/>
              <p:nvPr/>
            </p:nvSpPr>
            <p:spPr>
              <a:xfrm>
                <a:off x="1247463" y="1760573"/>
                <a:ext cx="2684353"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93" name="TextBox 92">
                <a:extLst>
                  <a:ext uri="{FF2B5EF4-FFF2-40B4-BE49-F238E27FC236}">
                    <a16:creationId xmlns:a16="http://schemas.microsoft.com/office/drawing/2014/main" id="{4898FCA8-412B-2B5D-C182-363E5ECF535C}"/>
                  </a:ext>
                </a:extLst>
              </p:cNvPr>
              <p:cNvSpPr txBox="1"/>
              <p:nvPr/>
            </p:nvSpPr>
            <p:spPr>
              <a:xfrm>
                <a:off x="2368891" y="2031650"/>
                <a:ext cx="147055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NumPy</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91" name="Picture 28" descr="NumPy Logo PNG Vector (SVG) Free Download">
              <a:extLst>
                <a:ext uri="{FF2B5EF4-FFF2-40B4-BE49-F238E27FC236}">
                  <a16:creationId xmlns:a16="http://schemas.microsoft.com/office/drawing/2014/main" id="{E943F0BB-A0A1-1E6E-FF13-516CA8A389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867" y="3481782"/>
              <a:ext cx="530918" cy="566816"/>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TextBox 93">
            <a:extLst>
              <a:ext uri="{FF2B5EF4-FFF2-40B4-BE49-F238E27FC236}">
                <a16:creationId xmlns:a16="http://schemas.microsoft.com/office/drawing/2014/main" id="{4A9057E4-3D42-B8F9-5EFC-C330966C4BA4}"/>
              </a:ext>
            </a:extLst>
          </p:cNvPr>
          <p:cNvSpPr txBox="1"/>
          <p:nvPr/>
        </p:nvSpPr>
        <p:spPr>
          <a:xfrm>
            <a:off x="8806738" y="2973481"/>
            <a:ext cx="311221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Visualization Tools</a:t>
            </a:r>
          </a:p>
        </p:txBody>
      </p:sp>
      <p:grpSp>
        <p:nvGrpSpPr>
          <p:cNvPr id="108" name="Group 107">
            <a:extLst>
              <a:ext uri="{FF2B5EF4-FFF2-40B4-BE49-F238E27FC236}">
                <a16:creationId xmlns:a16="http://schemas.microsoft.com/office/drawing/2014/main" id="{74F4F2A9-74AC-87C0-5535-2F2A07FFC525}"/>
              </a:ext>
            </a:extLst>
          </p:cNvPr>
          <p:cNvGrpSpPr/>
          <p:nvPr/>
        </p:nvGrpSpPr>
        <p:grpSpPr>
          <a:xfrm>
            <a:off x="8874539" y="3452544"/>
            <a:ext cx="2510316" cy="852224"/>
            <a:chOff x="5407941" y="3345756"/>
            <a:chExt cx="2510316" cy="852224"/>
          </a:xfrm>
        </p:grpSpPr>
        <p:grpSp>
          <p:nvGrpSpPr>
            <p:cNvPr id="109" name="Group 108">
              <a:extLst>
                <a:ext uri="{FF2B5EF4-FFF2-40B4-BE49-F238E27FC236}">
                  <a16:creationId xmlns:a16="http://schemas.microsoft.com/office/drawing/2014/main" id="{D946E0DE-B92D-DDD9-9A54-1B1FEBA20B57}"/>
                </a:ext>
              </a:extLst>
            </p:cNvPr>
            <p:cNvGrpSpPr/>
            <p:nvPr/>
          </p:nvGrpSpPr>
          <p:grpSpPr>
            <a:xfrm>
              <a:off x="5407941" y="3345756"/>
              <a:ext cx="2510316" cy="852224"/>
              <a:chOff x="1247464" y="1760573"/>
              <a:chExt cx="3138175" cy="1065375"/>
            </a:xfrm>
          </p:grpSpPr>
          <p:sp>
            <p:nvSpPr>
              <p:cNvPr id="111" name="Rectangle: Rounded Corners 110">
                <a:extLst>
                  <a:ext uri="{FF2B5EF4-FFF2-40B4-BE49-F238E27FC236}">
                    <a16:creationId xmlns:a16="http://schemas.microsoft.com/office/drawing/2014/main" id="{1A32C4EB-C8E1-F197-C274-D6701F9B886C}"/>
                  </a:ext>
                </a:extLst>
              </p:cNvPr>
              <p:cNvSpPr/>
              <p:nvPr/>
            </p:nvSpPr>
            <p:spPr>
              <a:xfrm>
                <a:off x="1247464" y="1760573"/>
                <a:ext cx="313817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12" name="TextBox 111">
                <a:extLst>
                  <a:ext uri="{FF2B5EF4-FFF2-40B4-BE49-F238E27FC236}">
                    <a16:creationId xmlns:a16="http://schemas.microsoft.com/office/drawing/2014/main" id="{247708A5-41B8-8435-2DB3-1F96CAAE1E98}"/>
                  </a:ext>
                </a:extLst>
              </p:cNvPr>
              <p:cNvSpPr txBox="1"/>
              <p:nvPr/>
            </p:nvSpPr>
            <p:spPr>
              <a:xfrm>
                <a:off x="2368891" y="2031650"/>
                <a:ext cx="1935922"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Matplotlib</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10" name="Picture 30" descr="upload.wikimedia.org/wikipedia/commons/thumb/0/01/...">
              <a:extLst>
                <a:ext uri="{FF2B5EF4-FFF2-40B4-BE49-F238E27FC236}">
                  <a16:creationId xmlns:a16="http://schemas.microsoft.com/office/drawing/2014/main" id="{CBE5B1DB-F6C9-F505-9893-F46925D9F6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4961" y="3453229"/>
              <a:ext cx="618847" cy="618847"/>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TextBox 112">
            <a:extLst>
              <a:ext uri="{FF2B5EF4-FFF2-40B4-BE49-F238E27FC236}">
                <a16:creationId xmlns:a16="http://schemas.microsoft.com/office/drawing/2014/main" id="{F91F4F48-ABC5-BBBF-79F9-59D92DE97C63}"/>
              </a:ext>
            </a:extLst>
          </p:cNvPr>
          <p:cNvSpPr txBox="1"/>
          <p:nvPr/>
        </p:nvSpPr>
        <p:spPr>
          <a:xfrm>
            <a:off x="1036751" y="4600901"/>
            <a:ext cx="270236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Evaluation Metrics</a:t>
            </a:r>
          </a:p>
        </p:txBody>
      </p:sp>
      <p:grpSp>
        <p:nvGrpSpPr>
          <p:cNvPr id="119" name="Group 118">
            <a:extLst>
              <a:ext uri="{FF2B5EF4-FFF2-40B4-BE49-F238E27FC236}">
                <a16:creationId xmlns:a16="http://schemas.microsoft.com/office/drawing/2014/main" id="{50B7DDE6-688C-F3A2-A32F-832D453B1063}"/>
              </a:ext>
            </a:extLst>
          </p:cNvPr>
          <p:cNvGrpSpPr/>
          <p:nvPr/>
        </p:nvGrpSpPr>
        <p:grpSpPr>
          <a:xfrm>
            <a:off x="1064213" y="5074084"/>
            <a:ext cx="2501806" cy="852224"/>
            <a:chOff x="1096258" y="4915820"/>
            <a:chExt cx="2501806" cy="852224"/>
          </a:xfrm>
        </p:grpSpPr>
        <p:grpSp>
          <p:nvGrpSpPr>
            <p:cNvPr id="120" name="Group 119">
              <a:extLst>
                <a:ext uri="{FF2B5EF4-FFF2-40B4-BE49-F238E27FC236}">
                  <a16:creationId xmlns:a16="http://schemas.microsoft.com/office/drawing/2014/main" id="{56A91FE1-98A6-4F44-E57C-55517EAB0C60}"/>
                </a:ext>
              </a:extLst>
            </p:cNvPr>
            <p:cNvGrpSpPr/>
            <p:nvPr/>
          </p:nvGrpSpPr>
          <p:grpSpPr>
            <a:xfrm>
              <a:off x="1096258" y="4915820"/>
              <a:ext cx="2501806" cy="852224"/>
              <a:chOff x="1247463" y="1760573"/>
              <a:chExt cx="3127536" cy="1065375"/>
            </a:xfrm>
          </p:grpSpPr>
          <p:sp>
            <p:nvSpPr>
              <p:cNvPr id="122" name="Rectangle: Rounded Corners 121">
                <a:extLst>
                  <a:ext uri="{FF2B5EF4-FFF2-40B4-BE49-F238E27FC236}">
                    <a16:creationId xmlns:a16="http://schemas.microsoft.com/office/drawing/2014/main" id="{7400731B-76D4-FD6D-184E-701D60F1AC76}"/>
                  </a:ext>
                </a:extLst>
              </p:cNvPr>
              <p:cNvSpPr/>
              <p:nvPr/>
            </p:nvSpPr>
            <p:spPr>
              <a:xfrm>
                <a:off x="1247463" y="1760573"/>
                <a:ext cx="312753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23" name="TextBox 122">
                <a:extLst>
                  <a:ext uri="{FF2B5EF4-FFF2-40B4-BE49-F238E27FC236}">
                    <a16:creationId xmlns:a16="http://schemas.microsoft.com/office/drawing/2014/main" id="{CE3160E3-32CB-9CB7-76F2-ED0C850DBDF0}"/>
                  </a:ext>
                </a:extLst>
              </p:cNvPr>
              <p:cNvSpPr txBox="1"/>
              <p:nvPr/>
            </p:nvSpPr>
            <p:spPr>
              <a:xfrm>
                <a:off x="2256262" y="2031650"/>
                <a:ext cx="2118737"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Scikit-learn</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21" name="Picture 36" descr="Scikit learn Logo PNG Vector (SVG) Free Download">
              <a:extLst>
                <a:ext uri="{FF2B5EF4-FFF2-40B4-BE49-F238E27FC236}">
                  <a16:creationId xmlns:a16="http://schemas.microsoft.com/office/drawing/2014/main" id="{3A7B0341-36D7-19A2-433A-C2839C601D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5369" y="5115218"/>
              <a:ext cx="730226" cy="394322"/>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TextBox 123">
            <a:extLst>
              <a:ext uri="{FF2B5EF4-FFF2-40B4-BE49-F238E27FC236}">
                <a16:creationId xmlns:a16="http://schemas.microsoft.com/office/drawing/2014/main" id="{46C6039C-82A8-B9B0-3E30-C45AD17B2B58}"/>
              </a:ext>
            </a:extLst>
          </p:cNvPr>
          <p:cNvSpPr txBox="1"/>
          <p:nvPr/>
        </p:nvSpPr>
        <p:spPr>
          <a:xfrm>
            <a:off x="4105059" y="4612245"/>
            <a:ext cx="3112217"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IDE &amp; Compute Resources</a:t>
            </a:r>
          </a:p>
        </p:txBody>
      </p:sp>
      <p:grpSp>
        <p:nvGrpSpPr>
          <p:cNvPr id="126" name="Group 125">
            <a:extLst>
              <a:ext uri="{FF2B5EF4-FFF2-40B4-BE49-F238E27FC236}">
                <a16:creationId xmlns:a16="http://schemas.microsoft.com/office/drawing/2014/main" id="{446765B4-D6E0-17AB-00DC-D066A5B77CF1}"/>
              </a:ext>
            </a:extLst>
          </p:cNvPr>
          <p:cNvGrpSpPr/>
          <p:nvPr/>
        </p:nvGrpSpPr>
        <p:grpSpPr>
          <a:xfrm>
            <a:off x="4078147" y="5085397"/>
            <a:ext cx="2804526" cy="852224"/>
            <a:chOff x="4130801" y="4926576"/>
            <a:chExt cx="2804526" cy="852224"/>
          </a:xfrm>
        </p:grpSpPr>
        <p:grpSp>
          <p:nvGrpSpPr>
            <p:cNvPr id="127" name="Group 126">
              <a:extLst>
                <a:ext uri="{FF2B5EF4-FFF2-40B4-BE49-F238E27FC236}">
                  <a16:creationId xmlns:a16="http://schemas.microsoft.com/office/drawing/2014/main" id="{5E27B10B-6E67-82B6-46BB-0FB5FE58CE5D}"/>
                </a:ext>
              </a:extLst>
            </p:cNvPr>
            <p:cNvGrpSpPr/>
            <p:nvPr/>
          </p:nvGrpSpPr>
          <p:grpSpPr>
            <a:xfrm>
              <a:off x="4171187" y="4926576"/>
              <a:ext cx="2764140" cy="852224"/>
              <a:chOff x="1247463" y="1760573"/>
              <a:chExt cx="3455482" cy="1065375"/>
            </a:xfrm>
          </p:grpSpPr>
          <p:sp>
            <p:nvSpPr>
              <p:cNvPr id="129" name="Rectangle: Rounded Corners 128">
                <a:extLst>
                  <a:ext uri="{FF2B5EF4-FFF2-40B4-BE49-F238E27FC236}">
                    <a16:creationId xmlns:a16="http://schemas.microsoft.com/office/drawing/2014/main" id="{CE74D296-2143-CFA2-B434-3AD0D2BD644F}"/>
                  </a:ext>
                </a:extLst>
              </p:cNvPr>
              <p:cNvSpPr/>
              <p:nvPr/>
            </p:nvSpPr>
            <p:spPr>
              <a:xfrm>
                <a:off x="1247463" y="1760573"/>
                <a:ext cx="3388389"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30" name="TextBox 129">
                <a:extLst>
                  <a:ext uri="{FF2B5EF4-FFF2-40B4-BE49-F238E27FC236}">
                    <a16:creationId xmlns:a16="http://schemas.microsoft.com/office/drawing/2014/main" id="{72A07E7E-BA3E-9958-8F2E-6AD982058262}"/>
                  </a:ext>
                </a:extLst>
              </p:cNvPr>
              <p:cNvSpPr txBox="1"/>
              <p:nvPr/>
            </p:nvSpPr>
            <p:spPr>
              <a:xfrm>
                <a:off x="2256261" y="2031650"/>
                <a:ext cx="2446684"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Google </a:t>
                </a:r>
                <a:r>
                  <a:rPr lang="en-US" sz="2000" b="1" err="1">
                    <a:latin typeface="Open Sans" panose="020B0606030504020204" pitchFamily="34" charset="0"/>
                    <a:ea typeface="Open Sans" panose="020B0606030504020204" pitchFamily="34" charset="0"/>
                    <a:cs typeface="Open Sans" panose="020B0606030504020204" pitchFamily="34" charset="0"/>
                  </a:rPr>
                  <a:t>Colab</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28" name="Picture 38">
              <a:extLst>
                <a:ext uri="{FF2B5EF4-FFF2-40B4-BE49-F238E27FC236}">
                  <a16:creationId xmlns:a16="http://schemas.microsoft.com/office/drawing/2014/main" id="{C330454A-77C1-9AB4-DCCF-323A3478AC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0801" y="5022696"/>
              <a:ext cx="1074291" cy="661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23462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E6AD9-25DE-259A-B79D-033F66A1B725}"/>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1E8304B3-2CE4-82E5-92CD-F4A6938AE6A5}"/>
              </a:ext>
            </a:extLst>
          </p:cNvPr>
          <p:cNvGrpSpPr/>
          <p:nvPr/>
        </p:nvGrpSpPr>
        <p:grpSpPr>
          <a:xfrm rot="454359">
            <a:off x="-11569" y="5106853"/>
            <a:ext cx="1611354" cy="1141658"/>
            <a:chOff x="-27979" y="5270662"/>
            <a:chExt cx="2140300" cy="1516423"/>
          </a:xfrm>
        </p:grpSpPr>
        <p:grpSp>
          <p:nvGrpSpPr>
            <p:cNvPr id="33" name="Graphic 11">
              <a:extLst>
                <a:ext uri="{FF2B5EF4-FFF2-40B4-BE49-F238E27FC236}">
                  <a16:creationId xmlns:a16="http://schemas.microsoft.com/office/drawing/2014/main" id="{211158F8-3876-F7DF-0CF0-319A2C8DE059}"/>
                </a:ext>
              </a:extLst>
            </p:cNvPr>
            <p:cNvGrpSpPr/>
            <p:nvPr/>
          </p:nvGrpSpPr>
          <p:grpSpPr>
            <a:xfrm>
              <a:off x="847508" y="5270662"/>
              <a:ext cx="1264813" cy="1121269"/>
              <a:chOff x="8944372" y="1327777"/>
              <a:chExt cx="1691064" cy="1499146"/>
            </a:xfrm>
            <a:solidFill>
              <a:schemeClr val="accent4"/>
            </a:solidFill>
          </p:grpSpPr>
          <p:sp>
            <p:nvSpPr>
              <p:cNvPr id="40" name="Freeform: Shape 39">
                <a:extLst>
                  <a:ext uri="{FF2B5EF4-FFF2-40B4-BE49-F238E27FC236}">
                    <a16:creationId xmlns:a16="http://schemas.microsoft.com/office/drawing/2014/main" id="{99CFC6C5-C125-5424-21AD-539404A211D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8920AA32-C18D-EF19-78B2-89A11AC573CB}"/>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E64C5F5D-A164-8695-A280-E53E60C1550F}"/>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CCD1BC15-5D55-1860-A27D-1E1B1E6C9A01}"/>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23F0E79D-D973-6E9E-CED0-976A4D8D2A91}"/>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4" name="Graphic 11">
              <a:extLst>
                <a:ext uri="{FF2B5EF4-FFF2-40B4-BE49-F238E27FC236}">
                  <a16:creationId xmlns:a16="http://schemas.microsoft.com/office/drawing/2014/main" id="{2CEE5100-BCCD-5392-4B68-041D41C79A48}"/>
                </a:ext>
              </a:extLst>
            </p:cNvPr>
            <p:cNvGrpSpPr/>
            <p:nvPr/>
          </p:nvGrpSpPr>
          <p:grpSpPr>
            <a:xfrm>
              <a:off x="-27979" y="5701462"/>
              <a:ext cx="1257220" cy="1085623"/>
              <a:chOff x="7773841" y="1903760"/>
              <a:chExt cx="1680912" cy="1451487"/>
            </a:xfrm>
            <a:solidFill>
              <a:schemeClr val="accent4"/>
            </a:solidFill>
          </p:grpSpPr>
          <p:sp>
            <p:nvSpPr>
              <p:cNvPr id="35" name="Freeform: Shape 34">
                <a:extLst>
                  <a:ext uri="{FF2B5EF4-FFF2-40B4-BE49-F238E27FC236}">
                    <a16:creationId xmlns:a16="http://schemas.microsoft.com/office/drawing/2014/main" id="{9BADA654-5849-E08D-C174-770EF1ED49CF}"/>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3F455E6C-CE48-E500-3F70-B409A5AC0342}"/>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2634E603-F322-E577-370F-A0DE6DCAD7B1}"/>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0051298D-1063-1351-9F3A-7A248D4CEADB}"/>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0D581FFE-3796-445C-5BCA-18345C4C3A74}"/>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46" name="Google Shape;544;p14">
            <a:extLst>
              <a:ext uri="{FF2B5EF4-FFF2-40B4-BE49-F238E27FC236}">
                <a16:creationId xmlns:a16="http://schemas.microsoft.com/office/drawing/2014/main" id="{65A6C999-0F3B-2980-A697-0B8A748A74AB}"/>
              </a:ext>
            </a:extLst>
          </p:cNvPr>
          <p:cNvSpPr/>
          <p:nvPr/>
        </p:nvSpPr>
        <p:spPr>
          <a:xfrm rot="15190045" flipH="1">
            <a:off x="9356141" y="5774524"/>
            <a:ext cx="1250068" cy="125006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1" name="TextBox 10">
            <a:extLst>
              <a:ext uri="{FF2B5EF4-FFF2-40B4-BE49-F238E27FC236}">
                <a16:creationId xmlns:a16="http://schemas.microsoft.com/office/drawing/2014/main" id="{605A232C-253D-8B50-52BA-90A8C9DD7F52}"/>
              </a:ext>
            </a:extLst>
          </p:cNvPr>
          <p:cNvSpPr txBox="1"/>
          <p:nvPr/>
        </p:nvSpPr>
        <p:spPr>
          <a:xfrm>
            <a:off x="8875752" y="4713395"/>
            <a:ext cx="1633782" cy="461665"/>
          </a:xfrm>
          <a:prstGeom prst="rect">
            <a:avLst/>
          </a:prstGeom>
          <a:noFill/>
        </p:spPr>
        <p:txBody>
          <a:bodyPr wrap="none" rtlCol="0">
            <a:spAutoFit/>
          </a:bodyPr>
          <a:lstStyle/>
          <a:p>
            <a:pPr algn="ctr"/>
            <a:r>
              <a:rPr lang="id-ID" sz="2400">
                <a:solidFill>
                  <a:schemeClr val="bg2"/>
                </a:solidFill>
                <a:latin typeface="Outfit Medium" pitchFamily="2" charset="0"/>
              </a:rPr>
              <a:t>Dr.Bakron</a:t>
            </a:r>
            <a:endParaRPr lang="en-ID" sz="2400">
              <a:solidFill>
                <a:schemeClr val="bg2"/>
              </a:solidFill>
              <a:latin typeface="Outfit Medium" pitchFamily="2" charset="0"/>
            </a:endParaRPr>
          </a:p>
        </p:txBody>
      </p:sp>
      <p:sp>
        <p:nvSpPr>
          <p:cNvPr id="19" name="Rectangle: Rounded Corners 18">
            <a:extLst>
              <a:ext uri="{FF2B5EF4-FFF2-40B4-BE49-F238E27FC236}">
                <a16:creationId xmlns:a16="http://schemas.microsoft.com/office/drawing/2014/main" id="{F10177E6-7A68-731E-3E61-E40690B967E2}"/>
              </a:ext>
            </a:extLst>
          </p:cNvPr>
          <p:cNvSpPr/>
          <p:nvPr/>
        </p:nvSpPr>
        <p:spPr>
          <a:xfrm>
            <a:off x="834170" y="1377343"/>
            <a:ext cx="3874990" cy="2947225"/>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pic>
        <p:nvPicPr>
          <p:cNvPr id="22" name="Graphic 21">
            <a:extLst>
              <a:ext uri="{FF2B5EF4-FFF2-40B4-BE49-F238E27FC236}">
                <a16:creationId xmlns:a16="http://schemas.microsoft.com/office/drawing/2014/main" id="{841F2B20-C117-E488-EB1D-3FC2F547E4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6984" y="4400573"/>
            <a:ext cx="276930" cy="276930"/>
          </a:xfrm>
          <a:prstGeom prst="rect">
            <a:avLst/>
          </a:prstGeom>
        </p:spPr>
      </p:pic>
      <p:sp>
        <p:nvSpPr>
          <p:cNvPr id="45" name="Google Shape;544;p14">
            <a:extLst>
              <a:ext uri="{FF2B5EF4-FFF2-40B4-BE49-F238E27FC236}">
                <a16:creationId xmlns:a16="http://schemas.microsoft.com/office/drawing/2014/main" id="{CA6CE2C6-FFBA-8305-2C6A-86E5522315F5}"/>
              </a:ext>
            </a:extLst>
          </p:cNvPr>
          <p:cNvSpPr/>
          <p:nvPr/>
        </p:nvSpPr>
        <p:spPr>
          <a:xfrm rot="15190045" flipH="1">
            <a:off x="1537685" y="489334"/>
            <a:ext cx="699826" cy="69982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1DCB7CBA-97B5-BC1C-FA7E-D9ACEEFF38CF}"/>
              </a:ext>
            </a:extLst>
          </p:cNvPr>
          <p:cNvSpPr txBox="1"/>
          <p:nvPr/>
        </p:nvSpPr>
        <p:spPr>
          <a:xfrm>
            <a:off x="3816338" y="584213"/>
            <a:ext cx="4465814" cy="646331"/>
          </a:xfrm>
          <a:prstGeom prst="rect">
            <a:avLst/>
          </a:prstGeom>
          <a:noFill/>
        </p:spPr>
        <p:txBody>
          <a:bodyPr wrap="square" lIns="91440" tIns="45720" rIns="91440" bIns="45720" rtlCol="0" anchor="t">
            <a:spAutoFit/>
          </a:bodyPr>
          <a:lstStyle/>
          <a:p>
            <a:r>
              <a:rPr lang="en-US" sz="3600" b="1">
                <a:solidFill>
                  <a:srgbClr val="8696FE"/>
                </a:solidFill>
                <a:latin typeface="Outfit Medium"/>
              </a:rPr>
              <a:t>Attack Method – PGN</a:t>
            </a:r>
            <a:endParaRPr lang="en-US" sz="3600" b="1">
              <a:solidFill>
                <a:srgbClr val="8696FE"/>
              </a:solidFill>
              <a:latin typeface="Outfit Medium" pitchFamily="2" charset="0"/>
            </a:endParaRPr>
          </a:p>
        </p:txBody>
      </p:sp>
      <p:sp>
        <p:nvSpPr>
          <p:cNvPr id="4" name="TextBox 3">
            <a:extLst>
              <a:ext uri="{FF2B5EF4-FFF2-40B4-BE49-F238E27FC236}">
                <a16:creationId xmlns:a16="http://schemas.microsoft.com/office/drawing/2014/main" id="{163D6843-49AE-6941-B3C7-85A28B5F2C80}"/>
              </a:ext>
            </a:extLst>
          </p:cNvPr>
          <p:cNvSpPr txBox="1"/>
          <p:nvPr/>
        </p:nvSpPr>
        <p:spPr>
          <a:xfrm>
            <a:off x="987053" y="1503179"/>
            <a:ext cx="4005572" cy="2647135"/>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Model</a:t>
            </a:r>
          </a:p>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Input Image</a:t>
            </a:r>
          </a:p>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True Label</a:t>
            </a:r>
          </a:p>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Epsilon: </a:t>
            </a:r>
            <a:r>
              <a:rPr lang="en-GB" sz="1400">
                <a:solidFill>
                  <a:schemeClr val="tx1">
                    <a:lumMod val="75000"/>
                    <a:lumOff val="25000"/>
                  </a:schemeClr>
                </a:solidFill>
                <a:ea typeface="+mn-lt"/>
                <a:cs typeface="+mn-lt"/>
              </a:rPr>
              <a:t>Maximum Perturbation</a:t>
            </a:r>
          </a:p>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Alpha: </a:t>
            </a:r>
            <a:r>
              <a:rPr lang="en-GB" sz="1400">
                <a:solidFill>
                  <a:schemeClr val="tx1">
                    <a:lumMod val="75000"/>
                    <a:lumOff val="25000"/>
                  </a:schemeClr>
                </a:solidFill>
                <a:ea typeface="+mn-lt"/>
                <a:cs typeface="+mn-lt"/>
              </a:rPr>
              <a:t>Step Size</a:t>
            </a:r>
          </a:p>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Iterations: </a:t>
            </a:r>
            <a:r>
              <a:rPr lang="en-GB" sz="1400">
                <a:solidFill>
                  <a:schemeClr val="tx1">
                    <a:lumMod val="75000"/>
                    <a:lumOff val="25000"/>
                  </a:schemeClr>
                </a:solidFill>
                <a:ea typeface="+mn-lt"/>
                <a:cs typeface="+mn-lt"/>
              </a:rPr>
              <a:t>Number of Iterations</a:t>
            </a:r>
          </a:p>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Lambda Penalty: </a:t>
            </a:r>
            <a:r>
              <a:rPr lang="en-GB" sz="1400">
                <a:solidFill>
                  <a:schemeClr val="tx1">
                    <a:lumMod val="75000"/>
                    <a:lumOff val="25000"/>
                  </a:schemeClr>
                </a:solidFill>
                <a:ea typeface="+mn-lt"/>
                <a:cs typeface="+mn-lt"/>
              </a:rPr>
              <a:t>Gradient penalty coefficient</a:t>
            </a:r>
          </a:p>
        </p:txBody>
      </p:sp>
      <p:pic>
        <p:nvPicPr>
          <p:cNvPr id="14" name="Picture 13" descr="A screenshot of a computer program&#10;&#10;Description automatically generated">
            <a:extLst>
              <a:ext uri="{FF2B5EF4-FFF2-40B4-BE49-F238E27FC236}">
                <a16:creationId xmlns:a16="http://schemas.microsoft.com/office/drawing/2014/main" id="{5F23E0EC-DFC3-9885-2CF8-161721C37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0286" y="1953710"/>
            <a:ext cx="7192379" cy="4143953"/>
          </a:xfrm>
          <a:prstGeom prst="rect">
            <a:avLst/>
          </a:prstGeom>
        </p:spPr>
      </p:pic>
    </p:spTree>
    <p:extLst>
      <p:ext uri="{BB962C8B-B14F-4D97-AF65-F5344CB8AC3E}">
        <p14:creationId xmlns:p14="http://schemas.microsoft.com/office/powerpoint/2010/main" val="3831019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6A1CF-B04F-F5E8-B4EA-DEF69BA56C4B}"/>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182A555F-6A01-005E-6D8C-B6DC3D528186}"/>
              </a:ext>
            </a:extLst>
          </p:cNvPr>
          <p:cNvGrpSpPr/>
          <p:nvPr/>
        </p:nvGrpSpPr>
        <p:grpSpPr>
          <a:xfrm rot="454359">
            <a:off x="-11569" y="5106853"/>
            <a:ext cx="1611354" cy="1141658"/>
            <a:chOff x="-27979" y="5270662"/>
            <a:chExt cx="2140300" cy="1516423"/>
          </a:xfrm>
        </p:grpSpPr>
        <p:grpSp>
          <p:nvGrpSpPr>
            <p:cNvPr id="33" name="Graphic 11">
              <a:extLst>
                <a:ext uri="{FF2B5EF4-FFF2-40B4-BE49-F238E27FC236}">
                  <a16:creationId xmlns:a16="http://schemas.microsoft.com/office/drawing/2014/main" id="{37C82B49-2431-A973-B503-C63EC477C5BD}"/>
                </a:ext>
              </a:extLst>
            </p:cNvPr>
            <p:cNvGrpSpPr/>
            <p:nvPr/>
          </p:nvGrpSpPr>
          <p:grpSpPr>
            <a:xfrm>
              <a:off x="847508" y="5270662"/>
              <a:ext cx="1264813" cy="1121269"/>
              <a:chOff x="8944372" y="1327777"/>
              <a:chExt cx="1691064" cy="1499146"/>
            </a:xfrm>
            <a:solidFill>
              <a:schemeClr val="accent4"/>
            </a:solidFill>
          </p:grpSpPr>
          <p:sp>
            <p:nvSpPr>
              <p:cNvPr id="40" name="Freeform: Shape 39">
                <a:extLst>
                  <a:ext uri="{FF2B5EF4-FFF2-40B4-BE49-F238E27FC236}">
                    <a16:creationId xmlns:a16="http://schemas.microsoft.com/office/drawing/2014/main" id="{99BA514A-3BA6-186D-FF5D-C43F4AE3CAC2}"/>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033CDA1F-793D-E833-FDDD-4E4CBD6C136B}"/>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2034D58A-2070-0742-22DD-A0FB17A0CD4A}"/>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12869FA2-3A47-7D8D-46AF-92C288A3DA64}"/>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1BE7BD9B-779B-0D15-BFA4-1440B09A696A}"/>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4" name="Graphic 11">
              <a:extLst>
                <a:ext uri="{FF2B5EF4-FFF2-40B4-BE49-F238E27FC236}">
                  <a16:creationId xmlns:a16="http://schemas.microsoft.com/office/drawing/2014/main" id="{E6CE1026-0D4A-0C4D-E781-01C60D22962A}"/>
                </a:ext>
              </a:extLst>
            </p:cNvPr>
            <p:cNvGrpSpPr/>
            <p:nvPr/>
          </p:nvGrpSpPr>
          <p:grpSpPr>
            <a:xfrm>
              <a:off x="-27979" y="5701462"/>
              <a:ext cx="1257220" cy="1085623"/>
              <a:chOff x="7773841" y="1903760"/>
              <a:chExt cx="1680912" cy="1451487"/>
            </a:xfrm>
            <a:solidFill>
              <a:schemeClr val="accent4"/>
            </a:solidFill>
          </p:grpSpPr>
          <p:sp>
            <p:nvSpPr>
              <p:cNvPr id="35" name="Freeform: Shape 34">
                <a:extLst>
                  <a:ext uri="{FF2B5EF4-FFF2-40B4-BE49-F238E27FC236}">
                    <a16:creationId xmlns:a16="http://schemas.microsoft.com/office/drawing/2014/main" id="{81C23232-AA64-545D-3FD7-4B48F12DA455}"/>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843D0507-59A7-6A5F-70CE-A42CE6E2E7CE}"/>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69AB04D7-A0F5-45DC-4A96-2FA2A4BF32CA}"/>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2D0F03B1-16C9-0491-F1D9-2693F08A18A8}"/>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AC54DB02-E140-42A6-68D9-92E74C0AE30A}"/>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46" name="Google Shape;544;p14">
            <a:extLst>
              <a:ext uri="{FF2B5EF4-FFF2-40B4-BE49-F238E27FC236}">
                <a16:creationId xmlns:a16="http://schemas.microsoft.com/office/drawing/2014/main" id="{99B79B69-490B-8BCC-09A0-65216AB386CE}"/>
              </a:ext>
            </a:extLst>
          </p:cNvPr>
          <p:cNvSpPr/>
          <p:nvPr/>
        </p:nvSpPr>
        <p:spPr>
          <a:xfrm rot="15190045" flipH="1">
            <a:off x="9356141" y="5774524"/>
            <a:ext cx="1250068" cy="125006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1" name="TextBox 10">
            <a:extLst>
              <a:ext uri="{FF2B5EF4-FFF2-40B4-BE49-F238E27FC236}">
                <a16:creationId xmlns:a16="http://schemas.microsoft.com/office/drawing/2014/main" id="{9B6A1E18-0129-591A-F2D8-CFEC6DB99A27}"/>
              </a:ext>
            </a:extLst>
          </p:cNvPr>
          <p:cNvSpPr txBox="1"/>
          <p:nvPr/>
        </p:nvSpPr>
        <p:spPr>
          <a:xfrm>
            <a:off x="8875752" y="4713395"/>
            <a:ext cx="1633782" cy="461665"/>
          </a:xfrm>
          <a:prstGeom prst="rect">
            <a:avLst/>
          </a:prstGeom>
          <a:noFill/>
        </p:spPr>
        <p:txBody>
          <a:bodyPr wrap="none" rtlCol="0">
            <a:spAutoFit/>
          </a:bodyPr>
          <a:lstStyle/>
          <a:p>
            <a:pPr algn="ctr"/>
            <a:r>
              <a:rPr lang="id-ID" sz="2400">
                <a:solidFill>
                  <a:schemeClr val="bg2"/>
                </a:solidFill>
                <a:latin typeface="Outfit Medium" pitchFamily="2" charset="0"/>
              </a:rPr>
              <a:t>Dr.Bakron</a:t>
            </a:r>
            <a:endParaRPr lang="en-ID" sz="2400">
              <a:solidFill>
                <a:schemeClr val="bg2"/>
              </a:solidFill>
              <a:latin typeface="Outfit Medium" pitchFamily="2" charset="0"/>
            </a:endParaRPr>
          </a:p>
        </p:txBody>
      </p:sp>
      <p:pic>
        <p:nvPicPr>
          <p:cNvPr id="22" name="Graphic 21">
            <a:extLst>
              <a:ext uri="{FF2B5EF4-FFF2-40B4-BE49-F238E27FC236}">
                <a16:creationId xmlns:a16="http://schemas.microsoft.com/office/drawing/2014/main" id="{966FBA54-751D-5C2D-FD38-5E25D7584C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6984" y="4400573"/>
            <a:ext cx="276930" cy="276930"/>
          </a:xfrm>
          <a:prstGeom prst="rect">
            <a:avLst/>
          </a:prstGeom>
        </p:spPr>
      </p:pic>
      <p:sp>
        <p:nvSpPr>
          <p:cNvPr id="45" name="Google Shape;544;p14">
            <a:extLst>
              <a:ext uri="{FF2B5EF4-FFF2-40B4-BE49-F238E27FC236}">
                <a16:creationId xmlns:a16="http://schemas.microsoft.com/office/drawing/2014/main" id="{51064BC3-B56D-305E-7333-4395498FD621}"/>
              </a:ext>
            </a:extLst>
          </p:cNvPr>
          <p:cNvSpPr/>
          <p:nvPr/>
        </p:nvSpPr>
        <p:spPr>
          <a:xfrm rot="15190045" flipH="1">
            <a:off x="1537685" y="489334"/>
            <a:ext cx="699826" cy="69982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5" name="Picture 4" descr="A screen shot of a computer&#10;&#10;Description automatically generated">
            <a:extLst>
              <a:ext uri="{FF2B5EF4-FFF2-40B4-BE49-F238E27FC236}">
                <a16:creationId xmlns:a16="http://schemas.microsoft.com/office/drawing/2014/main" id="{BCC2E192-7FD8-3E1B-766F-2DD882A83F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209" y="546668"/>
            <a:ext cx="6774175" cy="5569278"/>
          </a:xfrm>
          <a:prstGeom prst="rect">
            <a:avLst/>
          </a:prstGeom>
        </p:spPr>
      </p:pic>
      <p:pic>
        <p:nvPicPr>
          <p:cNvPr id="7" name="Picture 6" descr="A screenshot of a math problem&#10;&#10;Description automatically generated">
            <a:extLst>
              <a:ext uri="{FF2B5EF4-FFF2-40B4-BE49-F238E27FC236}">
                <a16:creationId xmlns:a16="http://schemas.microsoft.com/office/drawing/2014/main" id="{73873266-A01A-6F04-E5BE-D5C2EB2082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7963" y="1275495"/>
            <a:ext cx="4812792" cy="4058319"/>
          </a:xfrm>
          <a:prstGeom prst="rect">
            <a:avLst/>
          </a:prstGeom>
        </p:spPr>
      </p:pic>
      <p:sp>
        <p:nvSpPr>
          <p:cNvPr id="8" name="Oval 7">
            <a:extLst>
              <a:ext uri="{FF2B5EF4-FFF2-40B4-BE49-F238E27FC236}">
                <a16:creationId xmlns:a16="http://schemas.microsoft.com/office/drawing/2014/main" id="{8795D046-16DD-6191-B088-00F704E343CC}"/>
              </a:ext>
            </a:extLst>
          </p:cNvPr>
          <p:cNvSpPr/>
          <p:nvPr/>
        </p:nvSpPr>
        <p:spPr>
          <a:xfrm>
            <a:off x="5221224" y="969264"/>
            <a:ext cx="438912" cy="4526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t>1</a:t>
            </a:r>
            <a:endParaRPr lang="en-US" sz="2800"/>
          </a:p>
        </p:txBody>
      </p:sp>
      <p:sp>
        <p:nvSpPr>
          <p:cNvPr id="9" name="Oval 8">
            <a:extLst>
              <a:ext uri="{FF2B5EF4-FFF2-40B4-BE49-F238E27FC236}">
                <a16:creationId xmlns:a16="http://schemas.microsoft.com/office/drawing/2014/main" id="{4EC49DD3-7C7E-9D6F-DF08-675D837AEE90}"/>
              </a:ext>
            </a:extLst>
          </p:cNvPr>
          <p:cNvSpPr/>
          <p:nvPr/>
        </p:nvSpPr>
        <p:spPr>
          <a:xfrm>
            <a:off x="4367784" y="1542288"/>
            <a:ext cx="438912" cy="4526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t>2</a:t>
            </a:r>
            <a:endParaRPr lang="en-US" sz="2800"/>
          </a:p>
        </p:txBody>
      </p:sp>
      <p:sp>
        <p:nvSpPr>
          <p:cNvPr id="10" name="Oval 9">
            <a:extLst>
              <a:ext uri="{FF2B5EF4-FFF2-40B4-BE49-F238E27FC236}">
                <a16:creationId xmlns:a16="http://schemas.microsoft.com/office/drawing/2014/main" id="{D2D037C6-640A-C6D3-24AF-ED3BB7DA2E06}"/>
              </a:ext>
            </a:extLst>
          </p:cNvPr>
          <p:cNvSpPr/>
          <p:nvPr/>
        </p:nvSpPr>
        <p:spPr>
          <a:xfrm>
            <a:off x="1025179" y="2231113"/>
            <a:ext cx="438912" cy="4526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t>3</a:t>
            </a:r>
            <a:endParaRPr lang="en-US" sz="2800"/>
          </a:p>
        </p:txBody>
      </p:sp>
      <p:sp>
        <p:nvSpPr>
          <p:cNvPr id="12" name="Oval 11">
            <a:extLst>
              <a:ext uri="{FF2B5EF4-FFF2-40B4-BE49-F238E27FC236}">
                <a16:creationId xmlns:a16="http://schemas.microsoft.com/office/drawing/2014/main" id="{0127E921-57A1-94D4-3592-0B3C2FFF41E7}"/>
              </a:ext>
            </a:extLst>
          </p:cNvPr>
          <p:cNvSpPr/>
          <p:nvPr/>
        </p:nvSpPr>
        <p:spPr>
          <a:xfrm>
            <a:off x="4974336" y="2976372"/>
            <a:ext cx="438912" cy="4526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t>4</a:t>
            </a:r>
            <a:endParaRPr lang="en-US" sz="2800"/>
          </a:p>
        </p:txBody>
      </p:sp>
      <p:sp>
        <p:nvSpPr>
          <p:cNvPr id="13" name="Oval 12">
            <a:extLst>
              <a:ext uri="{FF2B5EF4-FFF2-40B4-BE49-F238E27FC236}">
                <a16:creationId xmlns:a16="http://schemas.microsoft.com/office/drawing/2014/main" id="{0F37C026-97BD-F93D-F4BD-68D04443431C}"/>
              </a:ext>
            </a:extLst>
          </p:cNvPr>
          <p:cNvSpPr/>
          <p:nvPr/>
        </p:nvSpPr>
        <p:spPr>
          <a:xfrm>
            <a:off x="765311" y="3947946"/>
            <a:ext cx="438912" cy="452628"/>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t>5</a:t>
            </a:r>
            <a:endParaRPr lang="en-US" sz="2800"/>
          </a:p>
        </p:txBody>
      </p:sp>
      <p:sp>
        <p:nvSpPr>
          <p:cNvPr id="15" name="Oval 14">
            <a:extLst>
              <a:ext uri="{FF2B5EF4-FFF2-40B4-BE49-F238E27FC236}">
                <a16:creationId xmlns:a16="http://schemas.microsoft.com/office/drawing/2014/main" id="{1D8F0C4B-691A-5275-7C0E-1AA424D6AE9B}"/>
              </a:ext>
            </a:extLst>
          </p:cNvPr>
          <p:cNvSpPr/>
          <p:nvPr/>
        </p:nvSpPr>
        <p:spPr>
          <a:xfrm>
            <a:off x="4714997" y="5284137"/>
            <a:ext cx="438912" cy="45262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a:t>6</a:t>
            </a:r>
            <a:endParaRPr lang="en-US" sz="2800"/>
          </a:p>
        </p:txBody>
      </p:sp>
    </p:spTree>
    <p:extLst>
      <p:ext uri="{BB962C8B-B14F-4D97-AF65-F5344CB8AC3E}">
        <p14:creationId xmlns:p14="http://schemas.microsoft.com/office/powerpoint/2010/main" val="33339611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A3F4-7788-BD3F-204E-1A75434A6A15}"/>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4EDFFBDB-4A19-E860-5812-B2C68F190249}"/>
              </a:ext>
            </a:extLst>
          </p:cNvPr>
          <p:cNvGrpSpPr/>
          <p:nvPr/>
        </p:nvGrpSpPr>
        <p:grpSpPr>
          <a:xfrm rot="454359">
            <a:off x="-11569" y="5106853"/>
            <a:ext cx="1611354" cy="1141658"/>
            <a:chOff x="-27979" y="5270662"/>
            <a:chExt cx="2140300" cy="1516423"/>
          </a:xfrm>
        </p:grpSpPr>
        <p:grpSp>
          <p:nvGrpSpPr>
            <p:cNvPr id="33" name="Graphic 11">
              <a:extLst>
                <a:ext uri="{FF2B5EF4-FFF2-40B4-BE49-F238E27FC236}">
                  <a16:creationId xmlns:a16="http://schemas.microsoft.com/office/drawing/2014/main" id="{175A037F-C0E1-D1B4-7B81-6655F1391758}"/>
                </a:ext>
              </a:extLst>
            </p:cNvPr>
            <p:cNvGrpSpPr/>
            <p:nvPr/>
          </p:nvGrpSpPr>
          <p:grpSpPr>
            <a:xfrm>
              <a:off x="847508" y="5270662"/>
              <a:ext cx="1264813" cy="1121269"/>
              <a:chOff x="8944372" y="1327777"/>
              <a:chExt cx="1691064" cy="1499146"/>
            </a:xfrm>
            <a:solidFill>
              <a:schemeClr val="accent4"/>
            </a:solidFill>
          </p:grpSpPr>
          <p:sp>
            <p:nvSpPr>
              <p:cNvPr id="40" name="Freeform: Shape 39">
                <a:extLst>
                  <a:ext uri="{FF2B5EF4-FFF2-40B4-BE49-F238E27FC236}">
                    <a16:creationId xmlns:a16="http://schemas.microsoft.com/office/drawing/2014/main" id="{6641E9B4-34EC-556B-28FD-FD9430BDA103}"/>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6318E364-1242-41E8-F5C7-8D0413DDC46E}"/>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5048D19F-34FD-0F6E-6991-F117D056611F}"/>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31856854-F9FF-7B7C-E1E8-74DEAC29EEA3}"/>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26BC739A-D11A-0421-FD00-E5F3255FE79A}"/>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4" name="Graphic 11">
              <a:extLst>
                <a:ext uri="{FF2B5EF4-FFF2-40B4-BE49-F238E27FC236}">
                  <a16:creationId xmlns:a16="http://schemas.microsoft.com/office/drawing/2014/main" id="{9B090607-8301-FFAE-27E8-9CCE61C50A79}"/>
                </a:ext>
              </a:extLst>
            </p:cNvPr>
            <p:cNvGrpSpPr/>
            <p:nvPr/>
          </p:nvGrpSpPr>
          <p:grpSpPr>
            <a:xfrm>
              <a:off x="-27979" y="5701462"/>
              <a:ext cx="1257220" cy="1085623"/>
              <a:chOff x="7773841" y="1903760"/>
              <a:chExt cx="1680912" cy="1451487"/>
            </a:xfrm>
            <a:solidFill>
              <a:schemeClr val="accent4"/>
            </a:solidFill>
          </p:grpSpPr>
          <p:sp>
            <p:nvSpPr>
              <p:cNvPr id="35" name="Freeform: Shape 34">
                <a:extLst>
                  <a:ext uri="{FF2B5EF4-FFF2-40B4-BE49-F238E27FC236}">
                    <a16:creationId xmlns:a16="http://schemas.microsoft.com/office/drawing/2014/main" id="{A8C43E4E-DD1F-8F7E-8EC5-9CF7C68CE763}"/>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7DC7010A-3844-1C93-907E-67BBA34B9865}"/>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82F7F435-9DFA-BD38-A7BF-0325A94765B4}"/>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72BA1F2D-7F20-37A8-9440-D9180BB20D8E}"/>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54C53C7-0122-5F34-A22D-32A69C002DF8}"/>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46" name="Google Shape;544;p14">
            <a:extLst>
              <a:ext uri="{FF2B5EF4-FFF2-40B4-BE49-F238E27FC236}">
                <a16:creationId xmlns:a16="http://schemas.microsoft.com/office/drawing/2014/main" id="{642ABCFC-BF78-CB9C-E1E1-F3D9A012B051}"/>
              </a:ext>
            </a:extLst>
          </p:cNvPr>
          <p:cNvSpPr/>
          <p:nvPr/>
        </p:nvSpPr>
        <p:spPr>
          <a:xfrm rot="15190045" flipH="1">
            <a:off x="10665493" y="5570609"/>
            <a:ext cx="1250068" cy="125006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1" name="TextBox 10">
            <a:extLst>
              <a:ext uri="{FF2B5EF4-FFF2-40B4-BE49-F238E27FC236}">
                <a16:creationId xmlns:a16="http://schemas.microsoft.com/office/drawing/2014/main" id="{D8EE76F8-3B05-C44C-BD08-201AA0D0D046}"/>
              </a:ext>
            </a:extLst>
          </p:cNvPr>
          <p:cNvSpPr txBox="1"/>
          <p:nvPr/>
        </p:nvSpPr>
        <p:spPr>
          <a:xfrm>
            <a:off x="8875752" y="4713395"/>
            <a:ext cx="1633782" cy="461665"/>
          </a:xfrm>
          <a:prstGeom prst="rect">
            <a:avLst/>
          </a:prstGeom>
          <a:noFill/>
        </p:spPr>
        <p:txBody>
          <a:bodyPr wrap="none" rtlCol="0">
            <a:spAutoFit/>
          </a:bodyPr>
          <a:lstStyle/>
          <a:p>
            <a:pPr algn="ctr"/>
            <a:r>
              <a:rPr lang="id-ID" sz="2400">
                <a:solidFill>
                  <a:schemeClr val="bg2"/>
                </a:solidFill>
                <a:latin typeface="Outfit Medium" pitchFamily="2" charset="0"/>
              </a:rPr>
              <a:t>Dr.Bakron</a:t>
            </a:r>
            <a:endParaRPr lang="en-ID" sz="2400">
              <a:solidFill>
                <a:schemeClr val="bg2"/>
              </a:solidFill>
              <a:latin typeface="Outfit Medium" pitchFamily="2" charset="0"/>
            </a:endParaRPr>
          </a:p>
        </p:txBody>
      </p:sp>
      <p:pic>
        <p:nvPicPr>
          <p:cNvPr id="22" name="Graphic 21">
            <a:extLst>
              <a:ext uri="{FF2B5EF4-FFF2-40B4-BE49-F238E27FC236}">
                <a16:creationId xmlns:a16="http://schemas.microsoft.com/office/drawing/2014/main" id="{6AD7FA8F-6741-2B6B-10AC-A628B46E3C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6984" y="4400573"/>
            <a:ext cx="276930" cy="276930"/>
          </a:xfrm>
          <a:prstGeom prst="rect">
            <a:avLst/>
          </a:prstGeom>
        </p:spPr>
      </p:pic>
      <p:sp>
        <p:nvSpPr>
          <p:cNvPr id="45" name="Google Shape;544;p14">
            <a:extLst>
              <a:ext uri="{FF2B5EF4-FFF2-40B4-BE49-F238E27FC236}">
                <a16:creationId xmlns:a16="http://schemas.microsoft.com/office/drawing/2014/main" id="{ECBE51BA-76F1-FBCB-DE64-8AA9D8651543}"/>
              </a:ext>
            </a:extLst>
          </p:cNvPr>
          <p:cNvSpPr/>
          <p:nvPr/>
        </p:nvSpPr>
        <p:spPr>
          <a:xfrm rot="15190045" flipH="1">
            <a:off x="163939" y="81503"/>
            <a:ext cx="699826" cy="69982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5" name="Picture 4" descr="A screenshot of a x-ray of a person's chest&#10;&#10;Description automatically generated">
            <a:extLst>
              <a:ext uri="{FF2B5EF4-FFF2-40B4-BE49-F238E27FC236}">
                <a16:creationId xmlns:a16="http://schemas.microsoft.com/office/drawing/2014/main" id="{AD866052-F2EB-BA4C-0652-6EC1BDF2DF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689" y="338785"/>
            <a:ext cx="8931528" cy="5867590"/>
          </a:xfrm>
          <a:prstGeom prst="rect">
            <a:avLst/>
          </a:prstGeom>
        </p:spPr>
      </p:pic>
    </p:spTree>
    <p:extLst>
      <p:ext uri="{BB962C8B-B14F-4D97-AF65-F5344CB8AC3E}">
        <p14:creationId xmlns:p14="http://schemas.microsoft.com/office/powerpoint/2010/main" val="3272804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4198B-42A9-E1C1-3F25-31FC7818BA72}"/>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CD6A28AA-E48D-B85F-528A-76D21734052C}"/>
              </a:ext>
            </a:extLst>
          </p:cNvPr>
          <p:cNvSpPr txBox="1"/>
          <p:nvPr/>
        </p:nvSpPr>
        <p:spPr>
          <a:xfrm>
            <a:off x="2324669" y="383796"/>
            <a:ext cx="7542662" cy="769441"/>
          </a:xfrm>
          <a:prstGeom prst="rect">
            <a:avLst/>
          </a:prstGeom>
          <a:noFill/>
        </p:spPr>
        <p:txBody>
          <a:bodyPr wrap="square" rtlCol="0">
            <a:spAutoFit/>
          </a:bodyPr>
          <a:lstStyle/>
          <a:p>
            <a:pPr algn="ctr"/>
            <a:r>
              <a:rPr lang="en-GB" sz="4400" b="1">
                <a:solidFill>
                  <a:schemeClr val="accent3"/>
                </a:solidFill>
                <a:latin typeface="Outfit Medium" pitchFamily="2" charset="0"/>
              </a:rPr>
              <a:t>Defence Strategies</a:t>
            </a:r>
            <a:endParaRPr lang="en-ID" sz="4400" b="1">
              <a:solidFill>
                <a:schemeClr val="accent3"/>
              </a:solidFill>
              <a:latin typeface="Outfit Medium" pitchFamily="2" charset="0"/>
            </a:endParaRPr>
          </a:p>
        </p:txBody>
      </p:sp>
      <p:sp>
        <p:nvSpPr>
          <p:cNvPr id="60" name="Google Shape;544;p14">
            <a:extLst>
              <a:ext uri="{FF2B5EF4-FFF2-40B4-BE49-F238E27FC236}">
                <a16:creationId xmlns:a16="http://schemas.microsoft.com/office/drawing/2014/main" id="{EF8D9F0D-177E-75A8-4F37-1CC7DB3F2EC9}"/>
              </a:ext>
            </a:extLst>
          </p:cNvPr>
          <p:cNvSpPr/>
          <p:nvPr/>
        </p:nvSpPr>
        <p:spPr>
          <a:xfrm rot="9755937" flipH="1">
            <a:off x="1113043" y="920629"/>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61" name="Google Shape;544;p14">
            <a:extLst>
              <a:ext uri="{FF2B5EF4-FFF2-40B4-BE49-F238E27FC236}">
                <a16:creationId xmlns:a16="http://schemas.microsoft.com/office/drawing/2014/main" id="{BF5E087F-DDC4-DCBE-0490-8A8870601250}"/>
              </a:ext>
            </a:extLst>
          </p:cNvPr>
          <p:cNvSpPr/>
          <p:nvPr/>
        </p:nvSpPr>
        <p:spPr>
          <a:xfrm rot="2730025" flipH="1">
            <a:off x="11003467" y="6017221"/>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5" name="Group 4">
            <a:extLst>
              <a:ext uri="{FF2B5EF4-FFF2-40B4-BE49-F238E27FC236}">
                <a16:creationId xmlns:a16="http://schemas.microsoft.com/office/drawing/2014/main" id="{32EE44FF-49B2-1F9A-CCE3-F8A27814C593}"/>
              </a:ext>
            </a:extLst>
          </p:cNvPr>
          <p:cNvGrpSpPr/>
          <p:nvPr/>
        </p:nvGrpSpPr>
        <p:grpSpPr>
          <a:xfrm>
            <a:off x="1353307" y="2077932"/>
            <a:ext cx="3027753" cy="636369"/>
            <a:chOff x="3144701" y="4120385"/>
            <a:chExt cx="3707497" cy="1824587"/>
          </a:xfrm>
        </p:grpSpPr>
        <p:sp>
          <p:nvSpPr>
            <p:cNvPr id="6" name="Rectangle: Rounded Corners 5">
              <a:extLst>
                <a:ext uri="{FF2B5EF4-FFF2-40B4-BE49-F238E27FC236}">
                  <a16:creationId xmlns:a16="http://schemas.microsoft.com/office/drawing/2014/main" id="{0E8E9352-43D2-7BEA-596F-9F5B3282A6B9}"/>
                </a:ext>
              </a:extLst>
            </p:cNvPr>
            <p:cNvSpPr/>
            <p:nvPr/>
          </p:nvSpPr>
          <p:spPr>
            <a:xfrm>
              <a:off x="3144701" y="4120385"/>
              <a:ext cx="3546803"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1" name="TextBox 10">
              <a:extLst>
                <a:ext uri="{FF2B5EF4-FFF2-40B4-BE49-F238E27FC236}">
                  <a16:creationId xmlns:a16="http://schemas.microsoft.com/office/drawing/2014/main" id="{8F1FBE7A-8AB0-2EBB-EB55-1E6677A54530}"/>
                </a:ext>
              </a:extLst>
            </p:cNvPr>
            <p:cNvSpPr txBox="1"/>
            <p:nvPr/>
          </p:nvSpPr>
          <p:spPr>
            <a:xfrm>
              <a:off x="3305395" y="4229920"/>
              <a:ext cx="3546803" cy="426783"/>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Adversarial Training (AT)</a:t>
              </a:r>
            </a:p>
          </p:txBody>
        </p:sp>
      </p:grpSp>
      <p:grpSp>
        <p:nvGrpSpPr>
          <p:cNvPr id="12" name="Group 11">
            <a:extLst>
              <a:ext uri="{FF2B5EF4-FFF2-40B4-BE49-F238E27FC236}">
                <a16:creationId xmlns:a16="http://schemas.microsoft.com/office/drawing/2014/main" id="{B5B16AD1-CBB8-B022-DE72-724C72506336}"/>
              </a:ext>
            </a:extLst>
          </p:cNvPr>
          <p:cNvGrpSpPr/>
          <p:nvPr/>
        </p:nvGrpSpPr>
        <p:grpSpPr>
          <a:xfrm>
            <a:off x="1343276" y="2937743"/>
            <a:ext cx="3940764" cy="636369"/>
            <a:chOff x="3144700" y="4120385"/>
            <a:chExt cx="4825483" cy="1824587"/>
          </a:xfrm>
        </p:grpSpPr>
        <p:sp>
          <p:nvSpPr>
            <p:cNvPr id="13" name="Rectangle: Rounded Corners 12">
              <a:extLst>
                <a:ext uri="{FF2B5EF4-FFF2-40B4-BE49-F238E27FC236}">
                  <a16:creationId xmlns:a16="http://schemas.microsoft.com/office/drawing/2014/main" id="{63B6DE10-2AB9-E3D7-434B-A33B85832E67}"/>
                </a:ext>
              </a:extLst>
            </p:cNvPr>
            <p:cNvSpPr/>
            <p:nvPr/>
          </p:nvSpPr>
          <p:spPr>
            <a:xfrm>
              <a:off x="3144700" y="4120385"/>
              <a:ext cx="4825482"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7" name="TextBox 16">
              <a:extLst>
                <a:ext uri="{FF2B5EF4-FFF2-40B4-BE49-F238E27FC236}">
                  <a16:creationId xmlns:a16="http://schemas.microsoft.com/office/drawing/2014/main" id="{0E64AC69-7AAB-FE00-A061-C20996A83879}"/>
                </a:ext>
              </a:extLst>
            </p:cNvPr>
            <p:cNvSpPr txBox="1"/>
            <p:nvPr/>
          </p:nvSpPr>
          <p:spPr>
            <a:xfrm>
              <a:off x="3305395" y="4229920"/>
              <a:ext cx="4664788" cy="122366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Histogram Gradient Descent (HGD)</a:t>
              </a:r>
            </a:p>
          </p:txBody>
        </p:sp>
      </p:grpSp>
      <p:grpSp>
        <p:nvGrpSpPr>
          <p:cNvPr id="18" name="Group 17">
            <a:extLst>
              <a:ext uri="{FF2B5EF4-FFF2-40B4-BE49-F238E27FC236}">
                <a16:creationId xmlns:a16="http://schemas.microsoft.com/office/drawing/2014/main" id="{0CA19682-A2C3-B1C8-B84D-EC3DC62693F8}"/>
              </a:ext>
            </a:extLst>
          </p:cNvPr>
          <p:cNvGrpSpPr/>
          <p:nvPr/>
        </p:nvGrpSpPr>
        <p:grpSpPr>
          <a:xfrm>
            <a:off x="1353457" y="3806138"/>
            <a:ext cx="3297673" cy="636369"/>
            <a:chOff x="3144700" y="4120385"/>
            <a:chExt cx="4038015" cy="1824587"/>
          </a:xfrm>
        </p:grpSpPr>
        <p:sp>
          <p:nvSpPr>
            <p:cNvPr id="19" name="Rectangle: Rounded Corners 18">
              <a:extLst>
                <a:ext uri="{FF2B5EF4-FFF2-40B4-BE49-F238E27FC236}">
                  <a16:creationId xmlns:a16="http://schemas.microsoft.com/office/drawing/2014/main" id="{054996C8-6C68-BF3D-8FD5-24E9DF6725A3}"/>
                </a:ext>
              </a:extLst>
            </p:cNvPr>
            <p:cNvSpPr/>
            <p:nvPr/>
          </p:nvSpPr>
          <p:spPr>
            <a:xfrm>
              <a:off x="3144700" y="4120385"/>
              <a:ext cx="4038015"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3" name="TextBox 42">
              <a:extLst>
                <a:ext uri="{FF2B5EF4-FFF2-40B4-BE49-F238E27FC236}">
                  <a16:creationId xmlns:a16="http://schemas.microsoft.com/office/drawing/2014/main" id="{C02896D9-80E3-46B4-A56B-E59C1D5A00FB}"/>
                </a:ext>
              </a:extLst>
            </p:cNvPr>
            <p:cNvSpPr txBox="1"/>
            <p:nvPr/>
          </p:nvSpPr>
          <p:spPr>
            <a:xfrm>
              <a:off x="3292929" y="4355161"/>
              <a:ext cx="3889786" cy="122366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Randomized Smoothing (RS)</a:t>
              </a:r>
            </a:p>
          </p:txBody>
        </p:sp>
      </p:grpSp>
      <p:sp>
        <p:nvSpPr>
          <p:cNvPr id="50" name="Freeform 10">
            <a:extLst>
              <a:ext uri="{FF2B5EF4-FFF2-40B4-BE49-F238E27FC236}">
                <a16:creationId xmlns:a16="http://schemas.microsoft.com/office/drawing/2014/main" id="{DF78CD5B-72B2-40A8-B7F2-753B6F25F53D}"/>
              </a:ext>
            </a:extLst>
          </p:cNvPr>
          <p:cNvSpPr/>
          <p:nvPr/>
        </p:nvSpPr>
        <p:spPr>
          <a:xfrm>
            <a:off x="6815598" y="2545538"/>
            <a:ext cx="5376403" cy="4312463"/>
          </a:xfrm>
          <a:custGeom>
            <a:avLst/>
            <a:gdLst>
              <a:gd name="connsiteX0" fmla="*/ 3538898 w 5376403"/>
              <a:gd name="connsiteY0" fmla="*/ 0 h 4312463"/>
              <a:gd name="connsiteX1" fmla="*/ 5225747 w 5376403"/>
              <a:gd name="connsiteY1" fmla="*/ 427127 h 4312463"/>
              <a:gd name="connsiteX2" fmla="*/ 5376403 w 5376403"/>
              <a:gd name="connsiteY2" fmla="*/ 518652 h 4312463"/>
              <a:gd name="connsiteX3" fmla="*/ 5376403 w 5376403"/>
              <a:gd name="connsiteY3" fmla="*/ 4312463 h 4312463"/>
              <a:gd name="connsiteX4" fmla="*/ 87417 w 5376403"/>
              <a:gd name="connsiteY4" fmla="*/ 4312463 h 4312463"/>
              <a:gd name="connsiteX5" fmla="*/ 71898 w 5376403"/>
              <a:gd name="connsiteY5" fmla="*/ 4252110 h 4312463"/>
              <a:gd name="connsiteX6" fmla="*/ 0 w 5376403"/>
              <a:gd name="connsiteY6" fmla="*/ 3538898 h 4312463"/>
              <a:gd name="connsiteX7" fmla="*/ 3538898 w 5376403"/>
              <a:gd name="connsiteY7" fmla="*/ 0 h 43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403" h="4312463">
                <a:moveTo>
                  <a:pt x="3538898" y="0"/>
                </a:moveTo>
                <a:cubicBezTo>
                  <a:pt x="4149673" y="0"/>
                  <a:pt x="4724309" y="154729"/>
                  <a:pt x="5225747" y="427127"/>
                </a:cubicBezTo>
                <a:lnTo>
                  <a:pt x="5376403" y="518652"/>
                </a:lnTo>
                <a:lnTo>
                  <a:pt x="5376403" y="4312463"/>
                </a:lnTo>
                <a:lnTo>
                  <a:pt x="87417" y="4312463"/>
                </a:lnTo>
                <a:lnTo>
                  <a:pt x="71898" y="4252110"/>
                </a:lnTo>
                <a:cubicBezTo>
                  <a:pt x="24757" y="4021736"/>
                  <a:pt x="0" y="3783208"/>
                  <a:pt x="0" y="3538898"/>
                </a:cubicBezTo>
                <a:cubicBezTo>
                  <a:pt x="0" y="1584419"/>
                  <a:pt x="1584419" y="0"/>
                  <a:pt x="3538898"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26" name="Picture 2" descr="Illustration of the adversarial training process. | Download Scientific  Diagram">
            <a:extLst>
              <a:ext uri="{FF2B5EF4-FFF2-40B4-BE49-F238E27FC236}">
                <a16:creationId xmlns:a16="http://schemas.microsoft.com/office/drawing/2014/main" id="{7D2E0C04-439F-0D87-DC14-4251521F29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314" y="1988209"/>
            <a:ext cx="6129411" cy="323056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2AB23586-331B-5A9C-6F84-0D8DD55855AB}"/>
              </a:ext>
            </a:extLst>
          </p:cNvPr>
          <p:cNvGrpSpPr/>
          <p:nvPr/>
        </p:nvGrpSpPr>
        <p:grpSpPr>
          <a:xfrm>
            <a:off x="1343277" y="4657365"/>
            <a:ext cx="3861769" cy="922976"/>
            <a:chOff x="3144701" y="4120385"/>
            <a:chExt cx="4728753" cy="2646342"/>
          </a:xfrm>
        </p:grpSpPr>
        <p:sp>
          <p:nvSpPr>
            <p:cNvPr id="47" name="Rectangle: Rounded Corners 46">
              <a:extLst>
                <a:ext uri="{FF2B5EF4-FFF2-40B4-BE49-F238E27FC236}">
                  <a16:creationId xmlns:a16="http://schemas.microsoft.com/office/drawing/2014/main" id="{E251877B-774B-E987-6A82-1F779BFE0767}"/>
                </a:ext>
              </a:extLst>
            </p:cNvPr>
            <p:cNvSpPr/>
            <p:nvPr/>
          </p:nvSpPr>
          <p:spPr>
            <a:xfrm>
              <a:off x="3144701" y="4120385"/>
              <a:ext cx="4728753" cy="2646342"/>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9" name="TextBox 48">
              <a:extLst>
                <a:ext uri="{FF2B5EF4-FFF2-40B4-BE49-F238E27FC236}">
                  <a16:creationId xmlns:a16="http://schemas.microsoft.com/office/drawing/2014/main" id="{35D726F0-62E8-4B9B-105E-D85C3612AB76}"/>
                </a:ext>
              </a:extLst>
            </p:cNvPr>
            <p:cNvSpPr txBox="1"/>
            <p:nvPr/>
          </p:nvSpPr>
          <p:spPr>
            <a:xfrm>
              <a:off x="3305395" y="4229920"/>
              <a:ext cx="4568059" cy="228260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Randomized Noise Reduction and </a:t>
              </a:r>
            </a:p>
            <a:p>
              <a:pPr>
                <a:lnSpc>
                  <a:spcPct val="150000"/>
                </a:lnSpc>
              </a:pPr>
              <a:r>
                <a:rPr lang="en-GB" sz="1600">
                  <a:solidFill>
                    <a:schemeClr val="tx1">
                      <a:lumMod val="75000"/>
                      <a:lumOff val="25000"/>
                    </a:schemeClr>
                  </a:solidFill>
                </a:rPr>
                <a:t>Preprocessing (NRP)</a:t>
              </a:r>
            </a:p>
          </p:txBody>
        </p:sp>
      </p:grpSp>
    </p:spTree>
    <p:extLst>
      <p:ext uri="{BB962C8B-B14F-4D97-AF65-F5344CB8AC3E}">
        <p14:creationId xmlns:p14="http://schemas.microsoft.com/office/powerpoint/2010/main" val="2460856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91160-4DF4-3160-C029-54011C8B16BD}"/>
            </a:ext>
          </a:extLst>
        </p:cNvPr>
        <p:cNvGrpSpPr/>
        <p:nvPr/>
      </p:nvGrpSpPr>
      <p:grpSpPr>
        <a:xfrm>
          <a:off x="0" y="0"/>
          <a:ext cx="0" cy="0"/>
          <a:chOff x="0" y="0"/>
          <a:chExt cx="0" cy="0"/>
        </a:xfrm>
      </p:grpSpPr>
      <p:sp>
        <p:nvSpPr>
          <p:cNvPr id="126" name="Google Shape;544;p14">
            <a:extLst>
              <a:ext uri="{FF2B5EF4-FFF2-40B4-BE49-F238E27FC236}">
                <a16:creationId xmlns:a16="http://schemas.microsoft.com/office/drawing/2014/main" id="{30895D42-B968-C5AB-4C20-4C019E5D1293}"/>
              </a:ext>
            </a:extLst>
          </p:cNvPr>
          <p:cNvSpPr/>
          <p:nvPr/>
        </p:nvSpPr>
        <p:spPr>
          <a:xfrm rot="18641849" flipH="1">
            <a:off x="10821552" y="3439101"/>
            <a:ext cx="978300" cy="97830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25" name="Google Shape;544;p14">
            <a:extLst>
              <a:ext uri="{FF2B5EF4-FFF2-40B4-BE49-F238E27FC236}">
                <a16:creationId xmlns:a16="http://schemas.microsoft.com/office/drawing/2014/main" id="{6B8552CC-4289-3E8C-EE34-7D034B808CF5}"/>
              </a:ext>
            </a:extLst>
          </p:cNvPr>
          <p:cNvSpPr/>
          <p:nvPr/>
        </p:nvSpPr>
        <p:spPr>
          <a:xfrm rot="13772515" flipH="1">
            <a:off x="604909" y="5019258"/>
            <a:ext cx="1219938" cy="121993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 name="TextBox 2">
            <a:extLst>
              <a:ext uri="{FF2B5EF4-FFF2-40B4-BE49-F238E27FC236}">
                <a16:creationId xmlns:a16="http://schemas.microsoft.com/office/drawing/2014/main" id="{357B5734-D733-0C3F-2014-0292EAE7019B}"/>
              </a:ext>
            </a:extLst>
          </p:cNvPr>
          <p:cNvSpPr txBox="1"/>
          <p:nvPr/>
        </p:nvSpPr>
        <p:spPr>
          <a:xfrm>
            <a:off x="4108120" y="352156"/>
            <a:ext cx="3975759" cy="707886"/>
          </a:xfrm>
          <a:prstGeom prst="rect">
            <a:avLst/>
          </a:prstGeom>
          <a:noFill/>
        </p:spPr>
        <p:txBody>
          <a:bodyPr wrap="square" rtlCol="0">
            <a:spAutoFit/>
          </a:bodyPr>
          <a:lstStyle/>
          <a:p>
            <a:pPr algn="ctr"/>
            <a:r>
              <a:rPr lang="en-GB" sz="4000" b="1">
                <a:solidFill>
                  <a:schemeClr val="accent3"/>
                </a:solidFill>
                <a:latin typeface="Outfit Medium" pitchFamily="2" charset="0"/>
              </a:rPr>
              <a:t>Current Progress</a:t>
            </a:r>
            <a:endParaRPr lang="en-ID" sz="4000" b="1">
              <a:solidFill>
                <a:schemeClr val="accent3"/>
              </a:solidFill>
              <a:latin typeface="Outfit Medium" pitchFamily="2" charset="0"/>
            </a:endParaRPr>
          </a:p>
        </p:txBody>
      </p:sp>
      <p:grpSp>
        <p:nvGrpSpPr>
          <p:cNvPr id="127" name="Group 126">
            <a:extLst>
              <a:ext uri="{FF2B5EF4-FFF2-40B4-BE49-F238E27FC236}">
                <a16:creationId xmlns:a16="http://schemas.microsoft.com/office/drawing/2014/main" id="{8195CF6C-CB14-B041-78A2-0A08FFCE5946}"/>
              </a:ext>
            </a:extLst>
          </p:cNvPr>
          <p:cNvGrpSpPr/>
          <p:nvPr/>
        </p:nvGrpSpPr>
        <p:grpSpPr>
          <a:xfrm rot="21145641" flipV="1">
            <a:off x="-8886" y="35560"/>
            <a:ext cx="1802236" cy="1276898"/>
            <a:chOff x="-27979" y="5270662"/>
            <a:chExt cx="2140300" cy="1516423"/>
          </a:xfrm>
        </p:grpSpPr>
        <p:grpSp>
          <p:nvGrpSpPr>
            <p:cNvPr id="128" name="Graphic 11">
              <a:extLst>
                <a:ext uri="{FF2B5EF4-FFF2-40B4-BE49-F238E27FC236}">
                  <a16:creationId xmlns:a16="http://schemas.microsoft.com/office/drawing/2014/main" id="{7647EC5A-22EC-103A-330C-CB8546959882}"/>
                </a:ext>
              </a:extLst>
            </p:cNvPr>
            <p:cNvGrpSpPr/>
            <p:nvPr/>
          </p:nvGrpSpPr>
          <p:grpSpPr>
            <a:xfrm>
              <a:off x="847508" y="5270662"/>
              <a:ext cx="1264813" cy="1121269"/>
              <a:chOff x="8944372" y="1327777"/>
              <a:chExt cx="1691064" cy="1499146"/>
            </a:xfrm>
            <a:solidFill>
              <a:schemeClr val="accent4"/>
            </a:solidFill>
          </p:grpSpPr>
          <p:sp>
            <p:nvSpPr>
              <p:cNvPr id="135" name="Freeform: Shape 134">
                <a:extLst>
                  <a:ext uri="{FF2B5EF4-FFF2-40B4-BE49-F238E27FC236}">
                    <a16:creationId xmlns:a16="http://schemas.microsoft.com/office/drawing/2014/main" id="{DAD2781C-8184-F1FA-09EA-936B61CE6AEB}"/>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A5DD7BA1-D59E-A22E-2C75-3E2BE13C9A1C}"/>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CE8E4648-3141-FFFE-39E2-29C31EF9011C}"/>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96E586AC-EF02-52B5-B55A-29C438E507CB}"/>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C9FFE529-241F-9A11-DCA3-E53E49FF7D4D}"/>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129" name="Graphic 11">
              <a:extLst>
                <a:ext uri="{FF2B5EF4-FFF2-40B4-BE49-F238E27FC236}">
                  <a16:creationId xmlns:a16="http://schemas.microsoft.com/office/drawing/2014/main" id="{DE90D36A-C125-70F6-495B-C52EAB06699B}"/>
                </a:ext>
              </a:extLst>
            </p:cNvPr>
            <p:cNvGrpSpPr/>
            <p:nvPr/>
          </p:nvGrpSpPr>
          <p:grpSpPr>
            <a:xfrm>
              <a:off x="-27979" y="5701462"/>
              <a:ext cx="1257220" cy="1085623"/>
              <a:chOff x="7773841" y="1903760"/>
              <a:chExt cx="1680912" cy="1451487"/>
            </a:xfrm>
            <a:solidFill>
              <a:schemeClr val="accent4"/>
            </a:solidFill>
          </p:grpSpPr>
          <p:sp>
            <p:nvSpPr>
              <p:cNvPr id="130" name="Freeform: Shape 129">
                <a:extLst>
                  <a:ext uri="{FF2B5EF4-FFF2-40B4-BE49-F238E27FC236}">
                    <a16:creationId xmlns:a16="http://schemas.microsoft.com/office/drawing/2014/main" id="{DAF174FC-02D8-4809-7C15-0CC006535A58}"/>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80E488A3-C2E4-4F0A-9BEF-AB53C717AF2D}"/>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150878C5-0337-2926-6423-1D00055A73F8}"/>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7C242DDD-3C11-EA8C-45FC-F62B19D2DFAC}"/>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DF7E0849-DD1E-AFA4-8DC8-277EF13CECEB}"/>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64" name="TextBox 63">
            <a:extLst>
              <a:ext uri="{FF2B5EF4-FFF2-40B4-BE49-F238E27FC236}">
                <a16:creationId xmlns:a16="http://schemas.microsoft.com/office/drawing/2014/main" id="{A3486CEE-4D5D-2E14-92B7-1FBE9DA685B0}"/>
              </a:ext>
            </a:extLst>
          </p:cNvPr>
          <p:cNvSpPr txBox="1"/>
          <p:nvPr/>
        </p:nvSpPr>
        <p:spPr>
          <a:xfrm>
            <a:off x="1802931" y="3119014"/>
            <a:ext cx="1814920" cy="510396"/>
          </a:xfrm>
          <a:prstGeom prst="rect">
            <a:avLst/>
          </a:prstGeom>
          <a:noFill/>
        </p:spPr>
        <p:txBody>
          <a:bodyPr wrap="none" rtlCol="0">
            <a:spAutoFit/>
          </a:bodyPr>
          <a:lstStyle/>
          <a:p>
            <a:pPr>
              <a:lnSpc>
                <a:spcPct val="150000"/>
              </a:lnSpc>
            </a:pPr>
            <a:r>
              <a:rPr lang="en-US" sz="2000" b="1">
                <a:solidFill>
                  <a:schemeClr val="bg2"/>
                </a:solidFill>
              </a:rPr>
              <a:t>Model Setup</a:t>
            </a:r>
            <a:endParaRPr lang="id-ID" sz="2000" b="1">
              <a:solidFill>
                <a:schemeClr val="bg2"/>
              </a:solidFill>
            </a:endParaRPr>
          </a:p>
        </p:txBody>
      </p:sp>
      <p:sp>
        <p:nvSpPr>
          <p:cNvPr id="65" name="TextBox 64">
            <a:extLst>
              <a:ext uri="{FF2B5EF4-FFF2-40B4-BE49-F238E27FC236}">
                <a16:creationId xmlns:a16="http://schemas.microsoft.com/office/drawing/2014/main" id="{A62E4F5D-6E9C-9967-1DD3-E98A14D9EB80}"/>
              </a:ext>
            </a:extLst>
          </p:cNvPr>
          <p:cNvSpPr txBox="1"/>
          <p:nvPr/>
        </p:nvSpPr>
        <p:spPr>
          <a:xfrm>
            <a:off x="1391699" y="2932945"/>
            <a:ext cx="478016" cy="928459"/>
          </a:xfrm>
          <a:prstGeom prst="rect">
            <a:avLst/>
          </a:prstGeom>
          <a:noFill/>
        </p:spPr>
        <p:txBody>
          <a:bodyPr wrap="none" rtlCol="0">
            <a:spAutoFit/>
          </a:bodyPr>
          <a:lstStyle/>
          <a:p>
            <a:pPr>
              <a:lnSpc>
                <a:spcPct val="150000"/>
              </a:lnSpc>
            </a:pPr>
            <a:r>
              <a:rPr lang="en-US" sz="4000" b="1">
                <a:solidFill>
                  <a:schemeClr val="bg2"/>
                </a:solidFill>
              </a:rPr>
              <a:t>2</a:t>
            </a:r>
            <a:endParaRPr lang="id-ID" sz="4000" b="1">
              <a:solidFill>
                <a:schemeClr val="bg2"/>
              </a:solidFill>
            </a:endParaRPr>
          </a:p>
        </p:txBody>
      </p:sp>
      <p:sp>
        <p:nvSpPr>
          <p:cNvPr id="66" name="TextBox 65">
            <a:extLst>
              <a:ext uri="{FF2B5EF4-FFF2-40B4-BE49-F238E27FC236}">
                <a16:creationId xmlns:a16="http://schemas.microsoft.com/office/drawing/2014/main" id="{D3F90EAB-9254-84D8-6B9B-02D9A152CBB1}"/>
              </a:ext>
            </a:extLst>
          </p:cNvPr>
          <p:cNvSpPr txBox="1"/>
          <p:nvPr/>
        </p:nvSpPr>
        <p:spPr>
          <a:xfrm>
            <a:off x="1800255" y="3539570"/>
            <a:ext cx="9170195" cy="384977"/>
          </a:xfrm>
          <a:prstGeom prst="rect">
            <a:avLst/>
          </a:prstGeom>
          <a:noFill/>
        </p:spPr>
        <p:txBody>
          <a:bodyPr wrap="square" rtlCol="0">
            <a:spAutoFit/>
          </a:bodyPr>
          <a:lstStyle/>
          <a:p>
            <a:pPr>
              <a:lnSpc>
                <a:spcPct val="150000"/>
              </a:lnSpc>
            </a:pPr>
            <a:r>
              <a:rPr lang="en-GB" sz="1400">
                <a:solidFill>
                  <a:schemeClr val="bg2"/>
                </a:solidFill>
              </a:rPr>
              <a:t>Trained Resnet50 (pretrained on ImageNet) to leverage powerful feature extraction capabilities.</a:t>
            </a:r>
          </a:p>
        </p:txBody>
      </p:sp>
      <p:grpSp>
        <p:nvGrpSpPr>
          <p:cNvPr id="75" name="Group 74">
            <a:extLst>
              <a:ext uri="{FF2B5EF4-FFF2-40B4-BE49-F238E27FC236}">
                <a16:creationId xmlns:a16="http://schemas.microsoft.com/office/drawing/2014/main" id="{F3BADAAD-112F-A167-E146-9154FC2D42E0}"/>
              </a:ext>
            </a:extLst>
          </p:cNvPr>
          <p:cNvGrpSpPr/>
          <p:nvPr/>
        </p:nvGrpSpPr>
        <p:grpSpPr>
          <a:xfrm>
            <a:off x="1214878" y="1022836"/>
            <a:ext cx="9898396" cy="1834764"/>
            <a:chOff x="1242570" y="4383564"/>
            <a:chExt cx="9898396" cy="1834764"/>
          </a:xfrm>
        </p:grpSpPr>
        <p:sp>
          <p:nvSpPr>
            <p:cNvPr id="71" name="Rectangle: Rounded Corners 70">
              <a:extLst>
                <a:ext uri="{FF2B5EF4-FFF2-40B4-BE49-F238E27FC236}">
                  <a16:creationId xmlns:a16="http://schemas.microsoft.com/office/drawing/2014/main" id="{5A41E41E-9F99-34C2-7680-94E575BD1B7B}"/>
                </a:ext>
              </a:extLst>
            </p:cNvPr>
            <p:cNvSpPr/>
            <p:nvPr/>
          </p:nvSpPr>
          <p:spPr>
            <a:xfrm>
              <a:off x="1242570" y="4523657"/>
              <a:ext cx="9898396" cy="1694671"/>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2" name="TextBox 71">
              <a:extLst>
                <a:ext uri="{FF2B5EF4-FFF2-40B4-BE49-F238E27FC236}">
                  <a16:creationId xmlns:a16="http://schemas.microsoft.com/office/drawing/2014/main" id="{B113DABD-80BC-C0F0-C81C-B8A61D6368AC}"/>
                </a:ext>
              </a:extLst>
            </p:cNvPr>
            <p:cNvSpPr txBox="1"/>
            <p:nvPr/>
          </p:nvSpPr>
          <p:spPr>
            <a:xfrm>
              <a:off x="1799530" y="4558096"/>
              <a:ext cx="2776722" cy="510396"/>
            </a:xfrm>
            <a:prstGeom prst="rect">
              <a:avLst/>
            </a:prstGeom>
            <a:noFill/>
          </p:spPr>
          <p:txBody>
            <a:bodyPr wrap="none" rtlCol="0">
              <a:spAutoFit/>
            </a:bodyPr>
            <a:lstStyle/>
            <a:p>
              <a:pPr>
                <a:lnSpc>
                  <a:spcPct val="150000"/>
                </a:lnSpc>
              </a:pPr>
              <a:r>
                <a:rPr lang="en-US" sz="2000" b="1">
                  <a:solidFill>
                    <a:srgbClr val="8696FE"/>
                  </a:solidFill>
                </a:rPr>
                <a:t>Data Preprocessing</a:t>
              </a:r>
              <a:endParaRPr lang="id-ID" sz="2000" b="1">
                <a:solidFill>
                  <a:srgbClr val="8696FE"/>
                </a:solidFill>
              </a:endParaRPr>
            </a:p>
          </p:txBody>
        </p:sp>
        <p:sp>
          <p:nvSpPr>
            <p:cNvPr id="73" name="TextBox 72">
              <a:extLst>
                <a:ext uri="{FF2B5EF4-FFF2-40B4-BE49-F238E27FC236}">
                  <a16:creationId xmlns:a16="http://schemas.microsoft.com/office/drawing/2014/main" id="{A9D5415E-A18B-5481-FE49-C4EB63D82523}"/>
                </a:ext>
              </a:extLst>
            </p:cNvPr>
            <p:cNvSpPr txBox="1"/>
            <p:nvPr/>
          </p:nvSpPr>
          <p:spPr>
            <a:xfrm>
              <a:off x="1440848" y="4383564"/>
              <a:ext cx="377026" cy="928459"/>
            </a:xfrm>
            <a:prstGeom prst="rect">
              <a:avLst/>
            </a:prstGeom>
            <a:noFill/>
          </p:spPr>
          <p:txBody>
            <a:bodyPr wrap="none" rtlCol="0">
              <a:spAutoFit/>
            </a:bodyPr>
            <a:lstStyle/>
            <a:p>
              <a:pPr>
                <a:lnSpc>
                  <a:spcPct val="150000"/>
                </a:lnSpc>
              </a:pPr>
              <a:r>
                <a:rPr lang="en-US" sz="4000" b="1">
                  <a:solidFill>
                    <a:srgbClr val="8696FE"/>
                  </a:solidFill>
                </a:rPr>
                <a:t>1</a:t>
              </a:r>
              <a:endParaRPr lang="id-ID" sz="4000" b="1">
                <a:solidFill>
                  <a:srgbClr val="8696FE"/>
                </a:solidFill>
              </a:endParaRPr>
            </a:p>
          </p:txBody>
        </p:sp>
        <p:sp>
          <p:nvSpPr>
            <p:cNvPr id="74" name="TextBox 73">
              <a:extLst>
                <a:ext uri="{FF2B5EF4-FFF2-40B4-BE49-F238E27FC236}">
                  <a16:creationId xmlns:a16="http://schemas.microsoft.com/office/drawing/2014/main" id="{8382BA47-E675-416A-DE46-4700FAA4D4F5}"/>
                </a:ext>
              </a:extLst>
            </p:cNvPr>
            <p:cNvSpPr txBox="1"/>
            <p:nvPr/>
          </p:nvSpPr>
          <p:spPr>
            <a:xfrm>
              <a:off x="1817874" y="5014480"/>
              <a:ext cx="9170195" cy="1031308"/>
            </a:xfrm>
            <a:prstGeom prst="rect">
              <a:avLst/>
            </a:prstGeom>
            <a:noFill/>
          </p:spPr>
          <p:txBody>
            <a:bodyPr wrap="square" rtlCol="0">
              <a:spAutoFit/>
            </a:bodyPr>
            <a:lstStyle/>
            <a:p>
              <a:pPr>
                <a:lnSpc>
                  <a:spcPct val="150000"/>
                </a:lnSpc>
              </a:pPr>
              <a:r>
                <a:rPr lang="en-US" sz="1400" b="1"/>
                <a:t>Image Preprocessing: </a:t>
              </a:r>
              <a:r>
                <a:rPr lang="en-GB" sz="1400"/>
                <a:t>Resized all images to the input size required by the model (e.g., 299x299 for Inception V3)</a:t>
              </a:r>
            </a:p>
            <a:p>
              <a:pPr>
                <a:lnSpc>
                  <a:spcPct val="150000"/>
                </a:lnSpc>
              </a:pPr>
              <a:r>
                <a:rPr lang="en-US" sz="1400" b="1"/>
                <a:t>Data Augmentation</a:t>
              </a:r>
              <a:r>
                <a:rPr lang="en-GB" sz="1400" b="1"/>
                <a:t>: </a:t>
              </a:r>
              <a:r>
                <a:rPr lang="en-GB" sz="1400"/>
                <a:t>Applied various augmentation techniques to improve model generalization</a:t>
              </a:r>
            </a:p>
          </p:txBody>
        </p:sp>
      </p:grpSp>
      <p:grpSp>
        <p:nvGrpSpPr>
          <p:cNvPr id="76" name="Group 75">
            <a:extLst>
              <a:ext uri="{FF2B5EF4-FFF2-40B4-BE49-F238E27FC236}">
                <a16:creationId xmlns:a16="http://schemas.microsoft.com/office/drawing/2014/main" id="{9AC6541B-3E0C-8B58-84C9-5089B57F325C}"/>
              </a:ext>
            </a:extLst>
          </p:cNvPr>
          <p:cNvGrpSpPr/>
          <p:nvPr/>
        </p:nvGrpSpPr>
        <p:grpSpPr>
          <a:xfrm>
            <a:off x="1214878" y="2988541"/>
            <a:ext cx="9898396" cy="1258477"/>
            <a:chOff x="1242570" y="4436559"/>
            <a:chExt cx="9898396" cy="1258477"/>
          </a:xfrm>
        </p:grpSpPr>
        <p:sp>
          <p:nvSpPr>
            <p:cNvPr id="77" name="Rectangle: Rounded Corners 76">
              <a:extLst>
                <a:ext uri="{FF2B5EF4-FFF2-40B4-BE49-F238E27FC236}">
                  <a16:creationId xmlns:a16="http://schemas.microsoft.com/office/drawing/2014/main" id="{7DFA9A95-F9AA-C1A8-AFAE-110897420084}"/>
                </a:ext>
              </a:extLst>
            </p:cNvPr>
            <p:cNvSpPr/>
            <p:nvPr/>
          </p:nvSpPr>
          <p:spPr>
            <a:xfrm>
              <a:off x="1242570" y="4523658"/>
              <a:ext cx="9898396" cy="1171378"/>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8" name="TextBox 77">
              <a:extLst>
                <a:ext uri="{FF2B5EF4-FFF2-40B4-BE49-F238E27FC236}">
                  <a16:creationId xmlns:a16="http://schemas.microsoft.com/office/drawing/2014/main" id="{A9168F2E-6C32-4E0F-6A3D-87C3C693D6A7}"/>
                </a:ext>
              </a:extLst>
            </p:cNvPr>
            <p:cNvSpPr txBox="1"/>
            <p:nvPr/>
          </p:nvSpPr>
          <p:spPr>
            <a:xfrm>
              <a:off x="1799530" y="4610646"/>
              <a:ext cx="1814920" cy="510396"/>
            </a:xfrm>
            <a:prstGeom prst="rect">
              <a:avLst/>
            </a:prstGeom>
            <a:noFill/>
          </p:spPr>
          <p:txBody>
            <a:bodyPr wrap="none" rtlCol="0">
              <a:spAutoFit/>
            </a:bodyPr>
            <a:lstStyle/>
            <a:p>
              <a:pPr>
                <a:lnSpc>
                  <a:spcPct val="150000"/>
                </a:lnSpc>
              </a:pPr>
              <a:r>
                <a:rPr lang="en-US" sz="2000" b="1">
                  <a:solidFill>
                    <a:srgbClr val="8696FE"/>
                  </a:solidFill>
                </a:rPr>
                <a:t>Model Setup</a:t>
              </a:r>
              <a:endParaRPr lang="id-ID" sz="2000" b="1">
                <a:solidFill>
                  <a:srgbClr val="8696FE"/>
                </a:solidFill>
              </a:endParaRPr>
            </a:p>
          </p:txBody>
        </p:sp>
        <p:sp>
          <p:nvSpPr>
            <p:cNvPr id="79" name="TextBox 78">
              <a:extLst>
                <a:ext uri="{FF2B5EF4-FFF2-40B4-BE49-F238E27FC236}">
                  <a16:creationId xmlns:a16="http://schemas.microsoft.com/office/drawing/2014/main" id="{79A7F6BB-4373-FF38-F565-9B3A9F336FA6}"/>
                </a:ext>
              </a:extLst>
            </p:cNvPr>
            <p:cNvSpPr txBox="1"/>
            <p:nvPr/>
          </p:nvSpPr>
          <p:spPr>
            <a:xfrm>
              <a:off x="1363903" y="4436559"/>
              <a:ext cx="478016" cy="928459"/>
            </a:xfrm>
            <a:prstGeom prst="rect">
              <a:avLst/>
            </a:prstGeom>
            <a:noFill/>
          </p:spPr>
          <p:txBody>
            <a:bodyPr wrap="none" rtlCol="0">
              <a:spAutoFit/>
            </a:bodyPr>
            <a:lstStyle/>
            <a:p>
              <a:pPr>
                <a:lnSpc>
                  <a:spcPct val="150000"/>
                </a:lnSpc>
              </a:pPr>
              <a:r>
                <a:rPr lang="en-US" sz="4000" b="1">
                  <a:solidFill>
                    <a:srgbClr val="8696FE"/>
                  </a:solidFill>
                </a:rPr>
                <a:t>2</a:t>
              </a:r>
              <a:endParaRPr lang="id-ID" sz="4000" b="1">
                <a:solidFill>
                  <a:srgbClr val="8696FE"/>
                </a:solidFill>
              </a:endParaRPr>
            </a:p>
          </p:txBody>
        </p:sp>
        <p:sp>
          <p:nvSpPr>
            <p:cNvPr id="80" name="TextBox 79">
              <a:extLst>
                <a:ext uri="{FF2B5EF4-FFF2-40B4-BE49-F238E27FC236}">
                  <a16:creationId xmlns:a16="http://schemas.microsoft.com/office/drawing/2014/main" id="{9D2044D4-8BB8-A08A-1A15-AFCFE17A5280}"/>
                </a:ext>
              </a:extLst>
            </p:cNvPr>
            <p:cNvSpPr txBox="1"/>
            <p:nvPr/>
          </p:nvSpPr>
          <p:spPr>
            <a:xfrm>
              <a:off x="1817874" y="5077540"/>
              <a:ext cx="9170195" cy="384977"/>
            </a:xfrm>
            <a:prstGeom prst="rect">
              <a:avLst/>
            </a:prstGeom>
            <a:noFill/>
          </p:spPr>
          <p:txBody>
            <a:bodyPr wrap="square" rtlCol="0">
              <a:spAutoFit/>
            </a:bodyPr>
            <a:lstStyle/>
            <a:p>
              <a:pPr>
                <a:lnSpc>
                  <a:spcPct val="150000"/>
                </a:lnSpc>
              </a:pPr>
              <a:r>
                <a:rPr lang="en-GB" sz="1400"/>
                <a:t>Trained Inception V3 (pretrained on ImageNet) to leverage powerful feature extraction capabilities.</a:t>
              </a:r>
            </a:p>
          </p:txBody>
        </p:sp>
      </p:grpSp>
      <p:sp>
        <p:nvSpPr>
          <p:cNvPr id="83" name="Rectangle: Rounded Corners 82">
            <a:extLst>
              <a:ext uri="{FF2B5EF4-FFF2-40B4-BE49-F238E27FC236}">
                <a16:creationId xmlns:a16="http://schemas.microsoft.com/office/drawing/2014/main" id="{25418469-F67C-EC32-56D8-720141400FB0}"/>
              </a:ext>
            </a:extLst>
          </p:cNvPr>
          <p:cNvSpPr/>
          <p:nvPr/>
        </p:nvSpPr>
        <p:spPr>
          <a:xfrm>
            <a:off x="1214878" y="4465058"/>
            <a:ext cx="9898396" cy="1171378"/>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grpSp>
        <p:nvGrpSpPr>
          <p:cNvPr id="87" name="Group 86">
            <a:extLst>
              <a:ext uri="{FF2B5EF4-FFF2-40B4-BE49-F238E27FC236}">
                <a16:creationId xmlns:a16="http://schemas.microsoft.com/office/drawing/2014/main" id="{35819F77-B710-9D6F-F30D-0243C230E4A7}"/>
              </a:ext>
            </a:extLst>
          </p:cNvPr>
          <p:cNvGrpSpPr/>
          <p:nvPr/>
        </p:nvGrpSpPr>
        <p:grpSpPr>
          <a:xfrm>
            <a:off x="1336211" y="4377959"/>
            <a:ext cx="9624166" cy="1025958"/>
            <a:chOff x="1383882" y="5261075"/>
            <a:chExt cx="9624166" cy="1025958"/>
          </a:xfrm>
        </p:grpSpPr>
        <p:sp>
          <p:nvSpPr>
            <p:cNvPr id="84" name="TextBox 83">
              <a:extLst>
                <a:ext uri="{FF2B5EF4-FFF2-40B4-BE49-F238E27FC236}">
                  <a16:creationId xmlns:a16="http://schemas.microsoft.com/office/drawing/2014/main" id="{E1F93F34-AF25-07BC-99DE-09197E83A99D}"/>
                </a:ext>
              </a:extLst>
            </p:cNvPr>
            <p:cNvSpPr txBox="1"/>
            <p:nvPr/>
          </p:nvSpPr>
          <p:spPr>
            <a:xfrm>
              <a:off x="1819509" y="5435162"/>
              <a:ext cx="2568332" cy="510396"/>
            </a:xfrm>
            <a:prstGeom prst="rect">
              <a:avLst/>
            </a:prstGeom>
            <a:noFill/>
          </p:spPr>
          <p:txBody>
            <a:bodyPr wrap="none" rtlCol="0">
              <a:spAutoFit/>
            </a:bodyPr>
            <a:lstStyle/>
            <a:p>
              <a:pPr>
                <a:lnSpc>
                  <a:spcPct val="150000"/>
                </a:lnSpc>
              </a:pPr>
              <a:r>
                <a:rPr lang="en-US" sz="2000" b="1">
                  <a:solidFill>
                    <a:srgbClr val="8696FE"/>
                  </a:solidFill>
                </a:rPr>
                <a:t>Attack Simulation</a:t>
              </a:r>
              <a:endParaRPr lang="id-ID" sz="2000" b="1">
                <a:solidFill>
                  <a:srgbClr val="8696FE"/>
                </a:solidFill>
              </a:endParaRPr>
            </a:p>
          </p:txBody>
        </p:sp>
        <p:sp>
          <p:nvSpPr>
            <p:cNvPr id="85" name="TextBox 84">
              <a:extLst>
                <a:ext uri="{FF2B5EF4-FFF2-40B4-BE49-F238E27FC236}">
                  <a16:creationId xmlns:a16="http://schemas.microsoft.com/office/drawing/2014/main" id="{A72BB321-4882-93A1-7FC6-A2E3CD4C4F7C}"/>
                </a:ext>
              </a:extLst>
            </p:cNvPr>
            <p:cNvSpPr txBox="1"/>
            <p:nvPr/>
          </p:nvSpPr>
          <p:spPr>
            <a:xfrm>
              <a:off x="1383882" y="5261075"/>
              <a:ext cx="495649" cy="928459"/>
            </a:xfrm>
            <a:prstGeom prst="rect">
              <a:avLst/>
            </a:prstGeom>
            <a:noFill/>
          </p:spPr>
          <p:txBody>
            <a:bodyPr wrap="none" rtlCol="0">
              <a:spAutoFit/>
            </a:bodyPr>
            <a:lstStyle/>
            <a:p>
              <a:pPr>
                <a:lnSpc>
                  <a:spcPct val="150000"/>
                </a:lnSpc>
              </a:pPr>
              <a:r>
                <a:rPr lang="en-US" sz="4000" b="1">
                  <a:solidFill>
                    <a:srgbClr val="8696FE"/>
                  </a:solidFill>
                </a:rPr>
                <a:t>3</a:t>
              </a:r>
              <a:endParaRPr lang="id-ID" sz="4000" b="1">
                <a:solidFill>
                  <a:srgbClr val="8696FE"/>
                </a:solidFill>
              </a:endParaRPr>
            </a:p>
          </p:txBody>
        </p:sp>
        <p:sp>
          <p:nvSpPr>
            <p:cNvPr id="86" name="TextBox 85">
              <a:extLst>
                <a:ext uri="{FF2B5EF4-FFF2-40B4-BE49-F238E27FC236}">
                  <a16:creationId xmlns:a16="http://schemas.microsoft.com/office/drawing/2014/main" id="{CC5B90F5-6200-99E0-2D58-45F1C76DE7DB}"/>
                </a:ext>
              </a:extLst>
            </p:cNvPr>
            <p:cNvSpPr txBox="1"/>
            <p:nvPr/>
          </p:nvSpPr>
          <p:spPr>
            <a:xfrm>
              <a:off x="1837853" y="5902056"/>
              <a:ext cx="9170195" cy="384977"/>
            </a:xfrm>
            <a:prstGeom prst="rect">
              <a:avLst/>
            </a:prstGeom>
            <a:noFill/>
          </p:spPr>
          <p:txBody>
            <a:bodyPr wrap="square" rtlCol="0">
              <a:spAutoFit/>
            </a:bodyPr>
            <a:lstStyle/>
            <a:p>
              <a:pPr>
                <a:lnSpc>
                  <a:spcPct val="150000"/>
                </a:lnSpc>
              </a:pPr>
              <a:r>
                <a:rPr lang="en-GB" sz="1400"/>
                <a:t>Simulated PGN attack on CNN and shown misclassification after the attack.</a:t>
              </a:r>
            </a:p>
          </p:txBody>
        </p:sp>
      </p:grpSp>
    </p:spTree>
    <p:extLst>
      <p:ext uri="{BB962C8B-B14F-4D97-AF65-F5344CB8AC3E}">
        <p14:creationId xmlns:p14="http://schemas.microsoft.com/office/powerpoint/2010/main" val="2386361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B1A57-2A68-C1FD-94A2-63334BBC737D}"/>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7DFA76A5-C3D9-DA40-6B95-5E4202321236}"/>
              </a:ext>
            </a:extLst>
          </p:cNvPr>
          <p:cNvGrpSpPr/>
          <p:nvPr/>
        </p:nvGrpSpPr>
        <p:grpSpPr>
          <a:xfrm rot="454359">
            <a:off x="-11569" y="5127635"/>
            <a:ext cx="1611354" cy="1141658"/>
            <a:chOff x="-27979" y="5270662"/>
            <a:chExt cx="2140300" cy="1516423"/>
          </a:xfrm>
        </p:grpSpPr>
        <p:grpSp>
          <p:nvGrpSpPr>
            <p:cNvPr id="76" name="Graphic 11">
              <a:extLst>
                <a:ext uri="{FF2B5EF4-FFF2-40B4-BE49-F238E27FC236}">
                  <a16:creationId xmlns:a16="http://schemas.microsoft.com/office/drawing/2014/main" id="{25721C76-B931-F9A6-AAEA-ADA69AE3B16B}"/>
                </a:ext>
              </a:extLst>
            </p:cNvPr>
            <p:cNvGrpSpPr/>
            <p:nvPr/>
          </p:nvGrpSpPr>
          <p:grpSpPr>
            <a:xfrm>
              <a:off x="847508" y="5270662"/>
              <a:ext cx="1264813" cy="1121269"/>
              <a:chOff x="8944372" y="1327777"/>
              <a:chExt cx="1691064" cy="1499146"/>
            </a:xfrm>
            <a:solidFill>
              <a:schemeClr val="accent4"/>
            </a:solidFill>
          </p:grpSpPr>
          <p:sp>
            <p:nvSpPr>
              <p:cNvPr id="83" name="Freeform: Shape 82">
                <a:extLst>
                  <a:ext uri="{FF2B5EF4-FFF2-40B4-BE49-F238E27FC236}">
                    <a16:creationId xmlns:a16="http://schemas.microsoft.com/office/drawing/2014/main" id="{E4189B9D-8DF4-B3F8-08EE-E0C8D2D040A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B02935D-326E-94B7-BF52-205798D22308}"/>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0C0A9690-393F-EEF9-7778-336824755E0D}"/>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2619F5D0-F2C9-1585-A070-5D504557730C}"/>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9221D9BC-EC06-8E3E-5D7C-B70177DBC429}"/>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77" name="Graphic 11">
              <a:extLst>
                <a:ext uri="{FF2B5EF4-FFF2-40B4-BE49-F238E27FC236}">
                  <a16:creationId xmlns:a16="http://schemas.microsoft.com/office/drawing/2014/main" id="{0A8C5C35-EAC0-44B6-771F-D872C6C644C7}"/>
                </a:ext>
              </a:extLst>
            </p:cNvPr>
            <p:cNvGrpSpPr/>
            <p:nvPr/>
          </p:nvGrpSpPr>
          <p:grpSpPr>
            <a:xfrm>
              <a:off x="-27979" y="5701462"/>
              <a:ext cx="1257220" cy="1085623"/>
              <a:chOff x="7773841" y="1903760"/>
              <a:chExt cx="1680912" cy="1451487"/>
            </a:xfrm>
            <a:solidFill>
              <a:schemeClr val="accent4"/>
            </a:solidFill>
          </p:grpSpPr>
          <p:sp>
            <p:nvSpPr>
              <p:cNvPr id="78" name="Freeform: Shape 77">
                <a:extLst>
                  <a:ext uri="{FF2B5EF4-FFF2-40B4-BE49-F238E27FC236}">
                    <a16:creationId xmlns:a16="http://schemas.microsoft.com/office/drawing/2014/main" id="{579CC87A-9B46-2C5F-9259-98B745EB927C}"/>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8F820489-2CB8-56A2-193B-C20C3EAAA8C4}"/>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AD42BF0D-45E4-99C0-2331-105DF15FA929}"/>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A2F9E3F2-83D0-1BCC-6DD5-F68719F932DB}"/>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36B54E22-DBD0-BDB0-8DD5-C4085752F40D}"/>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4" name="Google Shape;544;p14">
            <a:extLst>
              <a:ext uri="{FF2B5EF4-FFF2-40B4-BE49-F238E27FC236}">
                <a16:creationId xmlns:a16="http://schemas.microsoft.com/office/drawing/2014/main" id="{E9314883-3066-342F-525E-E3465D265D4F}"/>
              </a:ext>
            </a:extLst>
          </p:cNvPr>
          <p:cNvSpPr/>
          <p:nvPr/>
        </p:nvSpPr>
        <p:spPr>
          <a:xfrm rot="18696891" flipH="1">
            <a:off x="255894" y="1200837"/>
            <a:ext cx="481602" cy="48160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6" name="TextBox 35">
            <a:extLst>
              <a:ext uri="{FF2B5EF4-FFF2-40B4-BE49-F238E27FC236}">
                <a16:creationId xmlns:a16="http://schemas.microsoft.com/office/drawing/2014/main" id="{EE799266-6487-987A-642D-58CDDCE45334}"/>
              </a:ext>
            </a:extLst>
          </p:cNvPr>
          <p:cNvSpPr txBox="1"/>
          <p:nvPr/>
        </p:nvSpPr>
        <p:spPr>
          <a:xfrm>
            <a:off x="3196012" y="428082"/>
            <a:ext cx="5471889" cy="646331"/>
          </a:xfrm>
          <a:prstGeom prst="rect">
            <a:avLst/>
          </a:prstGeom>
          <a:noFill/>
        </p:spPr>
        <p:txBody>
          <a:bodyPr wrap="square" rtlCol="0">
            <a:spAutoFit/>
          </a:bodyPr>
          <a:lstStyle/>
          <a:p>
            <a:pPr algn="ctr"/>
            <a:r>
              <a:rPr lang="en-GB" sz="3600" b="1">
                <a:solidFill>
                  <a:schemeClr val="accent3"/>
                </a:solidFill>
                <a:latin typeface="Outfit Medium" pitchFamily="2" charset="0"/>
              </a:rPr>
              <a:t>Project Completion</a:t>
            </a:r>
            <a:endParaRPr lang="en-ID" sz="3600" b="1">
              <a:solidFill>
                <a:schemeClr val="accent3"/>
              </a:solidFill>
              <a:latin typeface="Outfit Medium" pitchFamily="2" charset="0"/>
            </a:endParaRPr>
          </a:p>
        </p:txBody>
      </p:sp>
      <p:sp>
        <p:nvSpPr>
          <p:cNvPr id="73" name="Google Shape;544;p14">
            <a:extLst>
              <a:ext uri="{FF2B5EF4-FFF2-40B4-BE49-F238E27FC236}">
                <a16:creationId xmlns:a16="http://schemas.microsoft.com/office/drawing/2014/main" id="{003BFB3B-037C-8ABD-6AAD-D58AE404B71A}"/>
              </a:ext>
            </a:extLst>
          </p:cNvPr>
          <p:cNvSpPr/>
          <p:nvPr/>
        </p:nvSpPr>
        <p:spPr>
          <a:xfrm rot="18696891" flipH="1">
            <a:off x="10473845" y="999181"/>
            <a:ext cx="1071814" cy="107181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2" name="Picture 1" descr="A diagram of a process&#10;&#10;Description automatically generated">
            <a:extLst>
              <a:ext uri="{FF2B5EF4-FFF2-40B4-BE49-F238E27FC236}">
                <a16:creationId xmlns:a16="http://schemas.microsoft.com/office/drawing/2014/main" id="{155F760C-2E97-40FF-8C22-CEF198AF8364}"/>
              </a:ext>
            </a:extLst>
          </p:cNvPr>
          <p:cNvPicPr>
            <a:picLocks noChangeAspect="1"/>
          </p:cNvPicPr>
          <p:nvPr/>
        </p:nvPicPr>
        <p:blipFill>
          <a:blip r:embed="rId3"/>
          <a:stretch>
            <a:fillRect/>
          </a:stretch>
        </p:blipFill>
        <p:spPr>
          <a:xfrm>
            <a:off x="1020885" y="1081735"/>
            <a:ext cx="10150230" cy="5050692"/>
          </a:xfrm>
          <a:prstGeom prst="rect">
            <a:avLst/>
          </a:prstGeom>
        </p:spPr>
      </p:pic>
      <p:pic>
        <p:nvPicPr>
          <p:cNvPr id="4" name="Picture 3" descr="A red location pin with a black background&#10;&#10;Description automatically generated">
            <a:extLst>
              <a:ext uri="{FF2B5EF4-FFF2-40B4-BE49-F238E27FC236}">
                <a16:creationId xmlns:a16="http://schemas.microsoft.com/office/drawing/2014/main" id="{90566047-CF8C-BDF4-D8B4-7AED68B92D49}"/>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621741" y="689486"/>
            <a:ext cx="679900" cy="679900"/>
          </a:xfrm>
          <a:prstGeom prst="rect">
            <a:avLst/>
          </a:prstGeom>
        </p:spPr>
      </p:pic>
    </p:spTree>
    <p:extLst>
      <p:ext uri="{BB962C8B-B14F-4D97-AF65-F5344CB8AC3E}">
        <p14:creationId xmlns:p14="http://schemas.microsoft.com/office/powerpoint/2010/main" val="4576519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39730-6798-29BB-F443-3FA378312559}"/>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8A96970A-9579-1C1D-B336-9A84868EB234}"/>
              </a:ext>
            </a:extLst>
          </p:cNvPr>
          <p:cNvSpPr txBox="1"/>
          <p:nvPr/>
        </p:nvSpPr>
        <p:spPr>
          <a:xfrm>
            <a:off x="2324669" y="383796"/>
            <a:ext cx="7542662" cy="769441"/>
          </a:xfrm>
          <a:prstGeom prst="rect">
            <a:avLst/>
          </a:prstGeom>
          <a:noFill/>
        </p:spPr>
        <p:txBody>
          <a:bodyPr wrap="square" rtlCol="0">
            <a:spAutoFit/>
          </a:bodyPr>
          <a:lstStyle/>
          <a:p>
            <a:pPr algn="ctr"/>
            <a:r>
              <a:rPr lang="en-GB" sz="4400" b="1">
                <a:solidFill>
                  <a:schemeClr val="accent3"/>
                </a:solidFill>
                <a:latin typeface="Outfit Medium" pitchFamily="2" charset="0"/>
              </a:rPr>
              <a:t>References</a:t>
            </a:r>
            <a:endParaRPr lang="en-ID" sz="4400" b="1">
              <a:solidFill>
                <a:schemeClr val="accent3"/>
              </a:solidFill>
              <a:latin typeface="Outfit Medium" pitchFamily="2" charset="0"/>
            </a:endParaRPr>
          </a:p>
        </p:txBody>
      </p:sp>
      <p:sp>
        <p:nvSpPr>
          <p:cNvPr id="60" name="Google Shape;544;p14">
            <a:extLst>
              <a:ext uri="{FF2B5EF4-FFF2-40B4-BE49-F238E27FC236}">
                <a16:creationId xmlns:a16="http://schemas.microsoft.com/office/drawing/2014/main" id="{B92E840F-BB0B-59D7-0989-275458AA4508}"/>
              </a:ext>
            </a:extLst>
          </p:cNvPr>
          <p:cNvSpPr/>
          <p:nvPr/>
        </p:nvSpPr>
        <p:spPr>
          <a:xfrm rot="9755937" flipH="1">
            <a:off x="330877" y="306828"/>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61" name="Google Shape;544;p14">
            <a:extLst>
              <a:ext uri="{FF2B5EF4-FFF2-40B4-BE49-F238E27FC236}">
                <a16:creationId xmlns:a16="http://schemas.microsoft.com/office/drawing/2014/main" id="{77AF9EA2-6BC7-37A2-34F7-78DED4666BA3}"/>
              </a:ext>
            </a:extLst>
          </p:cNvPr>
          <p:cNvSpPr/>
          <p:nvPr/>
        </p:nvSpPr>
        <p:spPr>
          <a:xfrm rot="2730025" flipH="1">
            <a:off x="10842694" y="5806206"/>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BC2E7999-37E3-74DF-F4E4-C119E6A7AB03}"/>
              </a:ext>
            </a:extLst>
          </p:cNvPr>
          <p:cNvSpPr txBox="1"/>
          <p:nvPr/>
        </p:nvSpPr>
        <p:spPr>
          <a:xfrm>
            <a:off x="1247466" y="1223418"/>
            <a:ext cx="9762279" cy="3394134"/>
          </a:xfrm>
          <a:prstGeom prst="rect">
            <a:avLst/>
          </a:prstGeom>
          <a:noFill/>
        </p:spPr>
        <p:txBody>
          <a:bodyPr wrap="square" rtlCol="0">
            <a:spAutoFit/>
          </a:bodyPr>
          <a:lstStyle>
            <a:defPPr>
              <a:defRPr lang="en-US"/>
            </a:defPPr>
            <a:lvl1pPr>
              <a:lnSpc>
                <a:spcPct val="120000"/>
              </a:lnSpc>
              <a:defRPr sz="1200" b="0" i="0">
                <a:solidFill>
                  <a:schemeClr val="tx1">
                    <a:lumMod val="50000"/>
                    <a:lumOff val="50000"/>
                  </a:schemeClr>
                </a:solidFill>
                <a:effectLst/>
              </a:defRPr>
            </a:lvl1pPr>
          </a:lstStyle>
          <a:p>
            <a:pPr algn="just">
              <a:lnSpc>
                <a:spcPct val="120000"/>
              </a:lnSpc>
            </a:pPr>
            <a:r>
              <a:rPr lang="en-US" sz="1800">
                <a:solidFill>
                  <a:schemeClr val="tx1"/>
                </a:solidFill>
              </a:rPr>
              <a:t>[1] Z. Ge, H. Liu, X. Wang, F. Shang, and Y. Liu, "Boosting Adversarial Transferability by Achieving Flat Local Maxima," Neural Information Processing Systems (</a:t>
            </a:r>
            <a:r>
              <a:rPr lang="en-US" sz="1800" err="1">
                <a:solidFill>
                  <a:schemeClr val="tx1"/>
                </a:solidFill>
              </a:rPr>
              <a:t>NeurIPS</a:t>
            </a:r>
            <a:r>
              <a:rPr lang="en-US" sz="1800">
                <a:solidFill>
                  <a:schemeClr val="tx1"/>
                </a:solidFill>
              </a:rPr>
              <a:t> 2023), arXiv:2306.05225, Nov. 2023. [Online]. Available: </a:t>
            </a:r>
            <a:r>
              <a:rPr lang="en-US" sz="1800">
                <a:solidFill>
                  <a:schemeClr val="tx1"/>
                </a:solidFill>
                <a:hlinkClick r:id="rId3"/>
              </a:rPr>
              <a:t>https://arxiv.org/abs/2306.05225</a:t>
            </a:r>
            <a:endParaRPr lang="en-US" sz="1800">
              <a:solidFill>
                <a:schemeClr val="tx1"/>
              </a:solidFill>
            </a:endParaRPr>
          </a:p>
          <a:p>
            <a:pPr algn="just">
              <a:lnSpc>
                <a:spcPct val="120000"/>
              </a:lnSpc>
            </a:pPr>
            <a:endParaRPr lang="en-US" sz="1800">
              <a:solidFill>
                <a:schemeClr val="tx1"/>
              </a:solidFill>
            </a:endParaRPr>
          </a:p>
          <a:p>
            <a:pPr algn="just">
              <a:lnSpc>
                <a:spcPct val="120000"/>
              </a:lnSpc>
            </a:pPr>
            <a:r>
              <a:rPr lang="en-US" sz="1800">
                <a:solidFill>
                  <a:schemeClr val="tx1"/>
                </a:solidFill>
              </a:rPr>
              <a:t>[2] Li, </a:t>
            </a:r>
            <a:r>
              <a:rPr lang="en-US" sz="1800" err="1">
                <a:solidFill>
                  <a:schemeClr val="tx1"/>
                </a:solidFill>
              </a:rPr>
              <a:t>Xiangjuan</a:t>
            </a:r>
            <a:r>
              <a:rPr lang="en-US" sz="1800">
                <a:solidFill>
                  <a:schemeClr val="tx1"/>
                </a:solidFill>
              </a:rPr>
              <a:t> &amp; Li, </a:t>
            </a:r>
            <a:r>
              <a:rPr lang="en-US" sz="1800" err="1">
                <a:solidFill>
                  <a:schemeClr val="tx1"/>
                </a:solidFill>
              </a:rPr>
              <a:t>Feifan</a:t>
            </a:r>
            <a:r>
              <a:rPr lang="en-US" sz="1800">
                <a:solidFill>
                  <a:schemeClr val="tx1"/>
                </a:solidFill>
              </a:rPr>
              <a:t> &amp; Li, Yang &amp; Pan, Quan. (2023). PGN: A Perturbation Generation Network Against Deep Reinforcement Learning. 611-618. 10.1109/ICTAI59109.2023.00096. </a:t>
            </a:r>
          </a:p>
          <a:p>
            <a:pPr algn="just">
              <a:lnSpc>
                <a:spcPct val="120000"/>
              </a:lnSpc>
            </a:pPr>
            <a:endParaRPr lang="en-US" sz="1800">
              <a:solidFill>
                <a:schemeClr val="tx1"/>
              </a:solidFill>
            </a:endParaRPr>
          </a:p>
          <a:p>
            <a:pPr algn="just">
              <a:lnSpc>
                <a:spcPct val="120000"/>
              </a:lnSpc>
            </a:pPr>
            <a:r>
              <a:rPr lang="en-US" sz="1800">
                <a:solidFill>
                  <a:schemeClr val="tx1"/>
                </a:solidFill>
              </a:rPr>
              <a:t>[3] </a:t>
            </a:r>
            <a:r>
              <a:rPr lang="en-GB" sz="1800">
                <a:solidFill>
                  <a:schemeClr val="tx1"/>
                </a:solidFill>
              </a:rPr>
              <a:t>J. Dong, J. Chen, X. Xie, J. Lai, and H. Chen, "Adversarial Attack and </a:t>
            </a:r>
            <a:r>
              <a:rPr lang="en-GB" sz="1800" err="1">
                <a:solidFill>
                  <a:schemeClr val="tx1"/>
                </a:solidFill>
              </a:rPr>
              <a:t>Defense</a:t>
            </a:r>
            <a:r>
              <a:rPr lang="en-GB" sz="1800">
                <a:solidFill>
                  <a:schemeClr val="tx1"/>
                </a:solidFill>
              </a:rPr>
              <a:t> for Medical Image Analysis: Methods and Applications," </a:t>
            </a:r>
            <a:r>
              <a:rPr lang="en-GB" sz="1800" err="1">
                <a:solidFill>
                  <a:schemeClr val="tx1"/>
                </a:solidFill>
              </a:rPr>
              <a:t>arXiv</a:t>
            </a:r>
            <a:r>
              <a:rPr lang="en-GB" sz="1800">
                <a:solidFill>
                  <a:schemeClr val="tx1"/>
                </a:solidFill>
              </a:rPr>
              <a:t>, arXiv:2303.14133, Mar. 2023. [Online]. Available: https://doi.org/10.48550/arXiv.2303.14133</a:t>
            </a:r>
            <a:endParaRPr lang="en-US" sz="1800">
              <a:solidFill>
                <a:schemeClr val="tx1"/>
              </a:solidFill>
            </a:endParaRPr>
          </a:p>
        </p:txBody>
      </p:sp>
    </p:spTree>
    <p:extLst>
      <p:ext uri="{BB962C8B-B14F-4D97-AF65-F5344CB8AC3E}">
        <p14:creationId xmlns:p14="http://schemas.microsoft.com/office/powerpoint/2010/main" val="232753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96D68-AED2-0654-6338-43FD161C10C3}"/>
            </a:ext>
          </a:extLst>
        </p:cNvPr>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164E197-06D7-279F-8539-EC10836E7FFB}"/>
              </a:ext>
            </a:extLst>
          </p:cNvPr>
          <p:cNvSpPr>
            <a:spLocks noGrp="1"/>
          </p:cNvSpPr>
          <p:nvPr>
            <p:ph type="pic" sz="quarter" idx="10"/>
          </p:nvPr>
        </p:nvSpPr>
        <p:spPr/>
        <p:txBody>
          <a:bodyPr/>
          <a:lstStyle/>
          <a:p>
            <a:endParaRPr lang="en-US"/>
          </a:p>
        </p:txBody>
      </p:sp>
      <p:sp>
        <p:nvSpPr>
          <p:cNvPr id="3" name="Rectangle 2">
            <a:extLst>
              <a:ext uri="{FF2B5EF4-FFF2-40B4-BE49-F238E27FC236}">
                <a16:creationId xmlns:a16="http://schemas.microsoft.com/office/drawing/2014/main" id="{AD72CA08-7731-D461-9F5C-DABE0EFD07F3}"/>
              </a:ext>
            </a:extLst>
          </p:cNvPr>
          <p:cNvSpPr/>
          <p:nvPr/>
        </p:nvSpPr>
        <p:spPr>
          <a:xfrm>
            <a:off x="0" y="0"/>
            <a:ext cx="12192000" cy="6858000"/>
          </a:xfrm>
          <a:prstGeom prst="rect">
            <a:avLst/>
          </a:pr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Freeform: Shape 28">
            <a:extLst>
              <a:ext uri="{FF2B5EF4-FFF2-40B4-BE49-F238E27FC236}">
                <a16:creationId xmlns:a16="http://schemas.microsoft.com/office/drawing/2014/main" id="{F403363A-A322-D69D-FE48-E8CD716EF607}"/>
              </a:ext>
            </a:extLst>
          </p:cNvPr>
          <p:cNvSpPr/>
          <p:nvPr/>
        </p:nvSpPr>
        <p:spPr>
          <a:xfrm rot="20589211" flipH="1">
            <a:off x="6408867" y="-642825"/>
            <a:ext cx="6359498" cy="6034238"/>
          </a:xfrm>
          <a:custGeom>
            <a:avLst/>
            <a:gdLst>
              <a:gd name="connsiteX0" fmla="*/ 4951073 w 6359498"/>
              <a:gd name="connsiteY0" fmla="*/ 0 h 6034238"/>
              <a:gd name="connsiteX1" fmla="*/ 0 w 6359498"/>
              <a:gd name="connsiteY1" fmla="*/ 1499201 h 6034238"/>
              <a:gd name="connsiteX2" fmla="*/ 1206157 w 6359498"/>
              <a:gd name="connsiteY2" fmla="*/ 5482504 h 6034238"/>
              <a:gd name="connsiteX3" fmla="*/ 1454410 w 6359498"/>
              <a:gd name="connsiteY3" fmla="*/ 5633321 h 6034238"/>
              <a:gd name="connsiteX4" fmla="*/ 3037752 w 6359498"/>
              <a:gd name="connsiteY4" fmla="*/ 6034238 h 6034238"/>
              <a:gd name="connsiteX5" fmla="*/ 6359498 w 6359498"/>
              <a:gd name="connsiteY5" fmla="*/ 2712492 h 6034238"/>
              <a:gd name="connsiteX6" fmla="*/ 5150691 w 6359498"/>
              <a:gd name="connsiteY6" fmla="*/ 149271 h 603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9498" h="6034238">
                <a:moveTo>
                  <a:pt x="4951073" y="0"/>
                </a:moveTo>
                <a:lnTo>
                  <a:pt x="0" y="1499201"/>
                </a:lnTo>
                <a:lnTo>
                  <a:pt x="1206157" y="5482504"/>
                </a:lnTo>
                <a:lnTo>
                  <a:pt x="1454410" y="5633321"/>
                </a:lnTo>
                <a:cubicBezTo>
                  <a:pt x="1925080" y="5889004"/>
                  <a:pt x="2464456" y="6034238"/>
                  <a:pt x="3037752" y="6034238"/>
                </a:cubicBezTo>
                <a:cubicBezTo>
                  <a:pt x="4872302" y="6034238"/>
                  <a:pt x="6359498" y="4547042"/>
                  <a:pt x="6359498" y="2712492"/>
                </a:cubicBezTo>
                <a:cubicBezTo>
                  <a:pt x="6359498" y="1680558"/>
                  <a:pt x="5888940" y="758528"/>
                  <a:pt x="5150691" y="149271"/>
                </a:cubicBezTo>
                <a:close/>
              </a:path>
            </a:pathLst>
          </a:cu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5" name="Freeform: Shape 9">
            <a:extLst>
              <a:ext uri="{FF2B5EF4-FFF2-40B4-BE49-F238E27FC236}">
                <a16:creationId xmlns:a16="http://schemas.microsoft.com/office/drawing/2014/main" id="{425FED1A-7507-E20A-8CFF-6764B156C49F}"/>
              </a:ext>
            </a:extLst>
          </p:cNvPr>
          <p:cNvSpPr/>
          <p:nvPr/>
        </p:nvSpPr>
        <p:spPr>
          <a:xfrm>
            <a:off x="1" y="749993"/>
            <a:ext cx="12467491" cy="2995529"/>
          </a:xfrm>
          <a:custGeom>
            <a:avLst/>
            <a:gdLst>
              <a:gd name="connsiteX0" fmla="*/ 0 w 9944101"/>
              <a:gd name="connsiteY0" fmla="*/ 0 h 3440096"/>
              <a:gd name="connsiteX1" fmla="*/ 9750183 w 9944101"/>
              <a:gd name="connsiteY1" fmla="*/ 0 h 3440096"/>
              <a:gd name="connsiteX2" fmla="*/ 9944101 w 9944101"/>
              <a:gd name="connsiteY2" fmla="*/ 193918 h 3440096"/>
              <a:gd name="connsiteX3" fmla="*/ 9944101 w 9944101"/>
              <a:gd name="connsiteY3" fmla="*/ 3246178 h 3440096"/>
              <a:gd name="connsiteX4" fmla="*/ 9750183 w 9944101"/>
              <a:gd name="connsiteY4" fmla="*/ 3440096 h 3440096"/>
              <a:gd name="connsiteX5" fmla="*/ 0 w 9944101"/>
              <a:gd name="connsiteY5" fmla="*/ 3440096 h 344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4101" h="3440096">
                <a:moveTo>
                  <a:pt x="0" y="0"/>
                </a:moveTo>
                <a:lnTo>
                  <a:pt x="9750183" y="0"/>
                </a:lnTo>
                <a:cubicBezTo>
                  <a:pt x="9857281" y="0"/>
                  <a:pt x="9944101" y="86820"/>
                  <a:pt x="9944101" y="193918"/>
                </a:cubicBezTo>
                <a:lnTo>
                  <a:pt x="9944101" y="3246178"/>
                </a:lnTo>
                <a:cubicBezTo>
                  <a:pt x="9944101" y="3353276"/>
                  <a:pt x="9857281" y="3440096"/>
                  <a:pt x="9750183" y="3440096"/>
                </a:cubicBezTo>
                <a:lnTo>
                  <a:pt x="0" y="3440096"/>
                </a:lnTo>
                <a:close/>
              </a:path>
            </a:pathLst>
          </a:custGeom>
          <a:solidFill>
            <a:schemeClr val="accent3"/>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accent1"/>
              </a:solidFill>
            </a:endParaRPr>
          </a:p>
        </p:txBody>
      </p:sp>
      <p:sp>
        <p:nvSpPr>
          <p:cNvPr id="6" name="TextBox 5">
            <a:extLst>
              <a:ext uri="{FF2B5EF4-FFF2-40B4-BE49-F238E27FC236}">
                <a16:creationId xmlns:a16="http://schemas.microsoft.com/office/drawing/2014/main" id="{BB659D76-C5B6-8459-5124-2CA6F5C2A66B}"/>
              </a:ext>
            </a:extLst>
          </p:cNvPr>
          <p:cNvSpPr txBox="1"/>
          <p:nvPr/>
        </p:nvSpPr>
        <p:spPr>
          <a:xfrm>
            <a:off x="3422488" y="1234246"/>
            <a:ext cx="5071645" cy="1446550"/>
          </a:xfrm>
          <a:prstGeom prst="rect">
            <a:avLst/>
          </a:prstGeom>
          <a:noFill/>
        </p:spPr>
        <p:txBody>
          <a:bodyPr wrap="none" lIns="91440" tIns="45720" rIns="91440" bIns="45720" rtlCol="0" anchor="t">
            <a:spAutoFit/>
          </a:bodyPr>
          <a:lstStyle/>
          <a:p>
            <a:pPr algn="ctr"/>
            <a:r>
              <a:rPr lang="en-ID" sz="4400" b="1" i="0">
                <a:solidFill>
                  <a:schemeClr val="bg1"/>
                </a:solidFill>
                <a:effectLst/>
                <a:latin typeface="Rubik" pitchFamily="2" charset="-79"/>
                <a:cs typeface="Rubik"/>
              </a:rPr>
              <a:t>IT211</a:t>
            </a:r>
            <a:r>
              <a:rPr lang="en-ID" sz="4400" b="1">
                <a:solidFill>
                  <a:schemeClr val="bg1"/>
                </a:solidFill>
                <a:latin typeface="Rubik" pitchFamily="2" charset="-79"/>
                <a:cs typeface="Rubik"/>
              </a:rPr>
              <a:t>66860</a:t>
            </a:r>
            <a:endParaRPr lang="en-ID" sz="4400" b="1" i="0">
              <a:solidFill>
                <a:schemeClr val="bg1"/>
              </a:solidFill>
              <a:effectLst/>
              <a:latin typeface="Rubik" pitchFamily="2" charset="-79"/>
              <a:cs typeface="Rubik"/>
            </a:endParaRPr>
          </a:p>
          <a:p>
            <a:pPr algn="ctr"/>
            <a:r>
              <a:rPr lang="en-ID" sz="4400" b="1">
                <a:solidFill>
                  <a:schemeClr val="bg1"/>
                </a:solidFill>
                <a:latin typeface="Rubik" pitchFamily="2" charset="-79"/>
                <a:cs typeface="Rubik"/>
              </a:rPr>
              <a:t>P.G.E.J. </a:t>
            </a:r>
            <a:r>
              <a:rPr lang="en-ID" sz="4400" b="1" err="1">
                <a:solidFill>
                  <a:schemeClr val="bg1"/>
                </a:solidFill>
                <a:latin typeface="Rubik" pitchFamily="2" charset="-79"/>
                <a:cs typeface="Rubik"/>
              </a:rPr>
              <a:t>Sandamal</a:t>
            </a:r>
            <a:endParaRPr lang="en-ID" sz="4400" b="1">
              <a:solidFill>
                <a:schemeClr val="bg1"/>
              </a:solidFill>
              <a:latin typeface="Rubik" pitchFamily="2" charset="-79"/>
              <a:cs typeface="Rubik" pitchFamily="2" charset="-79"/>
            </a:endParaRPr>
          </a:p>
        </p:txBody>
      </p:sp>
      <p:sp>
        <p:nvSpPr>
          <p:cNvPr id="10" name="TextBox 9">
            <a:extLst>
              <a:ext uri="{FF2B5EF4-FFF2-40B4-BE49-F238E27FC236}">
                <a16:creationId xmlns:a16="http://schemas.microsoft.com/office/drawing/2014/main" id="{54D68882-44B3-207E-66E1-3884E14300A2}"/>
              </a:ext>
            </a:extLst>
          </p:cNvPr>
          <p:cNvSpPr txBox="1"/>
          <p:nvPr/>
        </p:nvSpPr>
        <p:spPr>
          <a:xfrm>
            <a:off x="3663668" y="2728242"/>
            <a:ext cx="4993097" cy="338554"/>
          </a:xfrm>
          <a:prstGeom prst="rect">
            <a:avLst/>
          </a:prstGeom>
          <a:noFill/>
        </p:spPr>
        <p:txBody>
          <a:bodyPr wrap="square">
            <a:spAutoFit/>
          </a:bodyPr>
          <a:lstStyle/>
          <a:p>
            <a:pPr algn="ctr"/>
            <a:r>
              <a:rPr lang="en-ID" sz="1600" i="1">
                <a:solidFill>
                  <a:schemeClr val="bg1"/>
                </a:solidFill>
                <a:latin typeface="Open Sans" panose="020B0606030504020204" pitchFamily="34" charset="0"/>
                <a:ea typeface="Open Sans" panose="020B0606030504020204" pitchFamily="34" charset="0"/>
                <a:cs typeface="Open Sans" panose="020B0606030504020204" pitchFamily="34" charset="0"/>
              </a:rPr>
              <a:t>Cyber Security</a:t>
            </a:r>
          </a:p>
        </p:txBody>
      </p:sp>
      <p:pic>
        <p:nvPicPr>
          <p:cNvPr id="7" name="Picture 6" descr="A person with a beard and mustache wearing a suit and tie&#10;&#10;Description automatically generated">
            <a:extLst>
              <a:ext uri="{FF2B5EF4-FFF2-40B4-BE49-F238E27FC236}">
                <a16:creationId xmlns:a16="http://schemas.microsoft.com/office/drawing/2014/main" id="{7D7A9F18-F2A8-7640-A41A-2DA94E5F7C48}"/>
              </a:ext>
            </a:extLst>
          </p:cNvPr>
          <p:cNvPicPr>
            <a:picLocks noChangeAspect="1"/>
          </p:cNvPicPr>
          <p:nvPr/>
        </p:nvPicPr>
        <p:blipFill>
          <a:blip r:embed="rId3"/>
          <a:stretch>
            <a:fillRect/>
          </a:stretch>
        </p:blipFill>
        <p:spPr>
          <a:xfrm>
            <a:off x="4755910" y="3066796"/>
            <a:ext cx="2692401" cy="3532718"/>
          </a:xfrm>
          <a:prstGeom prst="rect">
            <a:avLst/>
          </a:prstGeom>
          <a:ln>
            <a:noFill/>
          </a:ln>
          <a:effectLst>
            <a:softEdge rad="112500"/>
          </a:effectLst>
        </p:spPr>
      </p:pic>
    </p:spTree>
    <p:extLst>
      <p:ext uri="{BB962C8B-B14F-4D97-AF65-F5344CB8AC3E}">
        <p14:creationId xmlns:p14="http://schemas.microsoft.com/office/powerpoint/2010/main" val="3991434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21A47-5F59-A348-1CBA-1DEFC6AC199F}"/>
              </a:ext>
            </a:extLst>
          </p:cNvPr>
          <p:cNvPicPr>
            <a:picLocks noChangeAspect="1"/>
          </p:cNvPicPr>
          <p:nvPr/>
        </p:nvPicPr>
        <p:blipFill>
          <a:blip r:embed="rId2"/>
          <a:srcRect l="-826" t="1511" r="943" b="6782"/>
          <a:stretch/>
        </p:blipFill>
        <p:spPr>
          <a:xfrm>
            <a:off x="1821431" y="745418"/>
            <a:ext cx="8544126" cy="5795799"/>
          </a:xfrm>
          <a:prstGeom prst="rect">
            <a:avLst/>
          </a:prstGeom>
        </p:spPr>
      </p:pic>
      <p:sp>
        <p:nvSpPr>
          <p:cNvPr id="54" name="Google Shape;544;p14">
            <a:extLst>
              <a:ext uri="{FF2B5EF4-FFF2-40B4-BE49-F238E27FC236}">
                <a16:creationId xmlns:a16="http://schemas.microsoft.com/office/drawing/2014/main" id="{8BB57260-5833-878A-96D5-CE96B0130C7C}"/>
              </a:ext>
            </a:extLst>
          </p:cNvPr>
          <p:cNvSpPr/>
          <p:nvPr/>
        </p:nvSpPr>
        <p:spPr>
          <a:xfrm rot="12914449">
            <a:off x="10712874" y="5253134"/>
            <a:ext cx="903186" cy="90318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dirty="0">
              <a:latin typeface="Arial"/>
              <a:cs typeface="Arial"/>
              <a:sym typeface="Arial"/>
            </a:endParaRPr>
          </a:p>
        </p:txBody>
      </p:sp>
      <p:grpSp>
        <p:nvGrpSpPr>
          <p:cNvPr id="37" name="Group 36">
            <a:extLst>
              <a:ext uri="{FF2B5EF4-FFF2-40B4-BE49-F238E27FC236}">
                <a16:creationId xmlns:a16="http://schemas.microsoft.com/office/drawing/2014/main" id="{38F19D75-DB93-3932-4850-1FAC26A4118E}"/>
              </a:ext>
            </a:extLst>
          </p:cNvPr>
          <p:cNvGrpSpPr/>
          <p:nvPr/>
        </p:nvGrpSpPr>
        <p:grpSpPr>
          <a:xfrm rot="21145641" flipV="1">
            <a:off x="-8886" y="35560"/>
            <a:ext cx="1802236" cy="1276898"/>
            <a:chOff x="-27979" y="5270662"/>
            <a:chExt cx="2140300" cy="1516423"/>
          </a:xfrm>
        </p:grpSpPr>
        <p:grpSp>
          <p:nvGrpSpPr>
            <p:cNvPr id="38" name="Graphic 11">
              <a:extLst>
                <a:ext uri="{FF2B5EF4-FFF2-40B4-BE49-F238E27FC236}">
                  <a16:creationId xmlns:a16="http://schemas.microsoft.com/office/drawing/2014/main" id="{71C324D1-1200-B976-113B-54BF286940B8}"/>
                </a:ext>
              </a:extLst>
            </p:cNvPr>
            <p:cNvGrpSpPr/>
            <p:nvPr/>
          </p:nvGrpSpPr>
          <p:grpSpPr>
            <a:xfrm>
              <a:off x="847508" y="5270662"/>
              <a:ext cx="1264813" cy="1121269"/>
              <a:chOff x="8944372" y="1327777"/>
              <a:chExt cx="1691064" cy="1499146"/>
            </a:xfrm>
            <a:solidFill>
              <a:schemeClr val="accent4"/>
            </a:solidFill>
          </p:grpSpPr>
          <p:sp>
            <p:nvSpPr>
              <p:cNvPr id="45" name="Freeform: Shape 44">
                <a:extLst>
                  <a:ext uri="{FF2B5EF4-FFF2-40B4-BE49-F238E27FC236}">
                    <a16:creationId xmlns:a16="http://schemas.microsoft.com/office/drawing/2014/main" id="{1481079C-5854-6861-FE17-60F8A5E73894}"/>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dirty="0"/>
              </a:p>
            </p:txBody>
          </p:sp>
          <p:sp>
            <p:nvSpPr>
              <p:cNvPr id="46" name="Freeform: Shape 45">
                <a:extLst>
                  <a:ext uri="{FF2B5EF4-FFF2-40B4-BE49-F238E27FC236}">
                    <a16:creationId xmlns:a16="http://schemas.microsoft.com/office/drawing/2014/main" id="{53D657C0-9A01-3BDB-5F34-2E41C4DAC790}"/>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dirty="0"/>
              </a:p>
            </p:txBody>
          </p:sp>
          <p:sp>
            <p:nvSpPr>
              <p:cNvPr id="47" name="Freeform: Shape 46">
                <a:extLst>
                  <a:ext uri="{FF2B5EF4-FFF2-40B4-BE49-F238E27FC236}">
                    <a16:creationId xmlns:a16="http://schemas.microsoft.com/office/drawing/2014/main" id="{231D1304-1218-5424-1F23-B33FE3395219}"/>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dirty="0"/>
              </a:p>
            </p:txBody>
          </p:sp>
          <p:sp>
            <p:nvSpPr>
              <p:cNvPr id="48" name="Freeform: Shape 47">
                <a:extLst>
                  <a:ext uri="{FF2B5EF4-FFF2-40B4-BE49-F238E27FC236}">
                    <a16:creationId xmlns:a16="http://schemas.microsoft.com/office/drawing/2014/main" id="{24F74278-257C-D14A-C88F-DDA4C3245B61}"/>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dirty="0"/>
              </a:p>
            </p:txBody>
          </p:sp>
          <p:sp>
            <p:nvSpPr>
              <p:cNvPr id="49" name="Freeform: Shape 48">
                <a:extLst>
                  <a:ext uri="{FF2B5EF4-FFF2-40B4-BE49-F238E27FC236}">
                    <a16:creationId xmlns:a16="http://schemas.microsoft.com/office/drawing/2014/main" id="{93DBAE95-D139-3352-76CA-BEED889E3588}"/>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dirty="0"/>
              </a:p>
            </p:txBody>
          </p:sp>
        </p:grpSp>
        <p:grpSp>
          <p:nvGrpSpPr>
            <p:cNvPr id="39" name="Graphic 11">
              <a:extLst>
                <a:ext uri="{FF2B5EF4-FFF2-40B4-BE49-F238E27FC236}">
                  <a16:creationId xmlns:a16="http://schemas.microsoft.com/office/drawing/2014/main" id="{6560F82D-1E88-464A-FB59-F0027AC7B2CB}"/>
                </a:ext>
              </a:extLst>
            </p:cNvPr>
            <p:cNvGrpSpPr/>
            <p:nvPr/>
          </p:nvGrpSpPr>
          <p:grpSpPr>
            <a:xfrm>
              <a:off x="-27979" y="5701462"/>
              <a:ext cx="1257220" cy="1085623"/>
              <a:chOff x="7773841" y="1903760"/>
              <a:chExt cx="1680912" cy="1451487"/>
            </a:xfrm>
            <a:solidFill>
              <a:schemeClr val="accent4"/>
            </a:solidFill>
          </p:grpSpPr>
          <p:sp>
            <p:nvSpPr>
              <p:cNvPr id="40" name="Freeform: Shape 39">
                <a:extLst>
                  <a:ext uri="{FF2B5EF4-FFF2-40B4-BE49-F238E27FC236}">
                    <a16:creationId xmlns:a16="http://schemas.microsoft.com/office/drawing/2014/main" id="{972F9BD0-9B82-C4BC-FF94-09E0FD1F94F8}"/>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dirty="0"/>
              </a:p>
            </p:txBody>
          </p:sp>
          <p:sp>
            <p:nvSpPr>
              <p:cNvPr id="41" name="Freeform: Shape 40">
                <a:extLst>
                  <a:ext uri="{FF2B5EF4-FFF2-40B4-BE49-F238E27FC236}">
                    <a16:creationId xmlns:a16="http://schemas.microsoft.com/office/drawing/2014/main" id="{591813EA-7A21-F4D6-A4C6-20C7A34F25D1}"/>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dirty="0"/>
              </a:p>
            </p:txBody>
          </p:sp>
          <p:sp>
            <p:nvSpPr>
              <p:cNvPr id="42" name="Freeform: Shape 41">
                <a:extLst>
                  <a:ext uri="{FF2B5EF4-FFF2-40B4-BE49-F238E27FC236}">
                    <a16:creationId xmlns:a16="http://schemas.microsoft.com/office/drawing/2014/main" id="{3B4C9817-9AF4-3347-8AE6-76762D8328A5}"/>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dirty="0"/>
              </a:p>
            </p:txBody>
          </p:sp>
          <p:sp>
            <p:nvSpPr>
              <p:cNvPr id="43" name="Freeform: Shape 42">
                <a:extLst>
                  <a:ext uri="{FF2B5EF4-FFF2-40B4-BE49-F238E27FC236}">
                    <a16:creationId xmlns:a16="http://schemas.microsoft.com/office/drawing/2014/main" id="{EBC170F7-9BCA-5D48-45EA-2100948C541B}"/>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dirty="0"/>
              </a:p>
            </p:txBody>
          </p:sp>
          <p:sp>
            <p:nvSpPr>
              <p:cNvPr id="44" name="Freeform: Shape 43">
                <a:extLst>
                  <a:ext uri="{FF2B5EF4-FFF2-40B4-BE49-F238E27FC236}">
                    <a16:creationId xmlns:a16="http://schemas.microsoft.com/office/drawing/2014/main" id="{A97C1D69-13F5-33C0-1B23-8FC64D09341E}"/>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dirty="0"/>
              </a:p>
            </p:txBody>
          </p:sp>
        </p:grpSp>
      </p:grpSp>
      <p:sp>
        <p:nvSpPr>
          <p:cNvPr id="2" name="TextBox 1">
            <a:extLst>
              <a:ext uri="{FF2B5EF4-FFF2-40B4-BE49-F238E27FC236}">
                <a16:creationId xmlns:a16="http://schemas.microsoft.com/office/drawing/2014/main" id="{8F2C17B3-F7AE-ABFC-4B9F-440BE30692E4}"/>
              </a:ext>
            </a:extLst>
          </p:cNvPr>
          <p:cNvSpPr txBox="1"/>
          <p:nvPr/>
        </p:nvSpPr>
        <p:spPr>
          <a:xfrm>
            <a:off x="3575459" y="91462"/>
            <a:ext cx="5798069" cy="646331"/>
          </a:xfrm>
          <a:prstGeom prst="rect">
            <a:avLst/>
          </a:prstGeom>
          <a:noFill/>
        </p:spPr>
        <p:txBody>
          <a:bodyPr wrap="square" rtlCol="0">
            <a:spAutoFit/>
          </a:bodyPr>
          <a:lstStyle/>
          <a:p>
            <a:r>
              <a:rPr lang="en-ID" sz="3600" dirty="0">
                <a:solidFill>
                  <a:schemeClr val="accent3"/>
                </a:solidFill>
                <a:latin typeface="Outfit Medium" pitchFamily="2" charset="0"/>
              </a:rPr>
              <a:t>Overall </a:t>
            </a:r>
            <a:r>
              <a:rPr lang="en-ID" sz="3600" dirty="0">
                <a:solidFill>
                  <a:schemeClr val="tx1">
                    <a:lumMod val="75000"/>
                    <a:lumOff val="25000"/>
                  </a:schemeClr>
                </a:solidFill>
                <a:latin typeface="Outfit Medium" pitchFamily="2" charset="0"/>
              </a:rPr>
              <a:t>System Diagram</a:t>
            </a:r>
            <a:endParaRPr lang="en-ID" sz="3600" dirty="0">
              <a:solidFill>
                <a:schemeClr val="accent3"/>
              </a:solidFill>
              <a:latin typeface="Outfit Medium" pitchFamily="2" charset="0"/>
            </a:endParaRPr>
          </a:p>
        </p:txBody>
      </p:sp>
    </p:spTree>
    <p:extLst>
      <p:ext uri="{BB962C8B-B14F-4D97-AF65-F5344CB8AC3E}">
        <p14:creationId xmlns:p14="http://schemas.microsoft.com/office/powerpoint/2010/main" val="29128055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666EA-2B04-DE69-B425-E15A9E67CF21}"/>
            </a:ext>
          </a:extLst>
        </p:cNvPr>
        <p:cNvGrpSpPr/>
        <p:nvPr/>
      </p:nvGrpSpPr>
      <p:grpSpPr>
        <a:xfrm>
          <a:off x="0" y="0"/>
          <a:ext cx="0" cy="0"/>
          <a:chOff x="0" y="0"/>
          <a:chExt cx="0" cy="0"/>
        </a:xfrm>
      </p:grpSpPr>
      <p:sp>
        <p:nvSpPr>
          <p:cNvPr id="54" name="Google Shape;544;p14">
            <a:extLst>
              <a:ext uri="{FF2B5EF4-FFF2-40B4-BE49-F238E27FC236}">
                <a16:creationId xmlns:a16="http://schemas.microsoft.com/office/drawing/2014/main" id="{615BE909-E952-20FA-639E-BE4437E90C0A}"/>
              </a:ext>
            </a:extLst>
          </p:cNvPr>
          <p:cNvSpPr/>
          <p:nvPr/>
        </p:nvSpPr>
        <p:spPr>
          <a:xfrm rot="12914449">
            <a:off x="10712874" y="5253134"/>
            <a:ext cx="903186" cy="90318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37" name="Group 36">
            <a:extLst>
              <a:ext uri="{FF2B5EF4-FFF2-40B4-BE49-F238E27FC236}">
                <a16:creationId xmlns:a16="http://schemas.microsoft.com/office/drawing/2014/main" id="{261B7E19-D77F-43DB-5C0F-9108989E8E6E}"/>
              </a:ext>
            </a:extLst>
          </p:cNvPr>
          <p:cNvGrpSpPr/>
          <p:nvPr/>
        </p:nvGrpSpPr>
        <p:grpSpPr>
          <a:xfrm rot="21145641" flipV="1">
            <a:off x="-8886" y="35560"/>
            <a:ext cx="1802236" cy="1276898"/>
            <a:chOff x="-27979" y="5270662"/>
            <a:chExt cx="2140300" cy="1516423"/>
          </a:xfrm>
        </p:grpSpPr>
        <p:grpSp>
          <p:nvGrpSpPr>
            <p:cNvPr id="38" name="Graphic 11">
              <a:extLst>
                <a:ext uri="{FF2B5EF4-FFF2-40B4-BE49-F238E27FC236}">
                  <a16:creationId xmlns:a16="http://schemas.microsoft.com/office/drawing/2014/main" id="{06E32C13-8B5A-BCFF-FAB1-1BB850733E5A}"/>
                </a:ext>
              </a:extLst>
            </p:cNvPr>
            <p:cNvGrpSpPr/>
            <p:nvPr/>
          </p:nvGrpSpPr>
          <p:grpSpPr>
            <a:xfrm>
              <a:off x="847508" y="5270662"/>
              <a:ext cx="1264813" cy="1121269"/>
              <a:chOff x="8944372" y="1327777"/>
              <a:chExt cx="1691064" cy="1499146"/>
            </a:xfrm>
            <a:solidFill>
              <a:schemeClr val="accent4"/>
            </a:solidFill>
          </p:grpSpPr>
          <p:sp>
            <p:nvSpPr>
              <p:cNvPr id="45" name="Freeform: Shape 44">
                <a:extLst>
                  <a:ext uri="{FF2B5EF4-FFF2-40B4-BE49-F238E27FC236}">
                    <a16:creationId xmlns:a16="http://schemas.microsoft.com/office/drawing/2014/main" id="{F191F45A-72E1-2D3F-E71F-9344CF64303E}"/>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C2AD46AF-6F2C-2E43-1DEE-2402095818CB}"/>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6F332EFB-9785-2AB5-B25E-877C040FEAB4}"/>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A13F2A49-C68A-A9BF-EC33-96239F00AA3A}"/>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84C76F76-B80D-A014-6339-D1B538249471}"/>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9" name="Graphic 11">
              <a:extLst>
                <a:ext uri="{FF2B5EF4-FFF2-40B4-BE49-F238E27FC236}">
                  <a16:creationId xmlns:a16="http://schemas.microsoft.com/office/drawing/2014/main" id="{F12A5A7C-70F6-E92C-FB08-FEA1679E4305}"/>
                </a:ext>
              </a:extLst>
            </p:cNvPr>
            <p:cNvGrpSpPr/>
            <p:nvPr/>
          </p:nvGrpSpPr>
          <p:grpSpPr>
            <a:xfrm>
              <a:off x="-27979" y="5701462"/>
              <a:ext cx="1257220" cy="1085623"/>
              <a:chOff x="7773841" y="1903760"/>
              <a:chExt cx="1680912" cy="1451487"/>
            </a:xfrm>
            <a:solidFill>
              <a:schemeClr val="accent4"/>
            </a:solidFill>
          </p:grpSpPr>
          <p:sp>
            <p:nvSpPr>
              <p:cNvPr id="40" name="Freeform: Shape 39">
                <a:extLst>
                  <a:ext uri="{FF2B5EF4-FFF2-40B4-BE49-F238E27FC236}">
                    <a16:creationId xmlns:a16="http://schemas.microsoft.com/office/drawing/2014/main" id="{5ECBE63C-08F8-496C-A9F5-2B65F9886CB6}"/>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CBB8CF3A-5E0E-90BA-A03C-698D7068798C}"/>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B1345B3C-B061-CD4F-7CFF-071F11D2E60B}"/>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9A0D0008-33AF-8D62-1008-5DEA7C423222}"/>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E0D22DC-986A-3927-C95F-A57EDE72B1CE}"/>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grpSp>
        <p:nvGrpSpPr>
          <p:cNvPr id="24" name="Group 23">
            <a:extLst>
              <a:ext uri="{FF2B5EF4-FFF2-40B4-BE49-F238E27FC236}">
                <a16:creationId xmlns:a16="http://schemas.microsoft.com/office/drawing/2014/main" id="{24AAD3AF-2B2B-EB0F-F58F-F39C180EDAAE}"/>
              </a:ext>
            </a:extLst>
          </p:cNvPr>
          <p:cNvGrpSpPr/>
          <p:nvPr/>
        </p:nvGrpSpPr>
        <p:grpSpPr>
          <a:xfrm>
            <a:off x="1174978" y="2331618"/>
            <a:ext cx="4645531" cy="1044632"/>
            <a:chOff x="650452" y="1955493"/>
            <a:chExt cx="2696603" cy="1492862"/>
          </a:xfrm>
        </p:grpSpPr>
        <p:sp>
          <p:nvSpPr>
            <p:cNvPr id="25" name="Rectangle: Rounded Corners 24">
              <a:extLst>
                <a:ext uri="{FF2B5EF4-FFF2-40B4-BE49-F238E27FC236}">
                  <a16:creationId xmlns:a16="http://schemas.microsoft.com/office/drawing/2014/main" id="{2F6627B4-0547-A4F0-E503-DE8E785DC503}"/>
                </a:ext>
              </a:extLst>
            </p:cNvPr>
            <p:cNvSpPr/>
            <p:nvPr/>
          </p:nvSpPr>
          <p:spPr>
            <a:xfrm>
              <a:off x="650452"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26" name="TextBox 25">
              <a:extLst>
                <a:ext uri="{FF2B5EF4-FFF2-40B4-BE49-F238E27FC236}">
                  <a16:creationId xmlns:a16="http://schemas.microsoft.com/office/drawing/2014/main" id="{89AD0068-0096-818D-EDC3-0CD56BC4D0FB}"/>
                </a:ext>
              </a:extLst>
            </p:cNvPr>
            <p:cNvSpPr txBox="1"/>
            <p:nvPr/>
          </p:nvSpPr>
          <p:spPr>
            <a:xfrm>
              <a:off x="757847" y="2269315"/>
              <a:ext cx="353789" cy="1011625"/>
            </a:xfrm>
            <a:prstGeom prst="rect">
              <a:avLst/>
            </a:prstGeom>
            <a:noFill/>
          </p:spPr>
          <p:txBody>
            <a:bodyPr wrap="square" rtlCol="0">
              <a:spAutoFit/>
            </a:bodyPr>
            <a:lstStyle/>
            <a:p>
              <a:pPr algn="ctr"/>
              <a:r>
                <a:rPr lang="en-GB" sz="4000" b="1">
                  <a:solidFill>
                    <a:schemeClr val="accent3"/>
                  </a:solidFill>
                </a:rPr>
                <a:t>1</a:t>
              </a:r>
              <a:endParaRPr lang="en-ID" sz="4000" b="1">
                <a:solidFill>
                  <a:schemeClr val="accent3"/>
                </a:solidFill>
              </a:endParaRPr>
            </a:p>
          </p:txBody>
        </p:sp>
        <p:sp>
          <p:nvSpPr>
            <p:cNvPr id="27" name="TextBox 26">
              <a:extLst>
                <a:ext uri="{FF2B5EF4-FFF2-40B4-BE49-F238E27FC236}">
                  <a16:creationId xmlns:a16="http://schemas.microsoft.com/office/drawing/2014/main" id="{97151F48-ED28-407B-858D-B00D653D5649}"/>
                </a:ext>
              </a:extLst>
            </p:cNvPr>
            <p:cNvSpPr txBox="1"/>
            <p:nvPr/>
          </p:nvSpPr>
          <p:spPr>
            <a:xfrm>
              <a:off x="1132349" y="2277387"/>
              <a:ext cx="168945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Introduction</a:t>
              </a:r>
              <a:endParaRPr lang="en-ID" sz="3600" b="1">
                <a:solidFill>
                  <a:schemeClr val="tx1">
                    <a:lumMod val="75000"/>
                    <a:lumOff val="25000"/>
                  </a:schemeClr>
                </a:solidFill>
                <a:latin typeface="Outfit Medium"/>
              </a:endParaRPr>
            </a:p>
          </p:txBody>
        </p:sp>
      </p:grpSp>
      <p:sp>
        <p:nvSpPr>
          <p:cNvPr id="2" name="TextBox 1">
            <a:extLst>
              <a:ext uri="{FF2B5EF4-FFF2-40B4-BE49-F238E27FC236}">
                <a16:creationId xmlns:a16="http://schemas.microsoft.com/office/drawing/2014/main" id="{4A84C8C7-9738-3909-2021-8A17BA7D1085}"/>
              </a:ext>
            </a:extLst>
          </p:cNvPr>
          <p:cNvSpPr txBox="1"/>
          <p:nvPr/>
        </p:nvSpPr>
        <p:spPr>
          <a:xfrm>
            <a:off x="1064857" y="826747"/>
            <a:ext cx="10110860" cy="1200329"/>
          </a:xfrm>
          <a:prstGeom prst="rect">
            <a:avLst/>
          </a:prstGeom>
          <a:noFill/>
        </p:spPr>
        <p:txBody>
          <a:bodyPr wrap="square" lIns="91440" tIns="45720" rIns="91440" bIns="45720" rtlCol="0" anchor="t">
            <a:spAutoFit/>
          </a:bodyPr>
          <a:lstStyle/>
          <a:p>
            <a:pPr algn="ctr"/>
            <a:r>
              <a:rPr lang="en-GB" sz="3600" b="1">
                <a:solidFill>
                  <a:schemeClr val="tx1">
                    <a:lumMod val="75000"/>
                    <a:lumOff val="25000"/>
                  </a:schemeClr>
                </a:solidFill>
                <a:latin typeface="Outfit Medium"/>
              </a:rPr>
              <a:t>Robustness Evaluation of CNN Against </a:t>
            </a:r>
            <a:r>
              <a:rPr lang="en-GB" sz="3600" b="1">
                <a:solidFill>
                  <a:srgbClr val="8696FE"/>
                </a:solidFill>
                <a:latin typeface="Outfit Medium"/>
              </a:rPr>
              <a:t>Structure Invariant Attack (SIA) </a:t>
            </a:r>
            <a:r>
              <a:rPr lang="en-GB" sz="3600" b="1">
                <a:solidFill>
                  <a:schemeClr val="tx1">
                    <a:lumMod val="75000"/>
                    <a:lumOff val="25000"/>
                  </a:schemeClr>
                </a:solidFill>
                <a:latin typeface="Outfit Medium"/>
              </a:rPr>
              <a:t>Adversarial Attack</a:t>
            </a:r>
            <a:endParaRPr lang="en-ID" sz="3600" b="1">
              <a:solidFill>
                <a:schemeClr val="tx1">
                  <a:lumMod val="75000"/>
                  <a:lumOff val="25000"/>
                </a:schemeClr>
              </a:solidFill>
              <a:latin typeface="Outfit Medium" pitchFamily="2" charset="0"/>
            </a:endParaRPr>
          </a:p>
        </p:txBody>
      </p:sp>
      <p:grpSp>
        <p:nvGrpSpPr>
          <p:cNvPr id="3" name="Group 2">
            <a:extLst>
              <a:ext uri="{FF2B5EF4-FFF2-40B4-BE49-F238E27FC236}">
                <a16:creationId xmlns:a16="http://schemas.microsoft.com/office/drawing/2014/main" id="{0A521997-DB9A-23FE-F84B-8B330E344296}"/>
              </a:ext>
            </a:extLst>
          </p:cNvPr>
          <p:cNvGrpSpPr/>
          <p:nvPr/>
        </p:nvGrpSpPr>
        <p:grpSpPr>
          <a:xfrm>
            <a:off x="6184325" y="2331618"/>
            <a:ext cx="4709227" cy="1044632"/>
            <a:chOff x="557336" y="1955493"/>
            <a:chExt cx="2733576" cy="1492862"/>
          </a:xfrm>
        </p:grpSpPr>
        <p:sp>
          <p:nvSpPr>
            <p:cNvPr id="4" name="Rectangle: Rounded Corners 3">
              <a:extLst>
                <a:ext uri="{FF2B5EF4-FFF2-40B4-BE49-F238E27FC236}">
                  <a16:creationId xmlns:a16="http://schemas.microsoft.com/office/drawing/2014/main" id="{589557E9-1FDB-04CB-FA8C-64F88E93EA89}"/>
                </a:ext>
              </a:extLst>
            </p:cNvPr>
            <p:cNvSpPr/>
            <p:nvPr/>
          </p:nvSpPr>
          <p:spPr>
            <a:xfrm>
              <a:off x="557336" y="1955493"/>
              <a:ext cx="2733576"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8" name="TextBox 7">
              <a:extLst>
                <a:ext uri="{FF2B5EF4-FFF2-40B4-BE49-F238E27FC236}">
                  <a16:creationId xmlns:a16="http://schemas.microsoft.com/office/drawing/2014/main" id="{2FFA8229-F48B-648B-FBF6-886267241974}"/>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2</a:t>
              </a:r>
              <a:endParaRPr lang="en-ID" sz="4000" b="1">
                <a:solidFill>
                  <a:schemeClr val="accent3"/>
                </a:solidFill>
              </a:endParaRPr>
            </a:p>
          </p:txBody>
        </p:sp>
        <p:sp>
          <p:nvSpPr>
            <p:cNvPr id="9" name="TextBox 8">
              <a:extLst>
                <a:ext uri="{FF2B5EF4-FFF2-40B4-BE49-F238E27FC236}">
                  <a16:creationId xmlns:a16="http://schemas.microsoft.com/office/drawing/2014/main" id="{53038E20-9F43-5463-2197-4EC110DB0367}"/>
                </a:ext>
              </a:extLst>
            </p:cNvPr>
            <p:cNvSpPr txBox="1"/>
            <p:nvPr/>
          </p:nvSpPr>
          <p:spPr>
            <a:xfrm>
              <a:off x="1086424" y="2294443"/>
              <a:ext cx="1969786"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Research Problem</a:t>
              </a:r>
              <a:endParaRPr lang="en-ID" sz="3200" b="1">
                <a:solidFill>
                  <a:schemeClr val="tx1">
                    <a:lumMod val="75000"/>
                    <a:lumOff val="25000"/>
                  </a:schemeClr>
                </a:solidFill>
                <a:latin typeface="Outfit Medium"/>
              </a:endParaRPr>
            </a:p>
          </p:txBody>
        </p:sp>
      </p:grpSp>
      <p:grpSp>
        <p:nvGrpSpPr>
          <p:cNvPr id="60" name="Group 59">
            <a:extLst>
              <a:ext uri="{FF2B5EF4-FFF2-40B4-BE49-F238E27FC236}">
                <a16:creationId xmlns:a16="http://schemas.microsoft.com/office/drawing/2014/main" id="{6D7B1453-4A86-01BB-EA12-D9C8D930AF5B}"/>
              </a:ext>
            </a:extLst>
          </p:cNvPr>
          <p:cNvGrpSpPr/>
          <p:nvPr/>
        </p:nvGrpSpPr>
        <p:grpSpPr>
          <a:xfrm>
            <a:off x="1174978" y="3613431"/>
            <a:ext cx="4645531" cy="1044632"/>
            <a:chOff x="650452" y="1955493"/>
            <a:chExt cx="2696603" cy="1492862"/>
          </a:xfrm>
        </p:grpSpPr>
        <p:sp>
          <p:nvSpPr>
            <p:cNvPr id="61" name="Rectangle: Rounded Corners 60">
              <a:extLst>
                <a:ext uri="{FF2B5EF4-FFF2-40B4-BE49-F238E27FC236}">
                  <a16:creationId xmlns:a16="http://schemas.microsoft.com/office/drawing/2014/main" id="{DB97E0B2-30B6-636F-F3FE-C79A5FF6F839}"/>
                </a:ext>
              </a:extLst>
            </p:cNvPr>
            <p:cNvSpPr/>
            <p:nvPr/>
          </p:nvSpPr>
          <p:spPr>
            <a:xfrm>
              <a:off x="650452"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62" name="TextBox 61">
              <a:extLst>
                <a:ext uri="{FF2B5EF4-FFF2-40B4-BE49-F238E27FC236}">
                  <a16:creationId xmlns:a16="http://schemas.microsoft.com/office/drawing/2014/main" id="{F8CC050B-1588-EBDD-C76D-CB4AE0EE8BF9}"/>
                </a:ext>
              </a:extLst>
            </p:cNvPr>
            <p:cNvSpPr txBox="1"/>
            <p:nvPr/>
          </p:nvSpPr>
          <p:spPr>
            <a:xfrm>
              <a:off x="757847" y="2269315"/>
              <a:ext cx="353789" cy="1011625"/>
            </a:xfrm>
            <a:prstGeom prst="rect">
              <a:avLst/>
            </a:prstGeom>
            <a:noFill/>
          </p:spPr>
          <p:txBody>
            <a:bodyPr wrap="square" rtlCol="0">
              <a:spAutoFit/>
            </a:bodyPr>
            <a:lstStyle/>
            <a:p>
              <a:pPr algn="ctr"/>
              <a:r>
                <a:rPr lang="en-GB" sz="4000" b="1">
                  <a:solidFill>
                    <a:schemeClr val="accent3"/>
                  </a:solidFill>
                </a:rPr>
                <a:t>3</a:t>
              </a:r>
              <a:endParaRPr lang="en-ID" sz="4000" b="1">
                <a:solidFill>
                  <a:schemeClr val="accent3"/>
                </a:solidFill>
              </a:endParaRPr>
            </a:p>
          </p:txBody>
        </p:sp>
        <p:sp>
          <p:nvSpPr>
            <p:cNvPr id="63" name="TextBox 62">
              <a:extLst>
                <a:ext uri="{FF2B5EF4-FFF2-40B4-BE49-F238E27FC236}">
                  <a16:creationId xmlns:a16="http://schemas.microsoft.com/office/drawing/2014/main" id="{640A8D88-D14A-DDA7-63E1-D2458F9A59A5}"/>
                </a:ext>
              </a:extLst>
            </p:cNvPr>
            <p:cNvSpPr txBox="1"/>
            <p:nvPr/>
          </p:nvSpPr>
          <p:spPr>
            <a:xfrm>
              <a:off x="1127249" y="2277387"/>
              <a:ext cx="168945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Objectives</a:t>
              </a:r>
              <a:endParaRPr lang="en-ID" sz="3600" b="1">
                <a:solidFill>
                  <a:schemeClr val="tx1">
                    <a:lumMod val="75000"/>
                    <a:lumOff val="25000"/>
                  </a:schemeClr>
                </a:solidFill>
                <a:latin typeface="Outfit Medium"/>
              </a:endParaRPr>
            </a:p>
          </p:txBody>
        </p:sp>
      </p:grpSp>
      <p:grpSp>
        <p:nvGrpSpPr>
          <p:cNvPr id="64" name="Group 63">
            <a:extLst>
              <a:ext uri="{FF2B5EF4-FFF2-40B4-BE49-F238E27FC236}">
                <a16:creationId xmlns:a16="http://schemas.microsoft.com/office/drawing/2014/main" id="{4E80E5AA-3BC8-CEF2-781A-C31E67023CC5}"/>
              </a:ext>
            </a:extLst>
          </p:cNvPr>
          <p:cNvGrpSpPr/>
          <p:nvPr/>
        </p:nvGrpSpPr>
        <p:grpSpPr>
          <a:xfrm>
            <a:off x="6184325" y="3613431"/>
            <a:ext cx="4709226" cy="1044632"/>
            <a:chOff x="557336" y="1955493"/>
            <a:chExt cx="2733576" cy="1492862"/>
          </a:xfrm>
        </p:grpSpPr>
        <p:sp>
          <p:nvSpPr>
            <p:cNvPr id="65" name="Rectangle: Rounded Corners 64">
              <a:extLst>
                <a:ext uri="{FF2B5EF4-FFF2-40B4-BE49-F238E27FC236}">
                  <a16:creationId xmlns:a16="http://schemas.microsoft.com/office/drawing/2014/main" id="{301A82FC-EDBA-A5C6-DFA9-EE6BD2E4AB2F}"/>
                </a:ext>
              </a:extLst>
            </p:cNvPr>
            <p:cNvSpPr/>
            <p:nvPr/>
          </p:nvSpPr>
          <p:spPr>
            <a:xfrm>
              <a:off x="557336" y="1955493"/>
              <a:ext cx="2733576"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66" name="TextBox 65">
              <a:extLst>
                <a:ext uri="{FF2B5EF4-FFF2-40B4-BE49-F238E27FC236}">
                  <a16:creationId xmlns:a16="http://schemas.microsoft.com/office/drawing/2014/main" id="{E9C31FF6-F763-2021-0C91-68F1003ED670}"/>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4</a:t>
              </a:r>
              <a:endParaRPr lang="en-ID" sz="4000" b="1">
                <a:solidFill>
                  <a:schemeClr val="accent3"/>
                </a:solidFill>
              </a:endParaRPr>
            </a:p>
          </p:txBody>
        </p:sp>
        <p:sp>
          <p:nvSpPr>
            <p:cNvPr id="67" name="TextBox 66">
              <a:extLst>
                <a:ext uri="{FF2B5EF4-FFF2-40B4-BE49-F238E27FC236}">
                  <a16:creationId xmlns:a16="http://schemas.microsoft.com/office/drawing/2014/main" id="{ADBBD94A-5A51-CFC2-F55D-1B5FB131A423}"/>
                </a:ext>
              </a:extLst>
            </p:cNvPr>
            <p:cNvSpPr txBox="1"/>
            <p:nvPr/>
          </p:nvSpPr>
          <p:spPr>
            <a:xfrm>
              <a:off x="1101726" y="2294443"/>
              <a:ext cx="210249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Literature Review</a:t>
              </a:r>
              <a:endParaRPr lang="en-ID" sz="3200" b="1">
                <a:solidFill>
                  <a:schemeClr val="tx1">
                    <a:lumMod val="75000"/>
                    <a:lumOff val="25000"/>
                  </a:schemeClr>
                </a:solidFill>
                <a:latin typeface="Outfit Medium"/>
              </a:endParaRPr>
            </a:p>
          </p:txBody>
        </p:sp>
      </p:grpSp>
      <p:grpSp>
        <p:nvGrpSpPr>
          <p:cNvPr id="68" name="Group 67">
            <a:extLst>
              <a:ext uri="{FF2B5EF4-FFF2-40B4-BE49-F238E27FC236}">
                <a16:creationId xmlns:a16="http://schemas.microsoft.com/office/drawing/2014/main" id="{76756D6B-8F4C-68C9-6E12-B43960051BA9}"/>
              </a:ext>
            </a:extLst>
          </p:cNvPr>
          <p:cNvGrpSpPr/>
          <p:nvPr/>
        </p:nvGrpSpPr>
        <p:grpSpPr>
          <a:xfrm>
            <a:off x="1174978" y="4884381"/>
            <a:ext cx="4645531" cy="1044632"/>
            <a:chOff x="557337" y="1955493"/>
            <a:chExt cx="2696603" cy="1492862"/>
          </a:xfrm>
        </p:grpSpPr>
        <p:sp>
          <p:nvSpPr>
            <p:cNvPr id="69" name="Rectangle: Rounded Corners 68">
              <a:extLst>
                <a:ext uri="{FF2B5EF4-FFF2-40B4-BE49-F238E27FC236}">
                  <a16:creationId xmlns:a16="http://schemas.microsoft.com/office/drawing/2014/main" id="{2961B071-70A1-BFA8-3C81-8AF7AD78B896}"/>
                </a:ext>
              </a:extLst>
            </p:cNvPr>
            <p:cNvSpPr/>
            <p:nvPr/>
          </p:nvSpPr>
          <p:spPr>
            <a:xfrm>
              <a:off x="557337"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0" name="TextBox 69">
              <a:extLst>
                <a:ext uri="{FF2B5EF4-FFF2-40B4-BE49-F238E27FC236}">
                  <a16:creationId xmlns:a16="http://schemas.microsoft.com/office/drawing/2014/main" id="{9822327C-EF86-83DC-D012-874E0F5CFE44}"/>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5</a:t>
              </a:r>
              <a:endParaRPr lang="en-ID" sz="4000" b="1">
                <a:solidFill>
                  <a:schemeClr val="accent3"/>
                </a:solidFill>
              </a:endParaRPr>
            </a:p>
          </p:txBody>
        </p:sp>
        <p:sp>
          <p:nvSpPr>
            <p:cNvPr id="71" name="TextBox 70">
              <a:extLst>
                <a:ext uri="{FF2B5EF4-FFF2-40B4-BE49-F238E27FC236}">
                  <a16:creationId xmlns:a16="http://schemas.microsoft.com/office/drawing/2014/main" id="{22D5D94A-C2FF-D8E4-03AF-E61AC6E450C5}"/>
                </a:ext>
              </a:extLst>
            </p:cNvPr>
            <p:cNvSpPr txBox="1"/>
            <p:nvPr/>
          </p:nvSpPr>
          <p:spPr>
            <a:xfrm>
              <a:off x="1076210" y="2294443"/>
              <a:ext cx="202462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Methodology</a:t>
              </a:r>
              <a:endParaRPr lang="en-ID" sz="3200" b="1">
                <a:solidFill>
                  <a:schemeClr val="tx1">
                    <a:lumMod val="75000"/>
                    <a:lumOff val="25000"/>
                  </a:schemeClr>
                </a:solidFill>
                <a:latin typeface="Outfit Medium"/>
              </a:endParaRPr>
            </a:p>
          </p:txBody>
        </p:sp>
      </p:grpSp>
      <p:grpSp>
        <p:nvGrpSpPr>
          <p:cNvPr id="72" name="Group 71">
            <a:extLst>
              <a:ext uri="{FF2B5EF4-FFF2-40B4-BE49-F238E27FC236}">
                <a16:creationId xmlns:a16="http://schemas.microsoft.com/office/drawing/2014/main" id="{19C2B364-3B2E-B28B-161A-4EA892B0CC72}"/>
              </a:ext>
            </a:extLst>
          </p:cNvPr>
          <p:cNvGrpSpPr/>
          <p:nvPr/>
        </p:nvGrpSpPr>
        <p:grpSpPr>
          <a:xfrm>
            <a:off x="6184325" y="4884381"/>
            <a:ext cx="4645531" cy="1044632"/>
            <a:chOff x="557337" y="1955493"/>
            <a:chExt cx="2696603" cy="1492862"/>
          </a:xfrm>
        </p:grpSpPr>
        <p:sp>
          <p:nvSpPr>
            <p:cNvPr id="73" name="Rectangle: Rounded Corners 72">
              <a:extLst>
                <a:ext uri="{FF2B5EF4-FFF2-40B4-BE49-F238E27FC236}">
                  <a16:creationId xmlns:a16="http://schemas.microsoft.com/office/drawing/2014/main" id="{4A96FE2A-55E7-DF34-8A33-8D31D76383E0}"/>
                </a:ext>
              </a:extLst>
            </p:cNvPr>
            <p:cNvSpPr/>
            <p:nvPr/>
          </p:nvSpPr>
          <p:spPr>
            <a:xfrm>
              <a:off x="557337"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4" name="TextBox 73">
              <a:extLst>
                <a:ext uri="{FF2B5EF4-FFF2-40B4-BE49-F238E27FC236}">
                  <a16:creationId xmlns:a16="http://schemas.microsoft.com/office/drawing/2014/main" id="{BB00926A-0EFC-E193-4CEE-FFA96D497F36}"/>
                </a:ext>
              </a:extLst>
            </p:cNvPr>
            <p:cNvSpPr txBox="1"/>
            <p:nvPr/>
          </p:nvSpPr>
          <p:spPr>
            <a:xfrm>
              <a:off x="706812" y="2269315"/>
              <a:ext cx="353789" cy="1011625"/>
            </a:xfrm>
            <a:prstGeom prst="rect">
              <a:avLst/>
            </a:prstGeom>
            <a:noFill/>
          </p:spPr>
          <p:txBody>
            <a:bodyPr wrap="square" lIns="91440" tIns="45720" rIns="91440" bIns="45720" rtlCol="0" anchor="t">
              <a:spAutoFit/>
            </a:bodyPr>
            <a:lstStyle/>
            <a:p>
              <a:pPr algn="ctr"/>
              <a:r>
                <a:rPr lang="en-GB" sz="4000" b="1">
                  <a:solidFill>
                    <a:schemeClr val="accent3"/>
                  </a:solidFill>
                  <a:cs typeface="Poppins"/>
                </a:rPr>
                <a:t>6</a:t>
              </a:r>
            </a:p>
          </p:txBody>
        </p:sp>
        <p:sp>
          <p:nvSpPr>
            <p:cNvPr id="75" name="TextBox 74">
              <a:extLst>
                <a:ext uri="{FF2B5EF4-FFF2-40B4-BE49-F238E27FC236}">
                  <a16:creationId xmlns:a16="http://schemas.microsoft.com/office/drawing/2014/main" id="{4D28C3D0-D5EF-D325-528F-C808F000E562}"/>
                </a:ext>
              </a:extLst>
            </p:cNvPr>
            <p:cNvSpPr txBox="1"/>
            <p:nvPr/>
          </p:nvSpPr>
          <p:spPr>
            <a:xfrm>
              <a:off x="1101726" y="2294443"/>
              <a:ext cx="202462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Current Progress</a:t>
              </a:r>
              <a:endParaRPr lang="en-ID" sz="3200" b="1">
                <a:solidFill>
                  <a:schemeClr val="tx1">
                    <a:lumMod val="75000"/>
                    <a:lumOff val="25000"/>
                  </a:schemeClr>
                </a:solidFill>
                <a:latin typeface="Outfit Medium"/>
              </a:endParaRPr>
            </a:p>
          </p:txBody>
        </p:sp>
      </p:grpSp>
    </p:spTree>
    <p:extLst>
      <p:ext uri="{BB962C8B-B14F-4D97-AF65-F5344CB8AC3E}">
        <p14:creationId xmlns:p14="http://schemas.microsoft.com/office/powerpoint/2010/main" val="513452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74CCD-CA46-4201-2F8A-57356A1F2312}"/>
            </a:ext>
          </a:extLst>
        </p:cNvPr>
        <p:cNvGrpSpPr/>
        <p:nvPr/>
      </p:nvGrpSpPr>
      <p:grpSpPr>
        <a:xfrm>
          <a:off x="0" y="0"/>
          <a:ext cx="0" cy="0"/>
          <a:chOff x="0" y="0"/>
          <a:chExt cx="0" cy="0"/>
        </a:xfrm>
      </p:grpSpPr>
      <p:sp>
        <p:nvSpPr>
          <p:cNvPr id="54" name="Google Shape;544;p14">
            <a:extLst>
              <a:ext uri="{FF2B5EF4-FFF2-40B4-BE49-F238E27FC236}">
                <a16:creationId xmlns:a16="http://schemas.microsoft.com/office/drawing/2014/main" id="{AA57B8C4-B440-7650-2A86-E3FE13CD9245}"/>
              </a:ext>
            </a:extLst>
          </p:cNvPr>
          <p:cNvSpPr/>
          <p:nvPr/>
        </p:nvSpPr>
        <p:spPr>
          <a:xfrm rot="12914449">
            <a:off x="10712874" y="5253134"/>
            <a:ext cx="903186" cy="90318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37" name="Group 36">
            <a:extLst>
              <a:ext uri="{FF2B5EF4-FFF2-40B4-BE49-F238E27FC236}">
                <a16:creationId xmlns:a16="http://schemas.microsoft.com/office/drawing/2014/main" id="{10F7C285-8E58-4B9A-97F0-C81EA02C9FA0}"/>
              </a:ext>
            </a:extLst>
          </p:cNvPr>
          <p:cNvGrpSpPr/>
          <p:nvPr/>
        </p:nvGrpSpPr>
        <p:grpSpPr>
          <a:xfrm rot="21145641" flipV="1">
            <a:off x="-8886" y="35560"/>
            <a:ext cx="1802236" cy="1276898"/>
            <a:chOff x="-27979" y="5270662"/>
            <a:chExt cx="2140300" cy="1516423"/>
          </a:xfrm>
        </p:grpSpPr>
        <p:grpSp>
          <p:nvGrpSpPr>
            <p:cNvPr id="38" name="Graphic 11">
              <a:extLst>
                <a:ext uri="{FF2B5EF4-FFF2-40B4-BE49-F238E27FC236}">
                  <a16:creationId xmlns:a16="http://schemas.microsoft.com/office/drawing/2014/main" id="{8C5CDDA6-3E86-F1E9-2207-D2936C4B576B}"/>
                </a:ext>
              </a:extLst>
            </p:cNvPr>
            <p:cNvGrpSpPr/>
            <p:nvPr/>
          </p:nvGrpSpPr>
          <p:grpSpPr>
            <a:xfrm>
              <a:off x="847508" y="5270662"/>
              <a:ext cx="1264813" cy="1121269"/>
              <a:chOff x="8944372" y="1327777"/>
              <a:chExt cx="1691064" cy="1499146"/>
            </a:xfrm>
            <a:solidFill>
              <a:schemeClr val="accent4"/>
            </a:solidFill>
          </p:grpSpPr>
          <p:sp>
            <p:nvSpPr>
              <p:cNvPr id="45" name="Freeform: Shape 44">
                <a:extLst>
                  <a:ext uri="{FF2B5EF4-FFF2-40B4-BE49-F238E27FC236}">
                    <a16:creationId xmlns:a16="http://schemas.microsoft.com/office/drawing/2014/main" id="{87932C5F-670C-C39E-EB3A-27C476925D2D}"/>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687658D2-7812-8C3D-8BF5-E603DA59981E}"/>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C51C7315-A817-9122-88FB-DC145230E756}"/>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B3EA6808-7AFF-922C-1686-3BC6817BA6A0}"/>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6AA7B73-9539-37A3-5796-48FFF3C9A3F4}"/>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9" name="Graphic 11">
              <a:extLst>
                <a:ext uri="{FF2B5EF4-FFF2-40B4-BE49-F238E27FC236}">
                  <a16:creationId xmlns:a16="http://schemas.microsoft.com/office/drawing/2014/main" id="{595B3B5F-7B0B-56FE-CD50-775F320B933C}"/>
                </a:ext>
              </a:extLst>
            </p:cNvPr>
            <p:cNvGrpSpPr/>
            <p:nvPr/>
          </p:nvGrpSpPr>
          <p:grpSpPr>
            <a:xfrm>
              <a:off x="-27979" y="5701462"/>
              <a:ext cx="1257220" cy="1085623"/>
              <a:chOff x="7773841" y="1903760"/>
              <a:chExt cx="1680912" cy="1451487"/>
            </a:xfrm>
            <a:solidFill>
              <a:schemeClr val="accent4"/>
            </a:solidFill>
          </p:grpSpPr>
          <p:sp>
            <p:nvSpPr>
              <p:cNvPr id="40" name="Freeform: Shape 39">
                <a:extLst>
                  <a:ext uri="{FF2B5EF4-FFF2-40B4-BE49-F238E27FC236}">
                    <a16:creationId xmlns:a16="http://schemas.microsoft.com/office/drawing/2014/main" id="{796D6DAC-873C-D196-A9E6-6D38907F3FD7}"/>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787E3B9F-5AA3-EC6B-152B-313A7A8BEE1B}"/>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366B91EE-DFE5-0805-C289-25EF909D2DA7}"/>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24065F3F-5CAC-BF98-ADDD-C9223DC51C24}"/>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FCE6151D-A6E9-EEDD-CD96-1C2F22334DA5}"/>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grpSp>
        <p:nvGrpSpPr>
          <p:cNvPr id="15" name="Group 14">
            <a:extLst>
              <a:ext uri="{FF2B5EF4-FFF2-40B4-BE49-F238E27FC236}">
                <a16:creationId xmlns:a16="http://schemas.microsoft.com/office/drawing/2014/main" id="{6BB6F63D-25D5-3FAD-02B2-F4507D7BE8DF}"/>
              </a:ext>
            </a:extLst>
          </p:cNvPr>
          <p:cNvGrpSpPr/>
          <p:nvPr/>
        </p:nvGrpSpPr>
        <p:grpSpPr>
          <a:xfrm>
            <a:off x="1134586" y="1761066"/>
            <a:ext cx="4633357" cy="3599210"/>
            <a:chOff x="3144907" y="4058739"/>
            <a:chExt cx="4633357" cy="3599210"/>
          </a:xfrm>
        </p:grpSpPr>
        <p:sp>
          <p:nvSpPr>
            <p:cNvPr id="7" name="Rectangle: Rounded Corners 6">
              <a:extLst>
                <a:ext uri="{FF2B5EF4-FFF2-40B4-BE49-F238E27FC236}">
                  <a16:creationId xmlns:a16="http://schemas.microsoft.com/office/drawing/2014/main" id="{589E337E-AE96-3CE9-ACCD-6FD5E736DD2E}"/>
                </a:ext>
              </a:extLst>
            </p:cNvPr>
            <p:cNvSpPr/>
            <p:nvPr/>
          </p:nvSpPr>
          <p:spPr>
            <a:xfrm>
              <a:off x="3144907" y="4058739"/>
              <a:ext cx="4633357" cy="3599210"/>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grpSp>
          <p:nvGrpSpPr>
            <p:cNvPr id="11" name="Group 10">
              <a:extLst>
                <a:ext uri="{FF2B5EF4-FFF2-40B4-BE49-F238E27FC236}">
                  <a16:creationId xmlns:a16="http://schemas.microsoft.com/office/drawing/2014/main" id="{E1AF2FE8-AC3E-44CF-54F9-72425CB26050}"/>
                </a:ext>
              </a:extLst>
            </p:cNvPr>
            <p:cNvGrpSpPr/>
            <p:nvPr/>
          </p:nvGrpSpPr>
          <p:grpSpPr>
            <a:xfrm>
              <a:off x="3322781" y="4267609"/>
              <a:ext cx="4331595" cy="3042885"/>
              <a:chOff x="4728459" y="4469557"/>
              <a:chExt cx="4331595" cy="3042885"/>
            </a:xfrm>
          </p:grpSpPr>
          <p:sp>
            <p:nvSpPr>
              <p:cNvPr id="12" name="TextBox 11">
                <a:extLst>
                  <a:ext uri="{FF2B5EF4-FFF2-40B4-BE49-F238E27FC236}">
                    <a16:creationId xmlns:a16="http://schemas.microsoft.com/office/drawing/2014/main" id="{F583ED76-6DBE-7071-E6F2-BEE2D278D693}"/>
                  </a:ext>
                </a:extLst>
              </p:cNvPr>
              <p:cNvSpPr txBox="1"/>
              <p:nvPr/>
            </p:nvSpPr>
            <p:spPr>
              <a:xfrm>
                <a:off x="4728459" y="4469557"/>
                <a:ext cx="2969393" cy="400110"/>
              </a:xfrm>
              <a:prstGeom prst="rect">
                <a:avLst/>
              </a:prstGeom>
              <a:noFill/>
            </p:spPr>
            <p:txBody>
              <a:bodyPr wrap="square" rtlCol="0">
                <a:spAutoFit/>
              </a:bodyPr>
              <a:lstStyle/>
              <a:p>
                <a:r>
                  <a:rPr lang="id-ID" sz="2000" b="1">
                    <a:solidFill>
                      <a:schemeClr val="tx1">
                        <a:lumMod val="75000"/>
                        <a:lumOff val="25000"/>
                      </a:schemeClr>
                    </a:solidFill>
                  </a:rPr>
                  <a:t>What is </a:t>
                </a:r>
                <a:r>
                  <a:rPr lang="en-GB" sz="2000" b="1">
                    <a:solidFill>
                      <a:schemeClr val="tx1">
                        <a:lumMod val="75000"/>
                        <a:lumOff val="25000"/>
                      </a:schemeClr>
                    </a:solidFill>
                  </a:rPr>
                  <a:t>SIA</a:t>
                </a:r>
                <a:r>
                  <a:rPr lang="id-ID" sz="2000" b="1">
                    <a:solidFill>
                      <a:schemeClr val="tx1">
                        <a:lumMod val="75000"/>
                        <a:lumOff val="25000"/>
                      </a:schemeClr>
                    </a:solidFill>
                  </a:rPr>
                  <a:t> Attack?</a:t>
                </a:r>
              </a:p>
            </p:txBody>
          </p:sp>
          <p:sp>
            <p:nvSpPr>
              <p:cNvPr id="13" name="TextBox 12">
                <a:extLst>
                  <a:ext uri="{FF2B5EF4-FFF2-40B4-BE49-F238E27FC236}">
                    <a16:creationId xmlns:a16="http://schemas.microsoft.com/office/drawing/2014/main" id="{CFC04E71-A82D-BBD9-F624-E0884FE34876}"/>
                  </a:ext>
                </a:extLst>
              </p:cNvPr>
              <p:cNvSpPr txBox="1"/>
              <p:nvPr/>
            </p:nvSpPr>
            <p:spPr>
              <a:xfrm>
                <a:off x="4728459" y="4869667"/>
                <a:ext cx="4331595" cy="2642775"/>
              </a:xfrm>
              <a:prstGeom prst="rect">
                <a:avLst/>
              </a:prstGeom>
              <a:noFill/>
            </p:spPr>
            <p:txBody>
              <a:bodyPr wrap="square" lIns="91440" tIns="45720" rIns="91440" bIns="45720" rtlCol="0" anchor="t">
                <a:spAutoFit/>
              </a:bodyPr>
              <a:lstStyle/>
              <a:p>
                <a:pPr>
                  <a:lnSpc>
                    <a:spcPct val="150000"/>
                  </a:lnSpc>
                </a:pPr>
                <a:r>
                  <a:rPr lang="en-GB" sz="1600">
                    <a:solidFill>
                      <a:schemeClr val="tx1">
                        <a:lumMod val="75000"/>
                        <a:lumOff val="25000"/>
                      </a:schemeClr>
                    </a:solidFill>
                  </a:rPr>
                  <a:t>The </a:t>
                </a:r>
                <a:r>
                  <a:rPr lang="en-GB" sz="1600">
                    <a:solidFill>
                      <a:schemeClr val="tx1">
                        <a:lumMod val="75000"/>
                        <a:lumOff val="25000"/>
                      </a:schemeClr>
                    </a:solidFill>
                    <a:ea typeface="+mn-lt"/>
                    <a:cs typeface="+mn-lt"/>
                  </a:rPr>
                  <a:t>Structure Invariant Attack</a:t>
                </a:r>
                <a:r>
                  <a:rPr lang="en-GB" sz="1600">
                    <a:solidFill>
                      <a:schemeClr val="tx1">
                        <a:lumMod val="75000"/>
                        <a:lumOff val="25000"/>
                      </a:schemeClr>
                    </a:solidFill>
                  </a:rPr>
                  <a:t> (SIA) attack divides an image into blocks and applies transformations to deceive CNNs, causing misclassification. It exploits CNNs' spatial consistency, posing threats to AI systems, especially in medical imaging.</a:t>
                </a:r>
              </a:p>
            </p:txBody>
          </p:sp>
        </p:grpSp>
      </p:grpSp>
      <p:sp>
        <p:nvSpPr>
          <p:cNvPr id="2" name="TextBox 1">
            <a:extLst>
              <a:ext uri="{FF2B5EF4-FFF2-40B4-BE49-F238E27FC236}">
                <a16:creationId xmlns:a16="http://schemas.microsoft.com/office/drawing/2014/main" id="{4AC42EAD-2DF3-C36A-F6C5-C6DF80603CC3}"/>
              </a:ext>
            </a:extLst>
          </p:cNvPr>
          <p:cNvSpPr txBox="1"/>
          <p:nvPr/>
        </p:nvSpPr>
        <p:spPr>
          <a:xfrm>
            <a:off x="1134586" y="904838"/>
            <a:ext cx="5115767" cy="788979"/>
          </a:xfrm>
          <a:prstGeom prst="rect">
            <a:avLst/>
          </a:prstGeom>
          <a:noFill/>
        </p:spPr>
        <p:txBody>
          <a:bodyPr wrap="square" rtlCol="0">
            <a:spAutoFit/>
          </a:bodyPr>
          <a:lstStyle/>
          <a:p>
            <a:r>
              <a:rPr lang="en-ID" sz="4400" b="1">
                <a:solidFill>
                  <a:schemeClr val="accent3"/>
                </a:solidFill>
                <a:latin typeface="Outfit Medium" pitchFamily="2" charset="0"/>
              </a:rPr>
              <a:t>Introduction</a:t>
            </a:r>
          </a:p>
        </p:txBody>
      </p:sp>
      <p:pic>
        <p:nvPicPr>
          <p:cNvPr id="4" name="Picture 3" descr="A collage of a dog&#10;&#10;Description automatically generated">
            <a:extLst>
              <a:ext uri="{FF2B5EF4-FFF2-40B4-BE49-F238E27FC236}">
                <a16:creationId xmlns:a16="http://schemas.microsoft.com/office/drawing/2014/main" id="{4739BF4D-04DE-343B-676B-C60101A8BADE}"/>
              </a:ext>
            </a:extLst>
          </p:cNvPr>
          <p:cNvPicPr>
            <a:picLocks noChangeAspect="1"/>
          </p:cNvPicPr>
          <p:nvPr/>
        </p:nvPicPr>
        <p:blipFill>
          <a:blip r:embed="rId3"/>
          <a:stretch>
            <a:fillRect/>
          </a:stretch>
        </p:blipFill>
        <p:spPr>
          <a:xfrm>
            <a:off x="6100097" y="1900431"/>
            <a:ext cx="5790590" cy="33255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0404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66D6C-BE78-59B0-1293-2D44F53648A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45B76736-C204-5420-3387-2C0C9DBC21CB}"/>
              </a:ext>
            </a:extLst>
          </p:cNvPr>
          <p:cNvGrpSpPr/>
          <p:nvPr/>
        </p:nvGrpSpPr>
        <p:grpSpPr>
          <a:xfrm rot="454359">
            <a:off x="19289" y="4931381"/>
            <a:ext cx="1785616" cy="1265124"/>
            <a:chOff x="-27979" y="5270662"/>
            <a:chExt cx="2140300" cy="1516423"/>
          </a:xfrm>
        </p:grpSpPr>
        <p:grpSp>
          <p:nvGrpSpPr>
            <p:cNvPr id="3" name="Graphic 11">
              <a:extLst>
                <a:ext uri="{FF2B5EF4-FFF2-40B4-BE49-F238E27FC236}">
                  <a16:creationId xmlns:a16="http://schemas.microsoft.com/office/drawing/2014/main" id="{2E91140F-663C-0D14-0BE2-3CE359D8E063}"/>
                </a:ext>
              </a:extLst>
            </p:cNvPr>
            <p:cNvGrpSpPr/>
            <p:nvPr/>
          </p:nvGrpSpPr>
          <p:grpSpPr>
            <a:xfrm>
              <a:off x="847508" y="5270662"/>
              <a:ext cx="1264813" cy="1121269"/>
              <a:chOff x="8944372" y="1327777"/>
              <a:chExt cx="1691064" cy="1499146"/>
            </a:xfrm>
            <a:solidFill>
              <a:schemeClr val="accent4"/>
            </a:solidFill>
          </p:grpSpPr>
          <p:sp>
            <p:nvSpPr>
              <p:cNvPr id="26" name="Freeform: Shape 25">
                <a:extLst>
                  <a:ext uri="{FF2B5EF4-FFF2-40B4-BE49-F238E27FC236}">
                    <a16:creationId xmlns:a16="http://schemas.microsoft.com/office/drawing/2014/main" id="{2CC0E15B-37FD-B480-EA22-3B3CAA28A922}"/>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ED3D76C8-9F52-8E8D-0304-C54F222C66CF}"/>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79117D24-7927-D6E6-6AE4-32B7F3821FDE}"/>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B6ABF907-E35F-108A-6647-7D696401A7D0}"/>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B5192E11-301A-8CDB-B374-8B0B9B27EA30}"/>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CFAF1565-4562-7C45-EFA3-8E72C0BB161D}"/>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89E151DF-9E13-5BA4-ECDB-7AFE976685A1}"/>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931F84F0-A473-9C0E-DF29-EC7511FC5934}"/>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64214948-4B2A-D0BB-5D95-5D8FD105E747}"/>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35B45A39-F69C-D4B3-E7DC-789EA638B4C1}"/>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18515478-D2E6-9B53-5DB6-BAA543BED0DB}"/>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11" name="Freeform 10">
            <a:extLst>
              <a:ext uri="{FF2B5EF4-FFF2-40B4-BE49-F238E27FC236}">
                <a16:creationId xmlns:a16="http://schemas.microsoft.com/office/drawing/2014/main" id="{2469E773-EA64-DCFE-1F2E-01F79C1DCA98}"/>
              </a:ext>
            </a:extLst>
          </p:cNvPr>
          <p:cNvSpPr/>
          <p:nvPr/>
        </p:nvSpPr>
        <p:spPr>
          <a:xfrm>
            <a:off x="6815598" y="2545538"/>
            <a:ext cx="5376403" cy="4312463"/>
          </a:xfrm>
          <a:custGeom>
            <a:avLst/>
            <a:gdLst>
              <a:gd name="connsiteX0" fmla="*/ 3538898 w 5376403"/>
              <a:gd name="connsiteY0" fmla="*/ 0 h 4312463"/>
              <a:gd name="connsiteX1" fmla="*/ 5225747 w 5376403"/>
              <a:gd name="connsiteY1" fmla="*/ 427127 h 4312463"/>
              <a:gd name="connsiteX2" fmla="*/ 5376403 w 5376403"/>
              <a:gd name="connsiteY2" fmla="*/ 518652 h 4312463"/>
              <a:gd name="connsiteX3" fmla="*/ 5376403 w 5376403"/>
              <a:gd name="connsiteY3" fmla="*/ 4312463 h 4312463"/>
              <a:gd name="connsiteX4" fmla="*/ 87417 w 5376403"/>
              <a:gd name="connsiteY4" fmla="*/ 4312463 h 4312463"/>
              <a:gd name="connsiteX5" fmla="*/ 71898 w 5376403"/>
              <a:gd name="connsiteY5" fmla="*/ 4252110 h 4312463"/>
              <a:gd name="connsiteX6" fmla="*/ 0 w 5376403"/>
              <a:gd name="connsiteY6" fmla="*/ 3538898 h 4312463"/>
              <a:gd name="connsiteX7" fmla="*/ 3538898 w 5376403"/>
              <a:gd name="connsiteY7" fmla="*/ 0 h 43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403" h="4312463">
                <a:moveTo>
                  <a:pt x="3538898" y="0"/>
                </a:moveTo>
                <a:cubicBezTo>
                  <a:pt x="4149673" y="0"/>
                  <a:pt x="4724309" y="154729"/>
                  <a:pt x="5225747" y="427127"/>
                </a:cubicBezTo>
                <a:lnTo>
                  <a:pt x="5376403" y="518652"/>
                </a:lnTo>
                <a:lnTo>
                  <a:pt x="5376403" y="4312463"/>
                </a:lnTo>
                <a:lnTo>
                  <a:pt x="87417" y="4312463"/>
                </a:lnTo>
                <a:lnTo>
                  <a:pt x="71898" y="4252110"/>
                </a:lnTo>
                <a:cubicBezTo>
                  <a:pt x="24757" y="4021736"/>
                  <a:pt x="0" y="3783208"/>
                  <a:pt x="0" y="3538898"/>
                </a:cubicBezTo>
                <a:cubicBezTo>
                  <a:pt x="0" y="1584419"/>
                  <a:pt x="1584419" y="0"/>
                  <a:pt x="3538898"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4" name="Picture Placeholder 1" descr="A cartoon of a person holding a magnifying glass&#10;&#10;Description automatically generated">
            <a:extLst>
              <a:ext uri="{FF2B5EF4-FFF2-40B4-BE49-F238E27FC236}">
                <a16:creationId xmlns:a16="http://schemas.microsoft.com/office/drawing/2014/main" id="{08265A16-B4AD-EFE5-D260-2BA37AD3DD72}"/>
              </a:ext>
            </a:extLst>
          </p:cNvPr>
          <p:cNvPicPr>
            <a:picLocks noGrp="1" noChangeAspect="1"/>
          </p:cNvPicPr>
          <p:nvPr>
            <p:ph type="pic" sz="quarter" idx="10"/>
          </p:nvPr>
        </p:nvPicPr>
        <p:blipFill>
          <a:blip r:embed="rId3"/>
          <a:srcRect/>
          <a:stretch/>
        </p:blipFill>
        <p:spPr>
          <a:xfrm>
            <a:off x="6582397" y="1242724"/>
            <a:ext cx="5585074" cy="5585074"/>
          </a:xfrm>
        </p:spPr>
      </p:pic>
      <p:sp>
        <p:nvSpPr>
          <p:cNvPr id="12" name="TextBox 11">
            <a:extLst>
              <a:ext uri="{FF2B5EF4-FFF2-40B4-BE49-F238E27FC236}">
                <a16:creationId xmlns:a16="http://schemas.microsoft.com/office/drawing/2014/main" id="{312541ED-8B4F-1CCE-41FC-CABBBE6F66DE}"/>
              </a:ext>
            </a:extLst>
          </p:cNvPr>
          <p:cNvSpPr txBox="1"/>
          <p:nvPr/>
        </p:nvSpPr>
        <p:spPr>
          <a:xfrm>
            <a:off x="1011567" y="1104504"/>
            <a:ext cx="4633095" cy="769441"/>
          </a:xfrm>
          <a:prstGeom prst="rect">
            <a:avLst/>
          </a:prstGeom>
          <a:noFill/>
        </p:spPr>
        <p:txBody>
          <a:bodyPr wrap="square" rtlCol="0">
            <a:spAutoFit/>
          </a:bodyPr>
          <a:lstStyle/>
          <a:p>
            <a:r>
              <a:rPr lang="en-ID" sz="4400" b="1">
                <a:solidFill>
                  <a:schemeClr val="accent3"/>
                </a:solidFill>
                <a:latin typeface="Outfit Medium" pitchFamily="2" charset="0"/>
              </a:rPr>
              <a:t>Research Problem</a:t>
            </a:r>
          </a:p>
        </p:txBody>
      </p:sp>
      <p:sp>
        <p:nvSpPr>
          <p:cNvPr id="38" name="Google Shape;544;p14">
            <a:extLst>
              <a:ext uri="{FF2B5EF4-FFF2-40B4-BE49-F238E27FC236}">
                <a16:creationId xmlns:a16="http://schemas.microsoft.com/office/drawing/2014/main" id="{A2725A92-E229-DCC1-64D3-5A228F86870D}"/>
              </a:ext>
            </a:extLst>
          </p:cNvPr>
          <p:cNvSpPr/>
          <p:nvPr/>
        </p:nvSpPr>
        <p:spPr>
          <a:xfrm rot="1526682">
            <a:off x="1728195" y="401764"/>
            <a:ext cx="562004" cy="56200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54" name="Google Shape;544;p14">
            <a:extLst>
              <a:ext uri="{FF2B5EF4-FFF2-40B4-BE49-F238E27FC236}">
                <a16:creationId xmlns:a16="http://schemas.microsoft.com/office/drawing/2014/main" id="{1338EBAC-60D0-C2AB-3194-B1FA707468D2}"/>
              </a:ext>
            </a:extLst>
          </p:cNvPr>
          <p:cNvSpPr/>
          <p:nvPr/>
        </p:nvSpPr>
        <p:spPr>
          <a:xfrm rot="1526682">
            <a:off x="7733109" y="1487115"/>
            <a:ext cx="263530" cy="2635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18" name="Group 17">
            <a:extLst>
              <a:ext uri="{FF2B5EF4-FFF2-40B4-BE49-F238E27FC236}">
                <a16:creationId xmlns:a16="http://schemas.microsoft.com/office/drawing/2014/main" id="{A1AAB07C-78A1-3E0B-0CC3-1907362E23AC}"/>
              </a:ext>
            </a:extLst>
          </p:cNvPr>
          <p:cNvGrpSpPr/>
          <p:nvPr/>
        </p:nvGrpSpPr>
        <p:grpSpPr>
          <a:xfrm>
            <a:off x="1055283" y="2079196"/>
            <a:ext cx="5585074" cy="1787115"/>
            <a:chOff x="3144701" y="4120385"/>
            <a:chExt cx="3774320" cy="1525851"/>
          </a:xfrm>
        </p:grpSpPr>
        <p:sp>
          <p:nvSpPr>
            <p:cNvPr id="10" name="Rectangle: Rounded Corners 9">
              <a:extLst>
                <a:ext uri="{FF2B5EF4-FFF2-40B4-BE49-F238E27FC236}">
                  <a16:creationId xmlns:a16="http://schemas.microsoft.com/office/drawing/2014/main" id="{D341D2DF-38FC-3663-5817-64670C57112F}"/>
                </a:ext>
              </a:extLst>
            </p:cNvPr>
            <p:cNvSpPr/>
            <p:nvPr/>
          </p:nvSpPr>
          <p:spPr>
            <a:xfrm>
              <a:off x="3144701" y="4120385"/>
              <a:ext cx="3774320" cy="1525851"/>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6" name="TextBox 15">
              <a:extLst>
                <a:ext uri="{FF2B5EF4-FFF2-40B4-BE49-F238E27FC236}">
                  <a16:creationId xmlns:a16="http://schemas.microsoft.com/office/drawing/2014/main" id="{6C2C0FEE-282F-D40E-A5B2-AFFA35D9D7BF}"/>
                </a:ext>
              </a:extLst>
            </p:cNvPr>
            <p:cNvSpPr txBox="1"/>
            <p:nvPr/>
          </p:nvSpPr>
          <p:spPr>
            <a:xfrm>
              <a:off x="3305395" y="4229919"/>
              <a:ext cx="3546803" cy="995066"/>
            </a:xfrm>
            <a:prstGeom prst="rect">
              <a:avLst/>
            </a:prstGeom>
            <a:noFill/>
          </p:spPr>
          <p:txBody>
            <a:bodyPr wrap="square" rtlCol="0">
              <a:spAutoFit/>
            </a:bodyPr>
            <a:lstStyle/>
            <a:p>
              <a:pPr>
                <a:lnSpc>
                  <a:spcPct val="150000"/>
                </a:lnSpc>
              </a:pPr>
              <a:r>
                <a:rPr lang="en-GB" sz="1600" dirty="0">
                  <a:solidFill>
                    <a:schemeClr val="tx1">
                      <a:lumMod val="75000"/>
                      <a:lumOff val="25000"/>
                    </a:schemeClr>
                  </a:solidFill>
                </a:rPr>
                <a:t>How effective are existing defence strategies in enhancing the robustness of CNN models used for chest X-ray classification against SIA attacks?</a:t>
              </a:r>
            </a:p>
          </p:txBody>
        </p:sp>
      </p:grpSp>
      <p:grpSp>
        <p:nvGrpSpPr>
          <p:cNvPr id="5" name="Group 4">
            <a:extLst>
              <a:ext uri="{FF2B5EF4-FFF2-40B4-BE49-F238E27FC236}">
                <a16:creationId xmlns:a16="http://schemas.microsoft.com/office/drawing/2014/main" id="{B43ED718-9D47-47AD-5A94-CDD5DEFE44D5}"/>
              </a:ext>
            </a:extLst>
          </p:cNvPr>
          <p:cNvGrpSpPr/>
          <p:nvPr/>
        </p:nvGrpSpPr>
        <p:grpSpPr>
          <a:xfrm>
            <a:off x="1071662" y="3925728"/>
            <a:ext cx="5585074" cy="1394710"/>
            <a:chOff x="3144701" y="4120386"/>
            <a:chExt cx="3774320" cy="1394710"/>
          </a:xfrm>
        </p:grpSpPr>
        <p:sp>
          <p:nvSpPr>
            <p:cNvPr id="9" name="Rectangle: Rounded Corners 8">
              <a:extLst>
                <a:ext uri="{FF2B5EF4-FFF2-40B4-BE49-F238E27FC236}">
                  <a16:creationId xmlns:a16="http://schemas.microsoft.com/office/drawing/2014/main" id="{7DF6904D-2D8F-8BDB-1FDD-B271C8AE4441}"/>
                </a:ext>
              </a:extLst>
            </p:cNvPr>
            <p:cNvSpPr/>
            <p:nvPr/>
          </p:nvSpPr>
          <p:spPr>
            <a:xfrm>
              <a:off x="3144701" y="4120386"/>
              <a:ext cx="3774320" cy="1394710"/>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39" name="TextBox 38">
              <a:extLst>
                <a:ext uri="{FF2B5EF4-FFF2-40B4-BE49-F238E27FC236}">
                  <a16:creationId xmlns:a16="http://schemas.microsoft.com/office/drawing/2014/main" id="{CCFF6DD5-0D20-FC7C-935D-9E9891270694}"/>
                </a:ext>
              </a:extLst>
            </p:cNvPr>
            <p:cNvSpPr txBox="1"/>
            <p:nvPr/>
          </p:nvSpPr>
          <p:spPr>
            <a:xfrm>
              <a:off x="3305395" y="4229919"/>
              <a:ext cx="3546803" cy="1165447"/>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How can these defence strategies be tested and validated to ensure reliable and secure medical diagnostics?</a:t>
              </a:r>
            </a:p>
          </p:txBody>
        </p:sp>
      </p:grpSp>
    </p:spTree>
    <p:extLst>
      <p:ext uri="{BB962C8B-B14F-4D97-AF65-F5344CB8AC3E}">
        <p14:creationId xmlns:p14="http://schemas.microsoft.com/office/powerpoint/2010/main" val="10498505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91">
            <a:extLst>
              <a:ext uri="{FF2B5EF4-FFF2-40B4-BE49-F238E27FC236}">
                <a16:creationId xmlns:a16="http://schemas.microsoft.com/office/drawing/2014/main" id="{486E54BB-3A45-CB97-B7E0-15EC4C4E35D0}"/>
              </a:ext>
            </a:extLst>
          </p:cNvPr>
          <p:cNvSpPr/>
          <p:nvPr/>
        </p:nvSpPr>
        <p:spPr>
          <a:xfrm>
            <a:off x="8237415" y="2050971"/>
            <a:ext cx="3954585" cy="4807029"/>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sym typeface="Arial"/>
            </a:endParaRPr>
          </a:p>
        </p:txBody>
      </p:sp>
      <p:sp>
        <p:nvSpPr>
          <p:cNvPr id="6" name="TextBox 5">
            <a:extLst>
              <a:ext uri="{FF2B5EF4-FFF2-40B4-BE49-F238E27FC236}">
                <a16:creationId xmlns:a16="http://schemas.microsoft.com/office/drawing/2014/main" id="{CA4F5BC2-DC2E-E8A1-C3F6-C5544519E9E7}"/>
              </a:ext>
            </a:extLst>
          </p:cNvPr>
          <p:cNvSpPr txBox="1"/>
          <p:nvPr/>
        </p:nvSpPr>
        <p:spPr>
          <a:xfrm>
            <a:off x="680615" y="588052"/>
            <a:ext cx="5417049" cy="707886"/>
          </a:xfrm>
          <a:prstGeom prst="rect">
            <a:avLst/>
          </a:prstGeom>
          <a:noFill/>
        </p:spPr>
        <p:txBody>
          <a:bodyPr wrap="square" lIns="91440" tIns="45720" rIns="91440" bIns="45720" rtlCol="0" anchor="t">
            <a:spAutoFit/>
          </a:bodyPr>
          <a:lstStyle/>
          <a:p>
            <a:r>
              <a:rPr lang="en-ID" sz="4000">
                <a:solidFill>
                  <a:schemeClr val="accent3"/>
                </a:solidFill>
                <a:latin typeface="Outfit Medium"/>
              </a:rPr>
              <a:t>Research Gap</a:t>
            </a:r>
          </a:p>
        </p:txBody>
      </p:sp>
      <p:sp>
        <p:nvSpPr>
          <p:cNvPr id="7" name="TextBox 6">
            <a:extLst>
              <a:ext uri="{FF2B5EF4-FFF2-40B4-BE49-F238E27FC236}">
                <a16:creationId xmlns:a16="http://schemas.microsoft.com/office/drawing/2014/main" id="{35C020D7-E1E4-93E9-B13B-4A53D8AFC6DD}"/>
              </a:ext>
            </a:extLst>
          </p:cNvPr>
          <p:cNvSpPr txBox="1"/>
          <p:nvPr/>
        </p:nvSpPr>
        <p:spPr>
          <a:xfrm>
            <a:off x="426615" y="2225847"/>
            <a:ext cx="7536972" cy="2961580"/>
          </a:xfrm>
          <a:prstGeom prst="rect">
            <a:avLst/>
          </a:prstGeom>
          <a:noFill/>
        </p:spPr>
        <p:txBody>
          <a:bodyPr wrap="square" lIns="91440" tIns="45720" rIns="91440" bIns="45720" rtlCol="0" anchor="t">
            <a:spAutoFit/>
          </a:bodyPr>
          <a:lstStyle/>
          <a:p>
            <a:pPr marL="285750" indent="-285750" algn="just">
              <a:buFont typeface="Arial"/>
              <a:buChar char="•"/>
            </a:pPr>
            <a:r>
              <a:rPr lang="id-ID" err="1">
                <a:solidFill>
                  <a:schemeClr val="tx1">
                    <a:lumMod val="75000"/>
                    <a:lumOff val="25000"/>
                  </a:schemeClr>
                </a:solidFill>
                <a:ea typeface="+mn-lt"/>
                <a:cs typeface="+mn-lt"/>
              </a:rPr>
              <a:t>Lack</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of</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comprehensive</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evaluation</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of</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how</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Structure</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Invariant</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Attack</a:t>
            </a:r>
            <a:r>
              <a:rPr lang="id-ID">
                <a:solidFill>
                  <a:schemeClr val="tx1">
                    <a:lumMod val="75000"/>
                    <a:lumOff val="25000"/>
                  </a:schemeClr>
                </a:solidFill>
                <a:ea typeface="+mn-lt"/>
                <a:cs typeface="+mn-lt"/>
              </a:rPr>
              <a:t> (SIA) </a:t>
            </a:r>
            <a:r>
              <a:rPr lang="id-ID" err="1">
                <a:solidFill>
                  <a:schemeClr val="tx1">
                    <a:lumMod val="75000"/>
                    <a:lumOff val="25000"/>
                  </a:schemeClr>
                </a:solidFill>
                <a:ea typeface="+mn-lt"/>
                <a:cs typeface="+mn-lt"/>
              </a:rPr>
              <a:t>impact</a:t>
            </a:r>
            <a:r>
              <a:rPr lang="id-ID">
                <a:solidFill>
                  <a:schemeClr val="tx1">
                    <a:lumMod val="75000"/>
                    <a:lumOff val="25000"/>
                  </a:schemeClr>
                </a:solidFill>
                <a:ea typeface="+mn-lt"/>
                <a:cs typeface="+mn-lt"/>
              </a:rPr>
              <a:t> CNN-</a:t>
            </a:r>
            <a:r>
              <a:rPr lang="id-ID" err="1">
                <a:solidFill>
                  <a:schemeClr val="tx1">
                    <a:lumMod val="75000"/>
                    <a:lumOff val="25000"/>
                  </a:schemeClr>
                </a:solidFill>
                <a:ea typeface="+mn-lt"/>
                <a:cs typeface="+mn-lt"/>
              </a:rPr>
              <a:t>based</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medical</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imaging</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systems</a:t>
            </a:r>
            <a:r>
              <a:rPr lang="id-ID">
                <a:solidFill>
                  <a:schemeClr val="tx1">
                    <a:lumMod val="75000"/>
                    <a:lumOff val="25000"/>
                  </a:schemeClr>
                </a:solidFill>
                <a:ea typeface="+mn-lt"/>
                <a:cs typeface="+mn-lt"/>
              </a:rPr>
              <a:t>. </a:t>
            </a:r>
            <a:endParaRPr lang="en-US">
              <a:solidFill>
                <a:schemeClr val="tx1">
                  <a:lumMod val="75000"/>
                  <a:lumOff val="25000"/>
                </a:schemeClr>
              </a:solidFill>
              <a:ea typeface="+mn-lt"/>
              <a:cs typeface="+mn-lt"/>
            </a:endParaRPr>
          </a:p>
          <a:p>
            <a:pPr marL="285750" indent="-285750" algn="just">
              <a:buFont typeface="Arial"/>
              <a:buChar char="•"/>
            </a:pPr>
            <a:endParaRPr lang="id-ID">
              <a:solidFill>
                <a:schemeClr val="tx1">
                  <a:lumMod val="75000"/>
                  <a:lumOff val="25000"/>
                </a:schemeClr>
              </a:solidFill>
              <a:ea typeface="+mn-lt"/>
              <a:cs typeface="+mn-lt"/>
            </a:endParaRPr>
          </a:p>
          <a:p>
            <a:pPr marL="285750" indent="-285750" algn="just">
              <a:buFont typeface="Arial"/>
              <a:buChar char="•"/>
            </a:pPr>
            <a:r>
              <a:rPr lang="id-ID" err="1">
                <a:solidFill>
                  <a:schemeClr val="tx1">
                    <a:lumMod val="75000"/>
                    <a:lumOff val="25000"/>
                  </a:schemeClr>
                </a:solidFill>
                <a:ea typeface="+mn-lt"/>
                <a:cs typeface="+mn-lt"/>
              </a:rPr>
              <a:t>Existing</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defense</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mechanisms</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have</a:t>
            </a:r>
            <a:r>
              <a:rPr lang="id-ID">
                <a:solidFill>
                  <a:schemeClr val="tx1">
                    <a:lumMod val="75000"/>
                    <a:lumOff val="25000"/>
                  </a:schemeClr>
                </a:solidFill>
                <a:ea typeface="+mn-lt"/>
                <a:cs typeface="+mn-lt"/>
              </a:rPr>
              <a:t> not </a:t>
            </a:r>
            <a:r>
              <a:rPr lang="id-ID" err="1">
                <a:solidFill>
                  <a:schemeClr val="tx1">
                    <a:lumMod val="75000"/>
                    <a:lumOff val="25000"/>
                  </a:schemeClr>
                </a:solidFill>
                <a:ea typeface="+mn-lt"/>
                <a:cs typeface="+mn-lt"/>
              </a:rPr>
              <a:t>been</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thoroughly</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tested</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for</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their</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effectiveness</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Structure</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Invariant</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Attack</a:t>
            </a:r>
            <a:r>
              <a:rPr lang="id-ID">
                <a:solidFill>
                  <a:schemeClr val="tx1">
                    <a:lumMod val="75000"/>
                    <a:lumOff val="25000"/>
                  </a:schemeClr>
                </a:solidFill>
                <a:ea typeface="+mn-lt"/>
                <a:cs typeface="+mn-lt"/>
              </a:rPr>
              <a:t> (SIA) </a:t>
            </a:r>
            <a:r>
              <a:rPr lang="id-ID" err="1">
                <a:solidFill>
                  <a:schemeClr val="tx1">
                    <a:lumMod val="75000"/>
                    <a:lumOff val="25000"/>
                  </a:schemeClr>
                </a:solidFill>
                <a:ea typeface="+mn-lt"/>
                <a:cs typeface="+mn-lt"/>
              </a:rPr>
              <a:t>and</a:t>
            </a:r>
            <a:r>
              <a:rPr lang="id-ID">
                <a:solidFill>
                  <a:schemeClr val="tx1">
                    <a:lumMod val="75000"/>
                    <a:lumOff val="25000"/>
                  </a:schemeClr>
                </a:solidFill>
                <a:ea typeface="+mn-lt"/>
                <a:cs typeface="+mn-lt"/>
              </a:rPr>
              <a:t> model </a:t>
            </a:r>
            <a:r>
              <a:rPr lang="id-ID" err="1">
                <a:solidFill>
                  <a:schemeClr val="tx1">
                    <a:lumMod val="75000"/>
                    <a:lumOff val="25000"/>
                  </a:schemeClr>
                </a:solidFill>
                <a:ea typeface="+mn-lt"/>
                <a:cs typeface="+mn-lt"/>
              </a:rPr>
              <a:t>architectures</a:t>
            </a:r>
            <a:r>
              <a:rPr lang="id-ID">
                <a:solidFill>
                  <a:schemeClr val="tx1">
                    <a:lumMod val="75000"/>
                    <a:lumOff val="25000"/>
                  </a:schemeClr>
                </a:solidFill>
                <a:ea typeface="+mn-lt"/>
                <a:cs typeface="+mn-lt"/>
              </a:rPr>
              <a:t>. </a:t>
            </a:r>
            <a:endParaRPr lang="en-US">
              <a:solidFill>
                <a:schemeClr val="tx1">
                  <a:lumMod val="75000"/>
                  <a:lumOff val="25000"/>
                </a:schemeClr>
              </a:solidFill>
              <a:ea typeface="+mn-lt"/>
              <a:cs typeface="+mn-lt"/>
            </a:endParaRPr>
          </a:p>
          <a:p>
            <a:pPr marL="285750" indent="-285750" algn="just">
              <a:buFont typeface="Arial"/>
              <a:buChar char="•"/>
            </a:pPr>
            <a:endParaRPr lang="id-ID">
              <a:solidFill>
                <a:schemeClr val="tx1">
                  <a:lumMod val="75000"/>
                  <a:lumOff val="25000"/>
                </a:schemeClr>
              </a:solidFill>
              <a:ea typeface="+mn-lt"/>
              <a:cs typeface="+mn-lt"/>
            </a:endParaRPr>
          </a:p>
          <a:p>
            <a:pPr marL="285750" indent="-285750" algn="just">
              <a:buFont typeface="Arial"/>
              <a:buChar char="•"/>
            </a:pPr>
            <a:r>
              <a:rPr lang="id-ID" err="1">
                <a:solidFill>
                  <a:schemeClr val="tx1">
                    <a:lumMod val="75000"/>
                    <a:lumOff val="25000"/>
                  </a:schemeClr>
                </a:solidFill>
                <a:ea typeface="+mn-lt"/>
                <a:cs typeface="+mn-lt"/>
              </a:rPr>
              <a:t>Currently</a:t>
            </a:r>
            <a:r>
              <a:rPr lang="id-ID">
                <a:solidFill>
                  <a:schemeClr val="tx1">
                    <a:lumMod val="75000"/>
                    <a:lumOff val="25000"/>
                  </a:schemeClr>
                </a:solidFill>
                <a:ea typeface="+mn-lt"/>
                <a:cs typeface="+mn-lt"/>
              </a:rPr>
              <a:t> not </a:t>
            </a:r>
            <a:r>
              <a:rPr lang="id-ID" err="1">
                <a:solidFill>
                  <a:schemeClr val="tx1">
                    <a:lumMod val="75000"/>
                    <a:lumOff val="25000"/>
                  </a:schemeClr>
                </a:solidFill>
                <a:ea typeface="+mn-lt"/>
                <a:cs typeface="+mn-lt"/>
              </a:rPr>
              <a:t>verify</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this</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attack</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on</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Medical</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Images</a:t>
            </a:r>
          </a:p>
          <a:p>
            <a:pPr marL="285750" indent="-285750" algn="just">
              <a:buFont typeface="Arial"/>
              <a:buChar char="•"/>
            </a:pPr>
            <a:endParaRPr lang="id-ID">
              <a:solidFill>
                <a:schemeClr val="tx1">
                  <a:lumMod val="75000"/>
                  <a:lumOff val="25000"/>
                </a:schemeClr>
              </a:solidFill>
              <a:ea typeface="+mn-lt"/>
              <a:cs typeface="+mn-lt"/>
            </a:endParaRPr>
          </a:p>
          <a:p>
            <a:pPr marL="285750" indent="-285750" algn="just">
              <a:lnSpc>
                <a:spcPct val="150000"/>
              </a:lnSpc>
              <a:buFont typeface="Arial"/>
              <a:buChar char="•"/>
            </a:pPr>
            <a:endParaRPr lang="id-ID">
              <a:solidFill>
                <a:schemeClr val="tx1">
                  <a:lumMod val="75000"/>
                  <a:lumOff val="25000"/>
                </a:schemeClr>
              </a:solidFill>
              <a:ea typeface="+mn-lt"/>
              <a:cs typeface="+mn-lt"/>
            </a:endParaRPr>
          </a:p>
        </p:txBody>
      </p:sp>
      <p:sp>
        <p:nvSpPr>
          <p:cNvPr id="96" name="Google Shape;544;p14">
            <a:extLst>
              <a:ext uri="{FF2B5EF4-FFF2-40B4-BE49-F238E27FC236}">
                <a16:creationId xmlns:a16="http://schemas.microsoft.com/office/drawing/2014/main" id="{F3D5127F-7966-67B6-1208-53FE1C2F5592}"/>
              </a:ext>
            </a:extLst>
          </p:cNvPr>
          <p:cNvSpPr/>
          <p:nvPr/>
        </p:nvSpPr>
        <p:spPr>
          <a:xfrm rot="8485800">
            <a:off x="4296773" y="4716020"/>
            <a:ext cx="490322" cy="49032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76" name="Group 75">
            <a:extLst>
              <a:ext uri="{FF2B5EF4-FFF2-40B4-BE49-F238E27FC236}">
                <a16:creationId xmlns:a16="http://schemas.microsoft.com/office/drawing/2014/main" id="{C92E3DD5-01A6-011D-4B74-E50A0ECF64D9}"/>
              </a:ext>
            </a:extLst>
          </p:cNvPr>
          <p:cNvGrpSpPr/>
          <p:nvPr/>
        </p:nvGrpSpPr>
        <p:grpSpPr>
          <a:xfrm rot="454359">
            <a:off x="19289" y="4931381"/>
            <a:ext cx="1785616" cy="1265124"/>
            <a:chOff x="-27979" y="5270662"/>
            <a:chExt cx="2140300" cy="1516423"/>
          </a:xfrm>
        </p:grpSpPr>
        <p:grpSp>
          <p:nvGrpSpPr>
            <p:cNvPr id="77" name="Graphic 11">
              <a:extLst>
                <a:ext uri="{FF2B5EF4-FFF2-40B4-BE49-F238E27FC236}">
                  <a16:creationId xmlns:a16="http://schemas.microsoft.com/office/drawing/2014/main" id="{A5362620-9726-BA1C-73C0-EDA95D4E5F23}"/>
                </a:ext>
              </a:extLst>
            </p:cNvPr>
            <p:cNvGrpSpPr/>
            <p:nvPr/>
          </p:nvGrpSpPr>
          <p:grpSpPr>
            <a:xfrm>
              <a:off x="847508" y="5270662"/>
              <a:ext cx="1264813" cy="1121269"/>
              <a:chOff x="8944372" y="1327777"/>
              <a:chExt cx="1691064" cy="1499146"/>
            </a:xfrm>
            <a:solidFill>
              <a:schemeClr val="accent4"/>
            </a:solidFill>
          </p:grpSpPr>
          <p:sp>
            <p:nvSpPr>
              <p:cNvPr id="84" name="Freeform: Shape 83">
                <a:extLst>
                  <a:ext uri="{FF2B5EF4-FFF2-40B4-BE49-F238E27FC236}">
                    <a16:creationId xmlns:a16="http://schemas.microsoft.com/office/drawing/2014/main" id="{AE5C81C5-BDB6-8F4F-A5FF-EC7E60B4651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7807E37-6485-A00C-5868-A05E88D0E99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EA678627-4FB7-9EA5-6396-E851B52BCA6B}"/>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574F043E-D49A-FB61-4094-9C4347D92530}"/>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2C415427-9124-BB5C-9E09-8CCE83453020}"/>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78" name="Graphic 11">
              <a:extLst>
                <a:ext uri="{FF2B5EF4-FFF2-40B4-BE49-F238E27FC236}">
                  <a16:creationId xmlns:a16="http://schemas.microsoft.com/office/drawing/2014/main" id="{FCE900AE-2FD6-E72F-7E7B-6E47BB83CBAF}"/>
                </a:ext>
              </a:extLst>
            </p:cNvPr>
            <p:cNvGrpSpPr/>
            <p:nvPr/>
          </p:nvGrpSpPr>
          <p:grpSpPr>
            <a:xfrm>
              <a:off x="-27979" y="5701462"/>
              <a:ext cx="1257220" cy="1085623"/>
              <a:chOff x="7773841" y="1903760"/>
              <a:chExt cx="1680912" cy="1451487"/>
            </a:xfrm>
            <a:solidFill>
              <a:schemeClr val="accent4"/>
            </a:solidFill>
          </p:grpSpPr>
          <p:sp>
            <p:nvSpPr>
              <p:cNvPr id="79" name="Freeform: Shape 78">
                <a:extLst>
                  <a:ext uri="{FF2B5EF4-FFF2-40B4-BE49-F238E27FC236}">
                    <a16:creationId xmlns:a16="http://schemas.microsoft.com/office/drawing/2014/main" id="{E25618BB-173F-E05D-176A-0CE995093111}"/>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65C9BEA1-EEE5-E777-970D-B09E2B4644B6}"/>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B2FE4C1F-9767-3967-D0D3-766C27395F4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8878AA68-6E41-35E7-EE94-1A10F7AD8FF0}"/>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DBAE371F-E301-68DD-45C6-7D9121A4512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1659363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6B678-92CE-BA66-1EF0-BDB3101AFE4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93B05C5-AAF6-9A60-4BE1-EEBB91DF793F}"/>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C040D8FD-220B-3EE1-C91F-17F767B81138}"/>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11835FAE-D52E-4C8A-8204-E47874467A0B}"/>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748DEC2-E2BD-8D01-1A2C-B9FF83197EBA}"/>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37D13C77-F27A-8820-4D82-31BD747B61F0}"/>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8DDCAD6-17C9-A729-477E-868332780A53}"/>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C7DFE5A7-5E14-FAAB-CBC6-403C9EB7AEBC}"/>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9858C3EC-5D1A-5B29-4DE6-E0A157857694}"/>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148C0D3F-81EE-7080-83A7-298B1891C22D}"/>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483029DE-48F1-0B52-620F-303211DAE7A9}"/>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59A12CBD-05EC-5A83-C77E-9BD96641523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6AD52E39-04B4-2A0E-DBD7-62710F3AD48B}"/>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9D9F59EB-E9A8-7157-A1EF-8F0790BEA054}"/>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6" name="Freeform: Shape 75">
            <a:extLst>
              <a:ext uri="{FF2B5EF4-FFF2-40B4-BE49-F238E27FC236}">
                <a16:creationId xmlns:a16="http://schemas.microsoft.com/office/drawing/2014/main" id="{575C7393-2E21-9CDC-9F93-CBD0B3473217}"/>
              </a:ext>
            </a:extLst>
          </p:cNvPr>
          <p:cNvSpPr/>
          <p:nvPr/>
        </p:nvSpPr>
        <p:spPr>
          <a:xfrm>
            <a:off x="7246634" y="1241946"/>
            <a:ext cx="4945366" cy="5616054"/>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lang="en-ID">
              <a:latin typeface="Arial"/>
              <a:cs typeface="Arial"/>
              <a:sym typeface="Arial"/>
            </a:endParaRPr>
          </a:p>
        </p:txBody>
      </p:sp>
      <p:sp>
        <p:nvSpPr>
          <p:cNvPr id="3" name="TextBox 2">
            <a:extLst>
              <a:ext uri="{FF2B5EF4-FFF2-40B4-BE49-F238E27FC236}">
                <a16:creationId xmlns:a16="http://schemas.microsoft.com/office/drawing/2014/main" id="{2C7E95B9-5B2B-9AE2-A540-CD9DDFB62896}"/>
              </a:ext>
            </a:extLst>
          </p:cNvPr>
          <p:cNvSpPr txBox="1"/>
          <p:nvPr/>
        </p:nvSpPr>
        <p:spPr>
          <a:xfrm>
            <a:off x="3599956" y="350599"/>
            <a:ext cx="4992087" cy="1938992"/>
          </a:xfrm>
          <a:prstGeom prst="rect">
            <a:avLst/>
          </a:prstGeom>
          <a:noFill/>
        </p:spPr>
        <p:txBody>
          <a:bodyPr wrap="square" lIns="91440" tIns="45720" rIns="91440" bIns="45720" rtlCol="0" anchor="t">
            <a:spAutoFit/>
          </a:bodyPr>
          <a:lstStyle/>
          <a:p>
            <a:pPr algn="ctr"/>
            <a:r>
              <a:rPr lang="en-GB" sz="4000" b="1">
                <a:solidFill>
                  <a:schemeClr val="accent3"/>
                </a:solidFill>
                <a:latin typeface="Poppins"/>
                <a:cs typeface="Poppins"/>
              </a:rPr>
              <a:t>Literature Review</a:t>
            </a:r>
            <a:endParaRPr lang="en-GB" sz="4000">
              <a:solidFill>
                <a:srgbClr val="000000"/>
              </a:solidFill>
              <a:latin typeface="Poppins"/>
              <a:cs typeface="Poppins"/>
            </a:endParaRPr>
          </a:p>
          <a:p>
            <a:pPr algn="ctr"/>
            <a:endParaRPr lang="en-GB" sz="4000">
              <a:solidFill>
                <a:srgbClr val="000000"/>
              </a:solidFill>
              <a:latin typeface="Segoe UI"/>
              <a:cs typeface="Segoe UI"/>
            </a:endParaRPr>
          </a:p>
          <a:p>
            <a:pPr algn="ctr"/>
            <a:endParaRPr lang="en-GB" sz="4000" b="1">
              <a:solidFill>
                <a:schemeClr val="accent3"/>
              </a:solidFill>
              <a:latin typeface="Outfit Medium" pitchFamily="2" charset="0"/>
            </a:endParaRPr>
          </a:p>
        </p:txBody>
      </p:sp>
      <p:sp>
        <p:nvSpPr>
          <p:cNvPr id="93" name="Google Shape;544;p14">
            <a:extLst>
              <a:ext uri="{FF2B5EF4-FFF2-40B4-BE49-F238E27FC236}">
                <a16:creationId xmlns:a16="http://schemas.microsoft.com/office/drawing/2014/main" id="{8EAF6576-7FAB-BECA-499F-D7996740043A}"/>
              </a:ext>
            </a:extLst>
          </p:cNvPr>
          <p:cNvSpPr/>
          <p:nvPr/>
        </p:nvSpPr>
        <p:spPr>
          <a:xfrm rot="10016156" flipH="1">
            <a:off x="513239" y="367182"/>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B0E2BFE9-FF09-0597-083C-8B71E5E86D07}"/>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17" name="Picture 16" descr="A table of research results&#10;&#10;Description automatically generated">
            <a:extLst>
              <a:ext uri="{FF2B5EF4-FFF2-40B4-BE49-F238E27FC236}">
                <a16:creationId xmlns:a16="http://schemas.microsoft.com/office/drawing/2014/main" id="{B6DB4B1E-A76D-BD1E-E541-8F28C9B2D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6486" y="1081497"/>
            <a:ext cx="9383434" cy="5315692"/>
          </a:xfrm>
          <a:prstGeom prst="rect">
            <a:avLst/>
          </a:prstGeom>
        </p:spPr>
      </p:pic>
    </p:spTree>
    <p:extLst>
      <p:ext uri="{BB962C8B-B14F-4D97-AF65-F5344CB8AC3E}">
        <p14:creationId xmlns:p14="http://schemas.microsoft.com/office/powerpoint/2010/main" val="3933205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5BE11-1A20-1FC1-904C-C0A866994CA2}"/>
            </a:ext>
          </a:extLst>
        </p:cNvPr>
        <p:cNvGrpSpPr/>
        <p:nvPr/>
      </p:nvGrpSpPr>
      <p:grpSpPr>
        <a:xfrm>
          <a:off x="0" y="0"/>
          <a:ext cx="0" cy="0"/>
          <a:chOff x="0" y="0"/>
          <a:chExt cx="0" cy="0"/>
        </a:xfrm>
      </p:grpSpPr>
      <p:sp>
        <p:nvSpPr>
          <p:cNvPr id="96" name="Google Shape;544;p14">
            <a:extLst>
              <a:ext uri="{FF2B5EF4-FFF2-40B4-BE49-F238E27FC236}">
                <a16:creationId xmlns:a16="http://schemas.microsoft.com/office/drawing/2014/main" id="{7E161812-B54F-D507-6FCE-AE34E603D2D4}"/>
              </a:ext>
            </a:extLst>
          </p:cNvPr>
          <p:cNvSpPr/>
          <p:nvPr/>
        </p:nvSpPr>
        <p:spPr>
          <a:xfrm rot="13333313">
            <a:off x="10147658" y="4789314"/>
            <a:ext cx="1270984" cy="127098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97" name="Group 96">
            <a:extLst>
              <a:ext uri="{FF2B5EF4-FFF2-40B4-BE49-F238E27FC236}">
                <a16:creationId xmlns:a16="http://schemas.microsoft.com/office/drawing/2014/main" id="{5C8D87A0-9799-9D48-C5D2-A000716F06F4}"/>
              </a:ext>
            </a:extLst>
          </p:cNvPr>
          <p:cNvGrpSpPr/>
          <p:nvPr/>
        </p:nvGrpSpPr>
        <p:grpSpPr>
          <a:xfrm rot="21145641" flipV="1">
            <a:off x="-8886" y="35560"/>
            <a:ext cx="1802236" cy="1276898"/>
            <a:chOff x="-27979" y="5270662"/>
            <a:chExt cx="2140300" cy="1516423"/>
          </a:xfrm>
        </p:grpSpPr>
        <p:grpSp>
          <p:nvGrpSpPr>
            <p:cNvPr id="98" name="Graphic 11">
              <a:extLst>
                <a:ext uri="{FF2B5EF4-FFF2-40B4-BE49-F238E27FC236}">
                  <a16:creationId xmlns:a16="http://schemas.microsoft.com/office/drawing/2014/main" id="{CA9AB384-F41B-D3FA-F818-1E8E4A48E36F}"/>
                </a:ext>
              </a:extLst>
            </p:cNvPr>
            <p:cNvGrpSpPr/>
            <p:nvPr/>
          </p:nvGrpSpPr>
          <p:grpSpPr>
            <a:xfrm>
              <a:off x="847508" y="5270662"/>
              <a:ext cx="1264813" cy="1121269"/>
              <a:chOff x="8944372" y="1327777"/>
              <a:chExt cx="1691064" cy="1499146"/>
            </a:xfrm>
            <a:solidFill>
              <a:schemeClr val="accent4"/>
            </a:solidFill>
          </p:grpSpPr>
          <p:sp>
            <p:nvSpPr>
              <p:cNvPr id="105" name="Freeform: Shape 104">
                <a:extLst>
                  <a:ext uri="{FF2B5EF4-FFF2-40B4-BE49-F238E27FC236}">
                    <a16:creationId xmlns:a16="http://schemas.microsoft.com/office/drawing/2014/main" id="{8758007E-B9DA-B6B6-500C-978F50055764}"/>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67C8E4F1-DDD0-B51D-B6AA-BD01C991F565}"/>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1809C00D-A890-09C9-49D3-B3B9E13CA4C5}"/>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96CC7F99-01DC-AC3D-9652-6A21220FA202}"/>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E1565257-7C6D-190E-6D3C-D5B1ECC4B875}"/>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99" name="Graphic 11">
              <a:extLst>
                <a:ext uri="{FF2B5EF4-FFF2-40B4-BE49-F238E27FC236}">
                  <a16:creationId xmlns:a16="http://schemas.microsoft.com/office/drawing/2014/main" id="{ABA5B7CE-D639-1CDB-09D6-1A957C1EDA27}"/>
                </a:ext>
              </a:extLst>
            </p:cNvPr>
            <p:cNvGrpSpPr/>
            <p:nvPr/>
          </p:nvGrpSpPr>
          <p:grpSpPr>
            <a:xfrm>
              <a:off x="-27979" y="5701462"/>
              <a:ext cx="1257220" cy="1085623"/>
              <a:chOff x="7773841" y="1903760"/>
              <a:chExt cx="1680912" cy="1451487"/>
            </a:xfrm>
            <a:solidFill>
              <a:schemeClr val="accent4"/>
            </a:solidFill>
          </p:grpSpPr>
          <p:sp>
            <p:nvSpPr>
              <p:cNvPr id="100" name="Freeform: Shape 99">
                <a:extLst>
                  <a:ext uri="{FF2B5EF4-FFF2-40B4-BE49-F238E27FC236}">
                    <a16:creationId xmlns:a16="http://schemas.microsoft.com/office/drawing/2014/main" id="{55B53DB0-9DD7-4AA0-0D42-1A4E8CB26C0D}"/>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07F48CE3-DA85-B533-7A4D-48E80DCBF14C}"/>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408582D8-4A67-B4F9-9870-D5EFF0CD6D6D}"/>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668F36FF-27A0-336A-FE38-0E745B27E8C0}"/>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D2102B4D-59A7-36A4-6469-30C2BEEB1728}"/>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110" name="Google Shape;544;p14">
            <a:extLst>
              <a:ext uri="{FF2B5EF4-FFF2-40B4-BE49-F238E27FC236}">
                <a16:creationId xmlns:a16="http://schemas.microsoft.com/office/drawing/2014/main" id="{2BBB1DD7-EBCE-25D0-1110-24704F0706A5}"/>
              </a:ext>
            </a:extLst>
          </p:cNvPr>
          <p:cNvSpPr/>
          <p:nvPr/>
        </p:nvSpPr>
        <p:spPr>
          <a:xfrm rot="3595557">
            <a:off x="4517357" y="3624946"/>
            <a:ext cx="316982" cy="31698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FCCF699B-00D4-3267-49F1-4CB8BAE45D92}"/>
              </a:ext>
            </a:extLst>
          </p:cNvPr>
          <p:cNvSpPr txBox="1"/>
          <p:nvPr/>
        </p:nvSpPr>
        <p:spPr>
          <a:xfrm>
            <a:off x="3048545" y="358339"/>
            <a:ext cx="6094910" cy="707886"/>
          </a:xfrm>
          <a:prstGeom prst="rect">
            <a:avLst/>
          </a:prstGeom>
          <a:noFill/>
        </p:spPr>
        <p:txBody>
          <a:bodyPr wrap="square" rtlCol="0">
            <a:spAutoFit/>
          </a:bodyPr>
          <a:lstStyle/>
          <a:p>
            <a:pPr algn="ctr"/>
            <a:r>
              <a:rPr lang="en-GB" sz="4000" b="1">
                <a:solidFill>
                  <a:schemeClr val="accent3"/>
                </a:solidFill>
                <a:latin typeface="Outfit Medium" pitchFamily="2" charset="0"/>
              </a:rPr>
              <a:t>Objectives</a:t>
            </a:r>
            <a:endParaRPr lang="en-ID" sz="4000" b="1">
              <a:solidFill>
                <a:schemeClr val="accent3"/>
              </a:solidFill>
              <a:latin typeface="Outfit Medium" pitchFamily="2" charset="0"/>
            </a:endParaRPr>
          </a:p>
        </p:txBody>
      </p:sp>
      <p:grpSp>
        <p:nvGrpSpPr>
          <p:cNvPr id="23" name="Group 22">
            <a:extLst>
              <a:ext uri="{FF2B5EF4-FFF2-40B4-BE49-F238E27FC236}">
                <a16:creationId xmlns:a16="http://schemas.microsoft.com/office/drawing/2014/main" id="{CC8AEA5A-52D3-EA10-EF46-2185C0368911}"/>
              </a:ext>
            </a:extLst>
          </p:cNvPr>
          <p:cNvGrpSpPr/>
          <p:nvPr/>
        </p:nvGrpSpPr>
        <p:grpSpPr>
          <a:xfrm>
            <a:off x="992628" y="1022184"/>
            <a:ext cx="5039629" cy="1569798"/>
            <a:chOff x="1139808" y="1602282"/>
            <a:chExt cx="5039629" cy="1427089"/>
          </a:xfrm>
        </p:grpSpPr>
        <p:grpSp>
          <p:nvGrpSpPr>
            <p:cNvPr id="3" name="Group 2">
              <a:extLst>
                <a:ext uri="{FF2B5EF4-FFF2-40B4-BE49-F238E27FC236}">
                  <a16:creationId xmlns:a16="http://schemas.microsoft.com/office/drawing/2014/main" id="{79D37353-96B0-BE41-8F11-1D71CE0555D6}"/>
                </a:ext>
              </a:extLst>
            </p:cNvPr>
            <p:cNvGrpSpPr/>
            <p:nvPr/>
          </p:nvGrpSpPr>
          <p:grpSpPr>
            <a:xfrm>
              <a:off x="1139808" y="1602282"/>
              <a:ext cx="5039629" cy="1427089"/>
              <a:chOff x="650452" y="1955492"/>
              <a:chExt cx="2925366" cy="2039423"/>
            </a:xfrm>
          </p:grpSpPr>
          <p:sp>
            <p:nvSpPr>
              <p:cNvPr id="4" name="Rectangle: Rounded Corners 3">
                <a:extLst>
                  <a:ext uri="{FF2B5EF4-FFF2-40B4-BE49-F238E27FC236}">
                    <a16:creationId xmlns:a16="http://schemas.microsoft.com/office/drawing/2014/main" id="{989DF490-6D5D-4A3C-C41A-39D7364ECC14}"/>
                  </a:ext>
                </a:extLst>
              </p:cNvPr>
              <p:cNvSpPr/>
              <p:nvPr/>
            </p:nvSpPr>
            <p:spPr>
              <a:xfrm>
                <a:off x="650452" y="1955492"/>
                <a:ext cx="2925366" cy="2039423"/>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5" name="TextBox 14">
                <a:extLst>
                  <a:ext uri="{FF2B5EF4-FFF2-40B4-BE49-F238E27FC236}">
                    <a16:creationId xmlns:a16="http://schemas.microsoft.com/office/drawing/2014/main" id="{0B75E531-6542-04F0-328B-A6F794CEBB60}"/>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1</a:t>
                </a:r>
                <a:endParaRPr lang="en-ID" sz="4000" b="1">
                  <a:solidFill>
                    <a:schemeClr val="accent3"/>
                  </a:solidFill>
                </a:endParaRPr>
              </a:p>
            </p:txBody>
          </p:sp>
          <p:sp>
            <p:nvSpPr>
              <p:cNvPr id="16" name="TextBox 15">
                <a:extLst>
                  <a:ext uri="{FF2B5EF4-FFF2-40B4-BE49-F238E27FC236}">
                    <a16:creationId xmlns:a16="http://schemas.microsoft.com/office/drawing/2014/main" id="{C88CE19A-4A96-1436-A2E6-E01552FFF965}"/>
                  </a:ext>
                </a:extLst>
              </p:cNvPr>
              <p:cNvSpPr txBox="1"/>
              <p:nvPr/>
            </p:nvSpPr>
            <p:spPr>
              <a:xfrm>
                <a:off x="1025170" y="2277386"/>
                <a:ext cx="1964624" cy="571789"/>
              </a:xfrm>
              <a:prstGeom prst="rect">
                <a:avLst/>
              </a:prstGeom>
              <a:noFill/>
            </p:spPr>
            <p:txBody>
              <a:bodyPr wrap="square" rtlCol="0">
                <a:spAutoFit/>
              </a:bodyPr>
              <a:lstStyle/>
              <a:p>
                <a:r>
                  <a:rPr lang="en-GB" sz="2000" b="1">
                    <a:solidFill>
                      <a:schemeClr val="tx1">
                        <a:lumMod val="75000"/>
                        <a:lumOff val="25000"/>
                      </a:schemeClr>
                    </a:solidFill>
                  </a:rPr>
                  <a:t>Fine-Tune CNN</a:t>
                </a:r>
                <a:endParaRPr lang="en-US" sz="2000" b="1">
                  <a:solidFill>
                    <a:schemeClr val="tx1">
                      <a:lumMod val="75000"/>
                      <a:lumOff val="25000"/>
                    </a:schemeClr>
                  </a:solidFill>
                </a:endParaRPr>
              </a:p>
            </p:txBody>
          </p:sp>
        </p:grpSp>
        <p:sp>
          <p:nvSpPr>
            <p:cNvPr id="18" name="TextBox 17">
              <a:extLst>
                <a:ext uri="{FF2B5EF4-FFF2-40B4-BE49-F238E27FC236}">
                  <a16:creationId xmlns:a16="http://schemas.microsoft.com/office/drawing/2014/main" id="{41D7F775-97C8-DE67-1E60-8C083025BFF2}"/>
                </a:ext>
              </a:extLst>
            </p:cNvPr>
            <p:cNvSpPr txBox="1"/>
            <p:nvPr/>
          </p:nvSpPr>
          <p:spPr>
            <a:xfrm>
              <a:off x="1794144" y="2180978"/>
              <a:ext cx="3885688" cy="815608"/>
            </a:xfrm>
            <a:prstGeom prst="rect">
              <a:avLst/>
            </a:prstGeom>
            <a:noFill/>
          </p:spPr>
          <p:txBody>
            <a:bodyPr wrap="square" rtlCol="0">
              <a:spAutoFit/>
            </a:bodyPr>
            <a:lstStyle/>
            <a:p>
              <a:pPr>
                <a:lnSpc>
                  <a:spcPct val="150000"/>
                </a:lnSpc>
              </a:pPr>
              <a:r>
                <a:rPr lang="en-GB" sz="1200" dirty="0">
                  <a:solidFill>
                    <a:schemeClr val="tx1">
                      <a:lumMod val="75000"/>
                      <a:lumOff val="25000"/>
                    </a:schemeClr>
                  </a:solidFill>
                </a:rPr>
                <a:t>Fine-tune the DenseNet121 CNN models to evaluate their performance under SIA attack conditions.</a:t>
              </a:r>
            </a:p>
          </p:txBody>
        </p:sp>
      </p:grpSp>
      <p:grpSp>
        <p:nvGrpSpPr>
          <p:cNvPr id="24" name="Group 23">
            <a:extLst>
              <a:ext uri="{FF2B5EF4-FFF2-40B4-BE49-F238E27FC236}">
                <a16:creationId xmlns:a16="http://schemas.microsoft.com/office/drawing/2014/main" id="{07F4ECCA-276D-66D9-17D4-777735B83C89}"/>
              </a:ext>
            </a:extLst>
          </p:cNvPr>
          <p:cNvGrpSpPr/>
          <p:nvPr/>
        </p:nvGrpSpPr>
        <p:grpSpPr>
          <a:xfrm>
            <a:off x="6260388" y="1012568"/>
            <a:ext cx="4920866" cy="1569798"/>
            <a:chOff x="1139808" y="1602282"/>
            <a:chExt cx="4920866" cy="1427089"/>
          </a:xfrm>
        </p:grpSpPr>
        <p:grpSp>
          <p:nvGrpSpPr>
            <p:cNvPr id="25" name="Group 24">
              <a:extLst>
                <a:ext uri="{FF2B5EF4-FFF2-40B4-BE49-F238E27FC236}">
                  <a16:creationId xmlns:a16="http://schemas.microsoft.com/office/drawing/2014/main" id="{692435E0-A4A1-A3D8-518C-578E22DA8BE4}"/>
                </a:ext>
              </a:extLst>
            </p:cNvPr>
            <p:cNvGrpSpPr/>
            <p:nvPr/>
          </p:nvGrpSpPr>
          <p:grpSpPr>
            <a:xfrm>
              <a:off x="1139808" y="1602282"/>
              <a:ext cx="4920866" cy="1427089"/>
              <a:chOff x="650452" y="1955492"/>
              <a:chExt cx="2856427" cy="2039423"/>
            </a:xfrm>
          </p:grpSpPr>
          <p:sp>
            <p:nvSpPr>
              <p:cNvPr id="27" name="Rectangle: Rounded Corners 26">
                <a:extLst>
                  <a:ext uri="{FF2B5EF4-FFF2-40B4-BE49-F238E27FC236}">
                    <a16:creationId xmlns:a16="http://schemas.microsoft.com/office/drawing/2014/main" id="{CE0E641D-AA1F-9595-DCAF-3DD366E952CA}"/>
                  </a:ext>
                </a:extLst>
              </p:cNvPr>
              <p:cNvSpPr/>
              <p:nvPr/>
            </p:nvSpPr>
            <p:spPr>
              <a:xfrm>
                <a:off x="650452" y="1955492"/>
                <a:ext cx="2856427" cy="2039423"/>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28" name="TextBox 27">
                <a:extLst>
                  <a:ext uri="{FF2B5EF4-FFF2-40B4-BE49-F238E27FC236}">
                    <a16:creationId xmlns:a16="http://schemas.microsoft.com/office/drawing/2014/main" id="{38A8ABE7-698F-82C4-9CB7-FE92A2B9BA62}"/>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2</a:t>
                </a:r>
                <a:endParaRPr lang="en-ID" sz="4000" b="1">
                  <a:solidFill>
                    <a:schemeClr val="accent3"/>
                  </a:solidFill>
                </a:endParaRPr>
              </a:p>
            </p:txBody>
          </p:sp>
          <p:sp>
            <p:nvSpPr>
              <p:cNvPr id="29" name="TextBox 28">
                <a:extLst>
                  <a:ext uri="{FF2B5EF4-FFF2-40B4-BE49-F238E27FC236}">
                    <a16:creationId xmlns:a16="http://schemas.microsoft.com/office/drawing/2014/main" id="{69FA7493-2D87-CC14-52A1-2F6804D768C3}"/>
                  </a:ext>
                </a:extLst>
              </p:cNvPr>
              <p:cNvSpPr txBox="1"/>
              <p:nvPr/>
            </p:nvSpPr>
            <p:spPr>
              <a:xfrm>
                <a:off x="1055791" y="2277386"/>
                <a:ext cx="1964624" cy="519808"/>
              </a:xfrm>
              <a:prstGeom prst="rect">
                <a:avLst/>
              </a:prstGeom>
              <a:noFill/>
            </p:spPr>
            <p:txBody>
              <a:bodyPr wrap="square" rtlCol="0">
                <a:spAutoFit/>
              </a:bodyPr>
              <a:lstStyle/>
              <a:p>
                <a:r>
                  <a:rPr lang="en-GB" sz="2000" b="1">
                    <a:solidFill>
                      <a:schemeClr val="tx1">
                        <a:lumMod val="75000"/>
                        <a:lumOff val="25000"/>
                      </a:schemeClr>
                    </a:solidFill>
                  </a:rPr>
                  <a:t>Implement SIA Attack</a:t>
                </a:r>
                <a:endParaRPr lang="en-US" sz="2000" b="1">
                  <a:solidFill>
                    <a:schemeClr val="tx1">
                      <a:lumMod val="75000"/>
                      <a:lumOff val="25000"/>
                    </a:schemeClr>
                  </a:solidFill>
                </a:endParaRPr>
              </a:p>
            </p:txBody>
          </p:sp>
        </p:grpSp>
        <p:sp>
          <p:nvSpPr>
            <p:cNvPr id="26" name="TextBox 25">
              <a:extLst>
                <a:ext uri="{FF2B5EF4-FFF2-40B4-BE49-F238E27FC236}">
                  <a16:creationId xmlns:a16="http://schemas.microsoft.com/office/drawing/2014/main" id="{81BB993E-990F-BBC5-3CC4-21B250C66CBE}"/>
                </a:ext>
              </a:extLst>
            </p:cNvPr>
            <p:cNvSpPr txBox="1"/>
            <p:nvPr/>
          </p:nvSpPr>
          <p:spPr>
            <a:xfrm>
              <a:off x="1846895" y="2180978"/>
              <a:ext cx="4140457" cy="563791"/>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Develop and apply the SIA attack on chest X-ray datasets using CNN model.</a:t>
              </a:r>
            </a:p>
          </p:txBody>
        </p:sp>
      </p:grpSp>
      <p:grpSp>
        <p:nvGrpSpPr>
          <p:cNvPr id="42" name="Group 41">
            <a:extLst>
              <a:ext uri="{FF2B5EF4-FFF2-40B4-BE49-F238E27FC236}">
                <a16:creationId xmlns:a16="http://schemas.microsoft.com/office/drawing/2014/main" id="{7B7834CD-AF7F-6565-1667-EFD955611F3E}"/>
              </a:ext>
            </a:extLst>
          </p:cNvPr>
          <p:cNvGrpSpPr/>
          <p:nvPr/>
        </p:nvGrpSpPr>
        <p:grpSpPr>
          <a:xfrm>
            <a:off x="992628" y="2742502"/>
            <a:ext cx="5039629" cy="1796881"/>
            <a:chOff x="1139808" y="1602282"/>
            <a:chExt cx="5039629" cy="1633528"/>
          </a:xfrm>
        </p:grpSpPr>
        <p:grpSp>
          <p:nvGrpSpPr>
            <p:cNvPr id="43" name="Group 42">
              <a:extLst>
                <a:ext uri="{FF2B5EF4-FFF2-40B4-BE49-F238E27FC236}">
                  <a16:creationId xmlns:a16="http://schemas.microsoft.com/office/drawing/2014/main" id="{D896D786-E12E-5AD5-110E-77A570222F16}"/>
                </a:ext>
              </a:extLst>
            </p:cNvPr>
            <p:cNvGrpSpPr/>
            <p:nvPr/>
          </p:nvGrpSpPr>
          <p:grpSpPr>
            <a:xfrm>
              <a:off x="1139808" y="1602282"/>
              <a:ext cx="5039629" cy="1633528"/>
              <a:chOff x="650452" y="1955492"/>
              <a:chExt cx="2925366" cy="2334440"/>
            </a:xfrm>
          </p:grpSpPr>
          <p:sp>
            <p:nvSpPr>
              <p:cNvPr id="45" name="Rectangle: Rounded Corners 44">
                <a:extLst>
                  <a:ext uri="{FF2B5EF4-FFF2-40B4-BE49-F238E27FC236}">
                    <a16:creationId xmlns:a16="http://schemas.microsoft.com/office/drawing/2014/main" id="{BC823448-EF84-1F83-6FB1-A3A413BD5ADF}"/>
                  </a:ext>
                </a:extLst>
              </p:cNvPr>
              <p:cNvSpPr/>
              <p:nvPr/>
            </p:nvSpPr>
            <p:spPr>
              <a:xfrm>
                <a:off x="650452" y="1955492"/>
                <a:ext cx="2925366" cy="2334440"/>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6" name="TextBox 45">
                <a:extLst>
                  <a:ext uri="{FF2B5EF4-FFF2-40B4-BE49-F238E27FC236}">
                    <a16:creationId xmlns:a16="http://schemas.microsoft.com/office/drawing/2014/main" id="{0DD5268A-3488-5D9D-1AAC-68A0D843EDAB}"/>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3</a:t>
                </a:r>
                <a:endParaRPr lang="en-ID" sz="4000" b="1">
                  <a:solidFill>
                    <a:schemeClr val="accent3"/>
                  </a:solidFill>
                </a:endParaRPr>
              </a:p>
            </p:txBody>
          </p:sp>
          <p:sp>
            <p:nvSpPr>
              <p:cNvPr id="47" name="TextBox 46">
                <a:extLst>
                  <a:ext uri="{FF2B5EF4-FFF2-40B4-BE49-F238E27FC236}">
                    <a16:creationId xmlns:a16="http://schemas.microsoft.com/office/drawing/2014/main" id="{2868B2FB-DC7D-C84C-B546-D28E2A89E2C4}"/>
                  </a:ext>
                </a:extLst>
              </p:cNvPr>
              <p:cNvSpPr txBox="1"/>
              <p:nvPr/>
            </p:nvSpPr>
            <p:spPr>
              <a:xfrm>
                <a:off x="1025170" y="2277386"/>
                <a:ext cx="2396587" cy="571789"/>
              </a:xfrm>
              <a:prstGeom prst="rect">
                <a:avLst/>
              </a:prstGeom>
              <a:noFill/>
            </p:spPr>
            <p:txBody>
              <a:bodyPr wrap="square" rtlCol="0">
                <a:spAutoFit/>
              </a:bodyPr>
              <a:lstStyle/>
              <a:p>
                <a:r>
                  <a:rPr lang="en-GB" sz="2000" b="1">
                    <a:solidFill>
                      <a:schemeClr val="tx1">
                        <a:lumMod val="75000"/>
                        <a:lumOff val="25000"/>
                      </a:schemeClr>
                    </a:solidFill>
                  </a:rPr>
                  <a:t>Evaluate Performance Metrics</a:t>
                </a:r>
                <a:endParaRPr lang="en-US" sz="2000" b="1">
                  <a:solidFill>
                    <a:schemeClr val="tx1">
                      <a:lumMod val="75000"/>
                      <a:lumOff val="25000"/>
                    </a:schemeClr>
                  </a:solidFill>
                </a:endParaRPr>
              </a:p>
            </p:txBody>
          </p:sp>
        </p:grpSp>
        <p:sp>
          <p:nvSpPr>
            <p:cNvPr id="44" name="TextBox 43">
              <a:extLst>
                <a:ext uri="{FF2B5EF4-FFF2-40B4-BE49-F238E27FC236}">
                  <a16:creationId xmlns:a16="http://schemas.microsoft.com/office/drawing/2014/main" id="{0A72F887-3F93-FE8E-12AA-B35918BF4E83}"/>
                </a:ext>
              </a:extLst>
            </p:cNvPr>
            <p:cNvSpPr txBox="1"/>
            <p:nvPr/>
          </p:nvSpPr>
          <p:spPr>
            <a:xfrm>
              <a:off x="1794144" y="2180978"/>
              <a:ext cx="3885688" cy="815608"/>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Assess the impact of SIA attacks on model performance using metrics such as accuracy, precision, recall, and F1-score.</a:t>
              </a:r>
            </a:p>
          </p:txBody>
        </p:sp>
      </p:grpSp>
      <p:grpSp>
        <p:nvGrpSpPr>
          <p:cNvPr id="48" name="Group 47">
            <a:extLst>
              <a:ext uri="{FF2B5EF4-FFF2-40B4-BE49-F238E27FC236}">
                <a16:creationId xmlns:a16="http://schemas.microsoft.com/office/drawing/2014/main" id="{FDE36DE5-8C1D-69B0-C729-920DA2EFF434}"/>
              </a:ext>
            </a:extLst>
          </p:cNvPr>
          <p:cNvGrpSpPr/>
          <p:nvPr/>
        </p:nvGrpSpPr>
        <p:grpSpPr>
          <a:xfrm>
            <a:off x="6260388" y="2742502"/>
            <a:ext cx="4920866" cy="1796881"/>
            <a:chOff x="1139808" y="1602282"/>
            <a:chExt cx="4920866" cy="1633528"/>
          </a:xfrm>
        </p:grpSpPr>
        <p:grpSp>
          <p:nvGrpSpPr>
            <p:cNvPr id="49" name="Group 48">
              <a:extLst>
                <a:ext uri="{FF2B5EF4-FFF2-40B4-BE49-F238E27FC236}">
                  <a16:creationId xmlns:a16="http://schemas.microsoft.com/office/drawing/2014/main" id="{44E665B6-BF52-2C15-6DD0-B418E5B3FC9F}"/>
                </a:ext>
              </a:extLst>
            </p:cNvPr>
            <p:cNvGrpSpPr/>
            <p:nvPr/>
          </p:nvGrpSpPr>
          <p:grpSpPr>
            <a:xfrm>
              <a:off x="1139808" y="1602282"/>
              <a:ext cx="4920866" cy="1633528"/>
              <a:chOff x="650452" y="1955492"/>
              <a:chExt cx="2856427" cy="2334441"/>
            </a:xfrm>
          </p:grpSpPr>
          <p:sp>
            <p:nvSpPr>
              <p:cNvPr id="51" name="Rectangle: Rounded Corners 50">
                <a:extLst>
                  <a:ext uri="{FF2B5EF4-FFF2-40B4-BE49-F238E27FC236}">
                    <a16:creationId xmlns:a16="http://schemas.microsoft.com/office/drawing/2014/main" id="{8D3349BF-FA2C-08F9-D423-DEB532DDB3B6}"/>
                  </a:ext>
                </a:extLst>
              </p:cNvPr>
              <p:cNvSpPr/>
              <p:nvPr/>
            </p:nvSpPr>
            <p:spPr>
              <a:xfrm>
                <a:off x="650452" y="1955492"/>
                <a:ext cx="2856427" cy="2334441"/>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52" name="TextBox 51">
                <a:extLst>
                  <a:ext uri="{FF2B5EF4-FFF2-40B4-BE49-F238E27FC236}">
                    <a16:creationId xmlns:a16="http://schemas.microsoft.com/office/drawing/2014/main" id="{5AFE87D1-962C-86FD-60DE-C7F059AFB794}"/>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4</a:t>
                </a:r>
                <a:endParaRPr lang="en-ID" sz="4000" b="1">
                  <a:solidFill>
                    <a:schemeClr val="accent3"/>
                  </a:solidFill>
                </a:endParaRPr>
              </a:p>
            </p:txBody>
          </p:sp>
          <p:sp>
            <p:nvSpPr>
              <p:cNvPr id="53" name="TextBox 52">
                <a:extLst>
                  <a:ext uri="{FF2B5EF4-FFF2-40B4-BE49-F238E27FC236}">
                    <a16:creationId xmlns:a16="http://schemas.microsoft.com/office/drawing/2014/main" id="{662F31D2-DF90-A358-1A0A-7C20ACC007F5}"/>
                  </a:ext>
                </a:extLst>
              </p:cNvPr>
              <p:cNvSpPr txBox="1"/>
              <p:nvPr/>
            </p:nvSpPr>
            <p:spPr>
              <a:xfrm>
                <a:off x="1055791" y="2277386"/>
                <a:ext cx="1964624" cy="571789"/>
              </a:xfrm>
              <a:prstGeom prst="rect">
                <a:avLst/>
              </a:prstGeom>
              <a:noFill/>
            </p:spPr>
            <p:txBody>
              <a:bodyPr wrap="square" rtlCol="0">
                <a:spAutoFit/>
              </a:bodyPr>
              <a:lstStyle/>
              <a:p>
                <a:r>
                  <a:rPr lang="en-GB" sz="2000" b="1">
                    <a:solidFill>
                      <a:schemeClr val="tx1">
                        <a:lumMod val="75000"/>
                        <a:lumOff val="25000"/>
                      </a:schemeClr>
                    </a:solidFill>
                  </a:rPr>
                  <a:t>Test Defence Strategies</a:t>
                </a:r>
                <a:endParaRPr lang="en-US" sz="2000" b="1">
                  <a:solidFill>
                    <a:schemeClr val="tx1">
                      <a:lumMod val="75000"/>
                      <a:lumOff val="25000"/>
                    </a:schemeClr>
                  </a:solidFill>
                </a:endParaRPr>
              </a:p>
            </p:txBody>
          </p:sp>
        </p:grpSp>
        <p:sp>
          <p:nvSpPr>
            <p:cNvPr id="50" name="TextBox 49">
              <a:extLst>
                <a:ext uri="{FF2B5EF4-FFF2-40B4-BE49-F238E27FC236}">
                  <a16:creationId xmlns:a16="http://schemas.microsoft.com/office/drawing/2014/main" id="{B347C880-85B9-DB14-F229-7578601C97B0}"/>
                </a:ext>
              </a:extLst>
            </p:cNvPr>
            <p:cNvSpPr txBox="1"/>
            <p:nvPr/>
          </p:nvSpPr>
          <p:spPr>
            <a:xfrm>
              <a:off x="1846895" y="2180978"/>
              <a:ext cx="4140457" cy="815608"/>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Test existing </a:t>
              </a:r>
              <a:r>
                <a:rPr lang="en-GB" sz="1200" err="1">
                  <a:solidFill>
                    <a:schemeClr val="tx1">
                      <a:lumMod val="75000"/>
                      <a:lumOff val="25000"/>
                    </a:schemeClr>
                  </a:solidFill>
                </a:rPr>
                <a:t>defense</a:t>
              </a:r>
              <a:r>
                <a:rPr lang="en-GB" sz="1200">
                  <a:solidFill>
                    <a:schemeClr val="tx1">
                      <a:lumMod val="75000"/>
                      <a:lumOff val="25000"/>
                    </a:schemeClr>
                  </a:solidFill>
                </a:rPr>
                <a:t> strategies, such as data augmentation and adversarial training, to mitigate the effects of SIA attacks on CNN models.</a:t>
              </a:r>
            </a:p>
          </p:txBody>
        </p:sp>
      </p:grpSp>
      <p:grpSp>
        <p:nvGrpSpPr>
          <p:cNvPr id="54" name="Group 53">
            <a:extLst>
              <a:ext uri="{FF2B5EF4-FFF2-40B4-BE49-F238E27FC236}">
                <a16:creationId xmlns:a16="http://schemas.microsoft.com/office/drawing/2014/main" id="{2B5D1BC8-EF07-230B-E7EC-2803B5EA32E2}"/>
              </a:ext>
            </a:extLst>
          </p:cNvPr>
          <p:cNvGrpSpPr/>
          <p:nvPr/>
        </p:nvGrpSpPr>
        <p:grpSpPr>
          <a:xfrm>
            <a:off x="1010746" y="4657561"/>
            <a:ext cx="5039629" cy="1633528"/>
            <a:chOff x="1139808" y="1602282"/>
            <a:chExt cx="5039629" cy="1633528"/>
          </a:xfrm>
        </p:grpSpPr>
        <p:grpSp>
          <p:nvGrpSpPr>
            <p:cNvPr id="55" name="Group 54">
              <a:extLst>
                <a:ext uri="{FF2B5EF4-FFF2-40B4-BE49-F238E27FC236}">
                  <a16:creationId xmlns:a16="http://schemas.microsoft.com/office/drawing/2014/main" id="{D38F46E7-7FD4-8B43-9300-A019F50AE100}"/>
                </a:ext>
              </a:extLst>
            </p:cNvPr>
            <p:cNvGrpSpPr/>
            <p:nvPr/>
          </p:nvGrpSpPr>
          <p:grpSpPr>
            <a:xfrm>
              <a:off x="1139808" y="1602282"/>
              <a:ext cx="5039629" cy="1633528"/>
              <a:chOff x="650452" y="1955492"/>
              <a:chExt cx="2925366" cy="2334440"/>
            </a:xfrm>
          </p:grpSpPr>
          <p:sp>
            <p:nvSpPr>
              <p:cNvPr id="57" name="Rectangle: Rounded Corners 56">
                <a:extLst>
                  <a:ext uri="{FF2B5EF4-FFF2-40B4-BE49-F238E27FC236}">
                    <a16:creationId xmlns:a16="http://schemas.microsoft.com/office/drawing/2014/main" id="{12528AA5-BEFD-64A2-7745-538E85DF6381}"/>
                  </a:ext>
                </a:extLst>
              </p:cNvPr>
              <p:cNvSpPr/>
              <p:nvPr/>
            </p:nvSpPr>
            <p:spPr>
              <a:xfrm>
                <a:off x="650452" y="1955492"/>
                <a:ext cx="2925366" cy="2334440"/>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58" name="TextBox 57">
                <a:extLst>
                  <a:ext uri="{FF2B5EF4-FFF2-40B4-BE49-F238E27FC236}">
                    <a16:creationId xmlns:a16="http://schemas.microsoft.com/office/drawing/2014/main" id="{087FE25D-A404-FFA2-C16F-F136B3F90FA5}"/>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5</a:t>
                </a:r>
                <a:endParaRPr lang="en-ID" sz="4000" b="1">
                  <a:solidFill>
                    <a:schemeClr val="accent3"/>
                  </a:solidFill>
                </a:endParaRPr>
              </a:p>
            </p:txBody>
          </p:sp>
          <p:sp>
            <p:nvSpPr>
              <p:cNvPr id="59" name="TextBox 58">
                <a:extLst>
                  <a:ext uri="{FF2B5EF4-FFF2-40B4-BE49-F238E27FC236}">
                    <a16:creationId xmlns:a16="http://schemas.microsoft.com/office/drawing/2014/main" id="{E611754E-6ED1-43E3-ECFD-783791BBA919}"/>
                  </a:ext>
                </a:extLst>
              </p:cNvPr>
              <p:cNvSpPr txBox="1"/>
              <p:nvPr/>
            </p:nvSpPr>
            <p:spPr>
              <a:xfrm>
                <a:off x="1025170" y="2277386"/>
                <a:ext cx="2473357" cy="571789"/>
              </a:xfrm>
              <a:prstGeom prst="rect">
                <a:avLst/>
              </a:prstGeom>
              <a:noFill/>
            </p:spPr>
            <p:txBody>
              <a:bodyPr wrap="square" rtlCol="0">
                <a:spAutoFit/>
              </a:bodyPr>
              <a:lstStyle/>
              <a:p>
                <a:r>
                  <a:rPr lang="en-GB" sz="2000" b="1">
                    <a:solidFill>
                      <a:schemeClr val="tx1">
                        <a:lumMod val="75000"/>
                        <a:lumOff val="25000"/>
                      </a:schemeClr>
                    </a:solidFill>
                  </a:rPr>
                  <a:t>Validate Defence Effectiveness</a:t>
                </a:r>
                <a:endParaRPr lang="en-US" sz="2000" b="1">
                  <a:solidFill>
                    <a:schemeClr val="tx1">
                      <a:lumMod val="75000"/>
                      <a:lumOff val="25000"/>
                    </a:schemeClr>
                  </a:solidFill>
                </a:endParaRPr>
              </a:p>
            </p:txBody>
          </p:sp>
        </p:grpSp>
        <p:sp>
          <p:nvSpPr>
            <p:cNvPr id="56" name="TextBox 55">
              <a:extLst>
                <a:ext uri="{FF2B5EF4-FFF2-40B4-BE49-F238E27FC236}">
                  <a16:creationId xmlns:a16="http://schemas.microsoft.com/office/drawing/2014/main" id="{27B89DEB-5132-F74A-D751-9F9E561DB361}"/>
                </a:ext>
              </a:extLst>
            </p:cNvPr>
            <p:cNvSpPr txBox="1"/>
            <p:nvPr/>
          </p:nvSpPr>
          <p:spPr>
            <a:xfrm>
              <a:off x="1794144" y="2180978"/>
              <a:ext cx="3885688" cy="897169"/>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Validate the effectiveness of the </a:t>
              </a:r>
              <a:r>
                <a:rPr lang="en-GB" sz="1200" err="1">
                  <a:solidFill>
                    <a:schemeClr val="tx1">
                      <a:lumMod val="75000"/>
                      <a:lumOff val="25000"/>
                    </a:schemeClr>
                  </a:solidFill>
                </a:rPr>
                <a:t>defense</a:t>
              </a:r>
              <a:r>
                <a:rPr lang="en-GB" sz="1200">
                  <a:solidFill>
                    <a:schemeClr val="tx1">
                      <a:lumMod val="75000"/>
                      <a:lumOff val="25000"/>
                    </a:schemeClr>
                  </a:solidFill>
                </a:rPr>
                <a:t> strategies by comparing model performance on clean and adversarial datasets.</a:t>
              </a:r>
            </a:p>
          </p:txBody>
        </p:sp>
      </p:grpSp>
    </p:spTree>
    <p:extLst>
      <p:ext uri="{BB962C8B-B14F-4D97-AF65-F5344CB8AC3E}">
        <p14:creationId xmlns:p14="http://schemas.microsoft.com/office/powerpoint/2010/main" val="1999633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859FB-DF56-92FC-71DC-6666F10F55DF}"/>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3A78899-CE91-9A84-3A20-366B88256A7F}"/>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34A8D8B5-4356-FA7B-DFF9-25B223919025}"/>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7D14079C-1BAA-29B7-9D6C-FDB8EBB24C58}"/>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04D20206-F2C3-464A-CA15-8413A113BF3B}"/>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C81FCBA4-BC4B-14B5-3457-6BD747C1410B}"/>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D43F16C2-3711-906F-AEDD-079B4394F119}"/>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180576B7-D989-D555-7480-75556AE99289}"/>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0D513144-EB08-BF99-A624-BFA6D972CA55}"/>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151C5D70-0BEA-DF28-6FFE-E345A46FDF58}"/>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1AD25B5C-EA9E-36C6-5B01-198E9E4F68F6}"/>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3EA6E373-8E63-7CA9-9628-15EB7D6816DB}"/>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D5F94328-0DF8-26B2-80FB-BCB157BC0F60}"/>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61C393EC-C499-69E7-2960-29F8A7D7FFA1}"/>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3" name="TextBox 2">
            <a:extLst>
              <a:ext uri="{FF2B5EF4-FFF2-40B4-BE49-F238E27FC236}">
                <a16:creationId xmlns:a16="http://schemas.microsoft.com/office/drawing/2014/main" id="{E247D696-9144-77F1-B54A-ECF82F72A196}"/>
              </a:ext>
            </a:extLst>
          </p:cNvPr>
          <p:cNvSpPr txBox="1"/>
          <p:nvPr/>
        </p:nvSpPr>
        <p:spPr>
          <a:xfrm>
            <a:off x="2610756" y="448813"/>
            <a:ext cx="6970487" cy="707886"/>
          </a:xfrm>
          <a:prstGeom prst="rect">
            <a:avLst/>
          </a:prstGeom>
          <a:noFill/>
        </p:spPr>
        <p:txBody>
          <a:bodyPr wrap="square" rtlCol="0">
            <a:spAutoFit/>
          </a:bodyPr>
          <a:lstStyle/>
          <a:p>
            <a:pPr algn="ctr"/>
            <a:r>
              <a:rPr lang="en-GB" sz="4000" b="1">
                <a:solidFill>
                  <a:schemeClr val="accent3"/>
                </a:solidFill>
                <a:latin typeface="Outfit Medium" pitchFamily="2" charset="0"/>
              </a:rPr>
              <a:t>Methodology</a:t>
            </a:r>
            <a:endParaRPr lang="en-ID" sz="4000" b="1">
              <a:solidFill>
                <a:schemeClr val="accent3"/>
              </a:solidFill>
              <a:latin typeface="Outfit Medium" pitchFamily="2" charset="0"/>
            </a:endParaRPr>
          </a:p>
        </p:txBody>
      </p:sp>
      <p:sp>
        <p:nvSpPr>
          <p:cNvPr id="93" name="Google Shape;544;p14">
            <a:extLst>
              <a:ext uri="{FF2B5EF4-FFF2-40B4-BE49-F238E27FC236}">
                <a16:creationId xmlns:a16="http://schemas.microsoft.com/office/drawing/2014/main" id="{DA272561-0777-3937-9F69-D3FFE10AB62D}"/>
              </a:ext>
            </a:extLst>
          </p:cNvPr>
          <p:cNvSpPr/>
          <p:nvPr/>
        </p:nvSpPr>
        <p:spPr>
          <a:xfrm rot="10016156" flipH="1">
            <a:off x="235848" y="267038"/>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A7A42DEF-1AD9-C88A-A031-0E6FC45AEB52}"/>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17" name="Group 16">
            <a:extLst>
              <a:ext uri="{FF2B5EF4-FFF2-40B4-BE49-F238E27FC236}">
                <a16:creationId xmlns:a16="http://schemas.microsoft.com/office/drawing/2014/main" id="{8419D0AC-4306-716C-41D3-44ED7E8E2684}"/>
              </a:ext>
            </a:extLst>
          </p:cNvPr>
          <p:cNvGrpSpPr/>
          <p:nvPr/>
        </p:nvGrpSpPr>
        <p:grpSpPr>
          <a:xfrm>
            <a:off x="4603121" y="2193318"/>
            <a:ext cx="3097865" cy="3086770"/>
            <a:chOff x="1911335" y="2013593"/>
            <a:chExt cx="3097456" cy="3086362"/>
          </a:xfrm>
        </p:grpSpPr>
        <p:sp>
          <p:nvSpPr>
            <p:cNvPr id="19" name="Oval 18">
              <a:extLst>
                <a:ext uri="{FF2B5EF4-FFF2-40B4-BE49-F238E27FC236}">
                  <a16:creationId xmlns:a16="http://schemas.microsoft.com/office/drawing/2014/main" id="{1D524FC6-C2D5-35A3-4857-013C542DF785}"/>
                </a:ext>
              </a:extLst>
            </p:cNvPr>
            <p:cNvSpPr/>
            <p:nvPr/>
          </p:nvSpPr>
          <p:spPr>
            <a:xfrm>
              <a:off x="1911701" y="2013593"/>
              <a:ext cx="3084794" cy="3084794"/>
            </a:xfrm>
            <a:prstGeom prst="ellipse">
              <a:avLst/>
            </a:prstGeom>
            <a:noFill/>
            <a:ln w="139700">
              <a:solidFill>
                <a:schemeClr val="bg1">
                  <a:lumMod val="75000"/>
                  <a:alpha val="2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65000"/>
                    <a:lumOff val="35000"/>
                  </a:schemeClr>
                </a:solidFill>
                <a:latin typeface="+mj-lt"/>
              </a:endParaRPr>
            </a:p>
          </p:txBody>
        </p:sp>
        <p:sp>
          <p:nvSpPr>
            <p:cNvPr id="20" name="Arc 19">
              <a:extLst>
                <a:ext uri="{FF2B5EF4-FFF2-40B4-BE49-F238E27FC236}">
                  <a16:creationId xmlns:a16="http://schemas.microsoft.com/office/drawing/2014/main" id="{27D6289E-2B95-C87F-E4CE-2F0D0732B8F4}"/>
                </a:ext>
              </a:extLst>
            </p:cNvPr>
            <p:cNvSpPr/>
            <p:nvPr/>
          </p:nvSpPr>
          <p:spPr>
            <a:xfrm rot="1800000">
              <a:off x="1914394" y="2016285"/>
              <a:ext cx="3079407" cy="3079407"/>
            </a:xfrm>
            <a:prstGeom prst="arc">
              <a:avLst>
                <a:gd name="adj1" fmla="val 4076231"/>
                <a:gd name="adj2" fmla="val 8876855"/>
              </a:avLst>
            </a:prstGeom>
            <a:ln w="292100" cap="flat" cmpd="sng">
              <a:solidFill>
                <a:schemeClr val="accent2"/>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1" name="Arc 20">
              <a:extLst>
                <a:ext uri="{FF2B5EF4-FFF2-40B4-BE49-F238E27FC236}">
                  <a16:creationId xmlns:a16="http://schemas.microsoft.com/office/drawing/2014/main" id="{8B93466C-99A4-43CB-F4C9-26A925ACC28B}"/>
                </a:ext>
              </a:extLst>
            </p:cNvPr>
            <p:cNvSpPr/>
            <p:nvPr/>
          </p:nvSpPr>
          <p:spPr>
            <a:xfrm>
              <a:off x="1914394" y="2016285"/>
              <a:ext cx="3079407" cy="3079407"/>
            </a:xfrm>
            <a:prstGeom prst="arc">
              <a:avLst>
                <a:gd name="adj1" fmla="val 16824268"/>
                <a:gd name="adj2" fmla="val 21391448"/>
              </a:avLst>
            </a:prstGeom>
            <a:ln w="292100" cap="sq" cmpd="sng">
              <a:solidFill>
                <a:schemeClr val="accent3"/>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2" name="Arc 21">
              <a:extLst>
                <a:ext uri="{FF2B5EF4-FFF2-40B4-BE49-F238E27FC236}">
                  <a16:creationId xmlns:a16="http://schemas.microsoft.com/office/drawing/2014/main" id="{1FF616E9-E8DB-09B6-0B78-3F3D7F007399}"/>
                </a:ext>
              </a:extLst>
            </p:cNvPr>
            <p:cNvSpPr/>
            <p:nvPr/>
          </p:nvSpPr>
          <p:spPr>
            <a:xfrm>
              <a:off x="1929384" y="2016283"/>
              <a:ext cx="3079407" cy="3079407"/>
            </a:xfrm>
            <a:prstGeom prst="arc">
              <a:avLst>
                <a:gd name="adj1" fmla="val 846539"/>
                <a:gd name="adj2" fmla="val 5178533"/>
              </a:avLst>
            </a:prstGeom>
            <a:ln w="292100" cap="sq" cmpd="sng">
              <a:solidFill>
                <a:schemeClr val="accent4"/>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3" name="Arc 22">
              <a:extLst>
                <a:ext uri="{FF2B5EF4-FFF2-40B4-BE49-F238E27FC236}">
                  <a16:creationId xmlns:a16="http://schemas.microsoft.com/office/drawing/2014/main" id="{A55D8394-FC0D-6430-42F7-CF1F8844C5BB}"/>
                </a:ext>
              </a:extLst>
            </p:cNvPr>
            <p:cNvSpPr/>
            <p:nvPr/>
          </p:nvSpPr>
          <p:spPr>
            <a:xfrm rot="4500000">
              <a:off x="1911335" y="2020548"/>
              <a:ext cx="3079407" cy="3079407"/>
            </a:xfrm>
            <a:prstGeom prst="arc">
              <a:avLst>
                <a:gd name="adj1" fmla="val 6921059"/>
                <a:gd name="adj2" fmla="val 11157891"/>
              </a:avLst>
            </a:prstGeom>
            <a:ln w="292100" cap="sq"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grpSp>
      <p:sp>
        <p:nvSpPr>
          <p:cNvPr id="24" name="Oval 23">
            <a:extLst>
              <a:ext uri="{FF2B5EF4-FFF2-40B4-BE49-F238E27FC236}">
                <a16:creationId xmlns:a16="http://schemas.microsoft.com/office/drawing/2014/main" id="{968A0291-5C79-774F-48F4-FA63ACE708BD}"/>
              </a:ext>
            </a:extLst>
          </p:cNvPr>
          <p:cNvSpPr/>
          <p:nvPr/>
        </p:nvSpPr>
        <p:spPr>
          <a:xfrm>
            <a:off x="6957786" y="2375723"/>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5" name="TextBox 24">
            <a:extLst>
              <a:ext uri="{FF2B5EF4-FFF2-40B4-BE49-F238E27FC236}">
                <a16:creationId xmlns:a16="http://schemas.microsoft.com/office/drawing/2014/main" id="{B490ACEB-4501-D705-DDF1-68B1C36D9C5D}"/>
              </a:ext>
            </a:extLst>
          </p:cNvPr>
          <p:cNvSpPr txBox="1"/>
          <p:nvPr/>
        </p:nvSpPr>
        <p:spPr>
          <a:xfrm>
            <a:off x="6979437" y="2413923"/>
            <a:ext cx="688790" cy="572849"/>
          </a:xfrm>
          <a:prstGeom prst="rect">
            <a:avLst/>
          </a:prstGeom>
          <a:noFill/>
        </p:spPr>
        <p:txBody>
          <a:bodyPr wrap="square" rtlCol="0">
            <a:spAutoFit/>
          </a:bodyPr>
          <a:lstStyle/>
          <a:p>
            <a:pPr algn="ctr">
              <a:lnSpc>
                <a:spcPct val="120000"/>
              </a:lnSpc>
            </a:pPr>
            <a:r>
              <a:rPr lang="en-GB" sz="2800" b="1">
                <a:solidFill>
                  <a:schemeClr val="accent3"/>
                </a:solidFill>
                <a:latin typeface="Open Sans" panose="020B0606030504020204" pitchFamily="34" charset="0"/>
                <a:ea typeface="Open Sans" panose="020B0606030504020204" pitchFamily="34" charset="0"/>
                <a:cs typeface="Open Sans" panose="020B0606030504020204" pitchFamily="34" charset="0"/>
              </a:rPr>
              <a:t>2</a:t>
            </a:r>
            <a:endParaRPr lang="en-US" sz="2800" b="1">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Oval 25">
            <a:extLst>
              <a:ext uri="{FF2B5EF4-FFF2-40B4-BE49-F238E27FC236}">
                <a16:creationId xmlns:a16="http://schemas.microsoft.com/office/drawing/2014/main" id="{4267AFA6-9BF5-3182-852B-DF3634A71F38}"/>
              </a:ext>
            </a:extLst>
          </p:cNvPr>
          <p:cNvSpPr/>
          <p:nvPr/>
        </p:nvSpPr>
        <p:spPr>
          <a:xfrm>
            <a:off x="6825458" y="4511287"/>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7" name="TextBox 26">
            <a:extLst>
              <a:ext uri="{FF2B5EF4-FFF2-40B4-BE49-F238E27FC236}">
                <a16:creationId xmlns:a16="http://schemas.microsoft.com/office/drawing/2014/main" id="{687BE235-8D43-D270-A416-364555A4334C}"/>
              </a:ext>
            </a:extLst>
          </p:cNvPr>
          <p:cNvSpPr txBox="1"/>
          <p:nvPr/>
        </p:nvSpPr>
        <p:spPr>
          <a:xfrm>
            <a:off x="6842359" y="4562381"/>
            <a:ext cx="688790" cy="572849"/>
          </a:xfrm>
          <a:prstGeom prst="rect">
            <a:avLst/>
          </a:prstGeom>
          <a:noFill/>
        </p:spPr>
        <p:txBody>
          <a:bodyPr wrap="square" rtlCol="0">
            <a:spAutoFit/>
          </a:bodyPr>
          <a:lstStyle/>
          <a:p>
            <a:pPr algn="ctr">
              <a:lnSpc>
                <a:spcPct val="120000"/>
              </a:lnSpc>
            </a:pPr>
            <a:r>
              <a:rPr lang="en-GB" sz="2800" b="1">
                <a:solidFill>
                  <a:schemeClr val="accent4"/>
                </a:solidFill>
                <a:latin typeface="Open Sans" panose="020B0606030504020204" pitchFamily="34" charset="0"/>
                <a:ea typeface="Open Sans" panose="020B0606030504020204" pitchFamily="34" charset="0"/>
                <a:cs typeface="Open Sans" panose="020B0606030504020204" pitchFamily="34" charset="0"/>
              </a:rPr>
              <a:t>4</a:t>
            </a:r>
            <a:endParaRPr lang="en-US" sz="2800" b="1">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Oval 27">
            <a:extLst>
              <a:ext uri="{FF2B5EF4-FFF2-40B4-BE49-F238E27FC236}">
                <a16:creationId xmlns:a16="http://schemas.microsoft.com/office/drawing/2014/main" id="{1CAE9DCD-56F9-8217-AE85-A52BA0E8F622}"/>
              </a:ext>
            </a:extLst>
          </p:cNvPr>
          <p:cNvSpPr/>
          <p:nvPr/>
        </p:nvSpPr>
        <p:spPr>
          <a:xfrm>
            <a:off x="4525448" y="2339798"/>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9" name="TextBox 28">
            <a:extLst>
              <a:ext uri="{FF2B5EF4-FFF2-40B4-BE49-F238E27FC236}">
                <a16:creationId xmlns:a16="http://schemas.microsoft.com/office/drawing/2014/main" id="{8DF79451-0995-6E7D-0218-581DC57F0E99}"/>
              </a:ext>
            </a:extLst>
          </p:cNvPr>
          <p:cNvSpPr txBox="1"/>
          <p:nvPr/>
        </p:nvSpPr>
        <p:spPr>
          <a:xfrm>
            <a:off x="4547099" y="2429238"/>
            <a:ext cx="688790" cy="572849"/>
          </a:xfrm>
          <a:prstGeom prst="rect">
            <a:avLst/>
          </a:prstGeom>
          <a:noFill/>
        </p:spPr>
        <p:txBody>
          <a:bodyPr wrap="square" rtlCol="0">
            <a:spAutoFit/>
          </a:bodyPr>
          <a:lstStyle/>
          <a:p>
            <a:pPr algn="ctr">
              <a:lnSpc>
                <a:spcPct val="120000"/>
              </a:lnSpc>
            </a:pPr>
            <a:r>
              <a:rPr lang="en-GB" sz="2800" b="1">
                <a:solidFill>
                  <a:schemeClr val="accent1"/>
                </a:solidFill>
                <a:latin typeface="Open Sans" panose="020B0606030504020204" pitchFamily="34" charset="0"/>
                <a:ea typeface="Open Sans" panose="020B0606030504020204" pitchFamily="34" charset="0"/>
                <a:cs typeface="Open Sans" panose="020B0606030504020204" pitchFamily="34" charset="0"/>
              </a:rPr>
              <a:t>1</a:t>
            </a:r>
            <a:endParaRPr lang="en-US" sz="28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Oval 29">
            <a:extLst>
              <a:ext uri="{FF2B5EF4-FFF2-40B4-BE49-F238E27FC236}">
                <a16:creationId xmlns:a16="http://schemas.microsoft.com/office/drawing/2014/main" id="{7E94BB51-6AAD-CEA9-1BA0-4C43255C5554}"/>
              </a:ext>
            </a:extLst>
          </p:cNvPr>
          <p:cNvSpPr/>
          <p:nvPr/>
        </p:nvSpPr>
        <p:spPr>
          <a:xfrm>
            <a:off x="4591189" y="4398690"/>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31" name="TextBox 30">
            <a:extLst>
              <a:ext uri="{FF2B5EF4-FFF2-40B4-BE49-F238E27FC236}">
                <a16:creationId xmlns:a16="http://schemas.microsoft.com/office/drawing/2014/main" id="{9B6CE7CA-341F-5115-26B2-F3907E9837AB}"/>
              </a:ext>
            </a:extLst>
          </p:cNvPr>
          <p:cNvSpPr txBox="1"/>
          <p:nvPr/>
        </p:nvSpPr>
        <p:spPr>
          <a:xfrm>
            <a:off x="4612840" y="4465144"/>
            <a:ext cx="688790" cy="572849"/>
          </a:xfrm>
          <a:prstGeom prst="rect">
            <a:avLst/>
          </a:prstGeom>
          <a:noFill/>
        </p:spPr>
        <p:txBody>
          <a:bodyPr wrap="square" rtlCol="0">
            <a:spAutoFit/>
          </a:bodyPr>
          <a:lstStyle/>
          <a:p>
            <a:pPr algn="ctr">
              <a:lnSpc>
                <a:spcPct val="120000"/>
              </a:lnSpc>
            </a:pPr>
            <a:r>
              <a:rPr lang="en-GB" sz="2800" b="1">
                <a:solidFill>
                  <a:schemeClr val="accent2"/>
                </a:solidFill>
                <a:latin typeface="Open Sans" panose="020B0606030504020204" pitchFamily="34" charset="0"/>
                <a:ea typeface="Open Sans" panose="020B0606030504020204" pitchFamily="34" charset="0"/>
                <a:cs typeface="Open Sans" panose="020B0606030504020204" pitchFamily="34" charset="0"/>
              </a:rPr>
              <a:t>3</a:t>
            </a:r>
            <a:endParaRPr lang="en-US" sz="2800"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8D880A57-92FD-927D-DD84-ABDDD7EB3BC6}"/>
              </a:ext>
            </a:extLst>
          </p:cNvPr>
          <p:cNvSpPr txBox="1"/>
          <p:nvPr/>
        </p:nvSpPr>
        <p:spPr>
          <a:xfrm>
            <a:off x="921645" y="2339798"/>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System Diagram</a:t>
            </a:r>
          </a:p>
        </p:txBody>
      </p:sp>
      <p:sp>
        <p:nvSpPr>
          <p:cNvPr id="34" name="TextBox 33">
            <a:extLst>
              <a:ext uri="{FF2B5EF4-FFF2-40B4-BE49-F238E27FC236}">
                <a16:creationId xmlns:a16="http://schemas.microsoft.com/office/drawing/2014/main" id="{CEA4D1F3-743A-A1F7-601C-AD8563B73CAF}"/>
              </a:ext>
            </a:extLst>
          </p:cNvPr>
          <p:cNvSpPr txBox="1"/>
          <p:nvPr/>
        </p:nvSpPr>
        <p:spPr>
          <a:xfrm>
            <a:off x="7433490" y="2370774"/>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Technologies</a:t>
            </a:r>
          </a:p>
        </p:txBody>
      </p:sp>
      <p:sp>
        <p:nvSpPr>
          <p:cNvPr id="35" name="TextBox 34">
            <a:extLst>
              <a:ext uri="{FF2B5EF4-FFF2-40B4-BE49-F238E27FC236}">
                <a16:creationId xmlns:a16="http://schemas.microsoft.com/office/drawing/2014/main" id="{A4D538C5-7465-FE44-0434-1747CE1E6722}"/>
              </a:ext>
            </a:extLst>
          </p:cNvPr>
          <p:cNvSpPr txBox="1"/>
          <p:nvPr/>
        </p:nvSpPr>
        <p:spPr>
          <a:xfrm>
            <a:off x="939592" y="4691281"/>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Attack Method</a:t>
            </a:r>
          </a:p>
        </p:txBody>
      </p:sp>
      <p:sp>
        <p:nvSpPr>
          <p:cNvPr id="36" name="TextBox 35">
            <a:extLst>
              <a:ext uri="{FF2B5EF4-FFF2-40B4-BE49-F238E27FC236}">
                <a16:creationId xmlns:a16="http://schemas.microsoft.com/office/drawing/2014/main" id="{ABF727D6-07C5-000F-BFD6-D92AFF22DABF}"/>
              </a:ext>
            </a:extLst>
          </p:cNvPr>
          <p:cNvSpPr txBox="1"/>
          <p:nvPr/>
        </p:nvSpPr>
        <p:spPr>
          <a:xfrm>
            <a:off x="8026488" y="4475837"/>
            <a:ext cx="3271485" cy="954107"/>
          </a:xfrm>
          <a:prstGeom prst="rect">
            <a:avLst/>
          </a:prstGeom>
          <a:noFill/>
        </p:spPr>
        <p:txBody>
          <a:bodyPr wrap="square" rtlCol="0">
            <a:spAutoFit/>
          </a:bodyPr>
          <a:lstStyle/>
          <a:p>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Defense Strategies</a:t>
            </a:r>
          </a:p>
        </p:txBody>
      </p:sp>
    </p:spTree>
    <p:extLst>
      <p:ext uri="{BB962C8B-B14F-4D97-AF65-F5344CB8AC3E}">
        <p14:creationId xmlns:p14="http://schemas.microsoft.com/office/powerpoint/2010/main" val="1411424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F7BBA-1DAD-87EA-11DD-DAEAB4E04FF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762866DD-D28D-D112-D7E1-CCFDEBB30EBC}"/>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796851A9-08DA-BAA2-D110-DEB798887095}"/>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9717BC0A-3DBB-EED4-9328-C312F7382DA7}"/>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3D97E585-38F2-1746-EEA4-AD30A344842D}"/>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E532ED28-6B65-1EFB-0459-1F6F7D8522A8}"/>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86131015-EC5F-68F4-1007-0E02A637FED5}"/>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4F5678D9-6AE5-B068-30AB-4CAAA04A8C8C}"/>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11EE9FE3-041A-1F4C-FCDA-9CD753B71D03}"/>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19373681-0938-59CC-A087-52039510F31D}"/>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0A41651B-91E9-9706-EE5C-A3E666EB268D}"/>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ED6D8F83-6DE6-6167-F53B-E39D74B397A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5E422876-1B8C-2ABB-6A63-BB50709C4FAB}"/>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B603CE43-EDAD-D9B4-4AC6-B798DF8BAE3E}"/>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3" name="TextBox 2">
            <a:extLst>
              <a:ext uri="{FF2B5EF4-FFF2-40B4-BE49-F238E27FC236}">
                <a16:creationId xmlns:a16="http://schemas.microsoft.com/office/drawing/2014/main" id="{2FD4F53C-93F2-2532-BC95-7B7BEDF257CC}"/>
              </a:ext>
            </a:extLst>
          </p:cNvPr>
          <p:cNvSpPr txBox="1"/>
          <p:nvPr/>
        </p:nvSpPr>
        <p:spPr>
          <a:xfrm>
            <a:off x="2610756" y="448813"/>
            <a:ext cx="6970487" cy="707886"/>
          </a:xfrm>
          <a:prstGeom prst="rect">
            <a:avLst/>
          </a:prstGeom>
          <a:noFill/>
        </p:spPr>
        <p:txBody>
          <a:bodyPr wrap="square" rtlCol="0">
            <a:spAutoFit/>
          </a:bodyPr>
          <a:lstStyle/>
          <a:p>
            <a:pPr algn="ctr"/>
            <a:r>
              <a:rPr lang="en-GB" sz="4000" b="1">
                <a:solidFill>
                  <a:schemeClr val="accent3"/>
                </a:solidFill>
                <a:latin typeface="Outfit Medium" pitchFamily="2" charset="0"/>
              </a:rPr>
              <a:t>System Diagram</a:t>
            </a:r>
            <a:endParaRPr lang="en-ID" sz="4000" b="1">
              <a:solidFill>
                <a:schemeClr val="accent3"/>
              </a:solidFill>
              <a:latin typeface="Outfit Medium" pitchFamily="2" charset="0"/>
            </a:endParaRPr>
          </a:p>
        </p:txBody>
      </p:sp>
      <p:sp>
        <p:nvSpPr>
          <p:cNvPr id="93" name="Google Shape;544;p14">
            <a:extLst>
              <a:ext uri="{FF2B5EF4-FFF2-40B4-BE49-F238E27FC236}">
                <a16:creationId xmlns:a16="http://schemas.microsoft.com/office/drawing/2014/main" id="{DC6515F4-C923-3079-DA59-4F5C1EE1D983}"/>
              </a:ext>
            </a:extLst>
          </p:cNvPr>
          <p:cNvSpPr/>
          <p:nvPr/>
        </p:nvSpPr>
        <p:spPr>
          <a:xfrm rot="10016156" flipH="1">
            <a:off x="235848" y="267038"/>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B2C032E3-DE09-B855-DEE5-DE5CF3145FCE}"/>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8" name="Freeform: Shape 17">
            <a:extLst>
              <a:ext uri="{FF2B5EF4-FFF2-40B4-BE49-F238E27FC236}">
                <a16:creationId xmlns:a16="http://schemas.microsoft.com/office/drawing/2014/main" id="{F6EC9F15-84CF-FE90-1D64-133D2ACC501F}"/>
              </a:ext>
            </a:extLst>
          </p:cNvPr>
          <p:cNvSpPr/>
          <p:nvPr/>
        </p:nvSpPr>
        <p:spPr>
          <a:xfrm>
            <a:off x="7152321" y="2429209"/>
            <a:ext cx="5039665" cy="4428791"/>
          </a:xfrm>
          <a:custGeom>
            <a:avLst/>
            <a:gdLst>
              <a:gd name="connsiteX0" fmla="*/ 246171 w 5039665"/>
              <a:gd name="connsiteY0" fmla="*/ 0 h 4428791"/>
              <a:gd name="connsiteX1" fmla="*/ 5039665 w 5039665"/>
              <a:gd name="connsiteY1" fmla="*/ 0 h 4428791"/>
              <a:gd name="connsiteX2" fmla="*/ 5039665 w 5039665"/>
              <a:gd name="connsiteY2" fmla="*/ 4428791 h 4428791"/>
              <a:gd name="connsiteX3" fmla="*/ 0 w 5039665"/>
              <a:gd name="connsiteY3" fmla="*/ 4428791 h 4428791"/>
              <a:gd name="connsiteX4" fmla="*/ 0 w 5039665"/>
              <a:gd name="connsiteY4" fmla="*/ 246171 h 4428791"/>
              <a:gd name="connsiteX5" fmla="*/ 246171 w 5039665"/>
              <a:gd name="connsiteY5" fmla="*/ 0 h 442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9665" h="4428791">
                <a:moveTo>
                  <a:pt x="246171" y="0"/>
                </a:moveTo>
                <a:lnTo>
                  <a:pt x="5039665" y="0"/>
                </a:lnTo>
                <a:lnTo>
                  <a:pt x="5039665" y="4428791"/>
                </a:lnTo>
                <a:lnTo>
                  <a:pt x="0" y="4428791"/>
                </a:lnTo>
                <a:lnTo>
                  <a:pt x="0" y="246171"/>
                </a:lnTo>
                <a:cubicBezTo>
                  <a:pt x="0" y="110215"/>
                  <a:pt x="110215" y="0"/>
                  <a:pt x="246171"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7" name="Picture 16" descr="A diagram of a system&#10;&#10;Description automatically generated">
            <a:extLst>
              <a:ext uri="{FF2B5EF4-FFF2-40B4-BE49-F238E27FC236}">
                <a16:creationId xmlns:a16="http://schemas.microsoft.com/office/drawing/2014/main" id="{44046FE3-14F5-1918-1CF2-B2FAEF880D3C}"/>
              </a:ext>
            </a:extLst>
          </p:cNvPr>
          <p:cNvPicPr>
            <a:picLocks noChangeAspect="1"/>
          </p:cNvPicPr>
          <p:nvPr/>
        </p:nvPicPr>
        <p:blipFill>
          <a:blip r:embed="rId3"/>
          <a:stretch>
            <a:fillRect/>
          </a:stretch>
        </p:blipFill>
        <p:spPr>
          <a:xfrm>
            <a:off x="448256" y="1464709"/>
            <a:ext cx="11244384" cy="4000787"/>
          </a:xfrm>
          <a:prstGeom prst="rect">
            <a:avLst/>
          </a:prstGeom>
        </p:spPr>
      </p:pic>
    </p:spTree>
    <p:extLst>
      <p:ext uri="{BB962C8B-B14F-4D97-AF65-F5344CB8AC3E}">
        <p14:creationId xmlns:p14="http://schemas.microsoft.com/office/powerpoint/2010/main" val="7292054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6262E-4C2E-65D7-5D3A-3FCDB19FDC97}"/>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89D983FC-14DF-F7F1-F390-216465A5398A}"/>
              </a:ext>
            </a:extLst>
          </p:cNvPr>
          <p:cNvGrpSpPr/>
          <p:nvPr/>
        </p:nvGrpSpPr>
        <p:grpSpPr>
          <a:xfrm rot="21145641" flipV="1">
            <a:off x="-8886" y="35560"/>
            <a:ext cx="1802236" cy="1276898"/>
            <a:chOff x="-27979" y="5270662"/>
            <a:chExt cx="2140300" cy="1516423"/>
          </a:xfrm>
        </p:grpSpPr>
        <p:grpSp>
          <p:nvGrpSpPr>
            <p:cNvPr id="59" name="Graphic 11">
              <a:extLst>
                <a:ext uri="{FF2B5EF4-FFF2-40B4-BE49-F238E27FC236}">
                  <a16:creationId xmlns:a16="http://schemas.microsoft.com/office/drawing/2014/main" id="{7830D79B-4896-D504-8E78-D6585404F3BB}"/>
                </a:ext>
              </a:extLst>
            </p:cNvPr>
            <p:cNvGrpSpPr/>
            <p:nvPr/>
          </p:nvGrpSpPr>
          <p:grpSpPr>
            <a:xfrm>
              <a:off x="847508" y="5270662"/>
              <a:ext cx="1264813" cy="1121269"/>
              <a:chOff x="8944372" y="1327777"/>
              <a:chExt cx="1691064" cy="1499146"/>
            </a:xfrm>
            <a:solidFill>
              <a:schemeClr val="accent4"/>
            </a:solidFill>
          </p:grpSpPr>
          <p:sp>
            <p:nvSpPr>
              <p:cNvPr id="66" name="Freeform: Shape 65">
                <a:extLst>
                  <a:ext uri="{FF2B5EF4-FFF2-40B4-BE49-F238E27FC236}">
                    <a16:creationId xmlns:a16="http://schemas.microsoft.com/office/drawing/2014/main" id="{2E50D67E-0EA8-08EE-D59D-3DA610B1A02B}"/>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C0F26698-8C3C-FDE0-5073-86C3FD5524D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2358BAD9-6A7E-BE24-95D4-8E6720A8E798}"/>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AC49EB23-C410-A868-EFF4-7ADAF00B5DFC}"/>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81987739-098B-7754-62D4-2EF208223823}"/>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0" name="Graphic 11">
              <a:extLst>
                <a:ext uri="{FF2B5EF4-FFF2-40B4-BE49-F238E27FC236}">
                  <a16:creationId xmlns:a16="http://schemas.microsoft.com/office/drawing/2014/main" id="{48CE6801-BEEC-2F3C-98A2-156449FB908A}"/>
                </a:ext>
              </a:extLst>
            </p:cNvPr>
            <p:cNvGrpSpPr/>
            <p:nvPr/>
          </p:nvGrpSpPr>
          <p:grpSpPr>
            <a:xfrm>
              <a:off x="-27979" y="5701462"/>
              <a:ext cx="1257220" cy="1085623"/>
              <a:chOff x="7773841" y="1903760"/>
              <a:chExt cx="1680912" cy="1451487"/>
            </a:xfrm>
            <a:solidFill>
              <a:schemeClr val="accent4"/>
            </a:solidFill>
          </p:grpSpPr>
          <p:sp>
            <p:nvSpPr>
              <p:cNvPr id="61" name="Freeform: Shape 60">
                <a:extLst>
                  <a:ext uri="{FF2B5EF4-FFF2-40B4-BE49-F238E27FC236}">
                    <a16:creationId xmlns:a16="http://schemas.microsoft.com/office/drawing/2014/main" id="{86020F1A-49D2-039A-40DC-2D6A1FFAD614}"/>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2885E861-F8D4-0F4E-F0BD-EF2E701D6487}"/>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F0EB435D-6A8F-90B5-8A26-699149F6D3E8}"/>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4BD68F30-F889-B232-CE41-2FCEA4BA023C}"/>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CFB7AE0D-7D7D-6D35-32CE-DA8C181B4862}"/>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1" name="Google Shape;544;p14">
            <a:extLst>
              <a:ext uri="{FF2B5EF4-FFF2-40B4-BE49-F238E27FC236}">
                <a16:creationId xmlns:a16="http://schemas.microsoft.com/office/drawing/2014/main" id="{FB040AA9-00FB-8CC7-41E9-5AA2D08B36E4}"/>
              </a:ext>
            </a:extLst>
          </p:cNvPr>
          <p:cNvSpPr/>
          <p:nvPr/>
        </p:nvSpPr>
        <p:spPr>
          <a:xfrm rot="1977190" flipH="1">
            <a:off x="10388566" y="5110023"/>
            <a:ext cx="1111652" cy="111165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406460CE-5873-7CF3-64BD-B2286FBCDBD9}"/>
              </a:ext>
            </a:extLst>
          </p:cNvPr>
          <p:cNvSpPr txBox="1"/>
          <p:nvPr/>
        </p:nvSpPr>
        <p:spPr>
          <a:xfrm>
            <a:off x="3695418" y="415011"/>
            <a:ext cx="4801164" cy="646331"/>
          </a:xfrm>
          <a:prstGeom prst="rect">
            <a:avLst/>
          </a:prstGeom>
          <a:noFill/>
        </p:spPr>
        <p:txBody>
          <a:bodyPr wrap="square" rtlCol="0">
            <a:spAutoFit/>
          </a:bodyPr>
          <a:lstStyle/>
          <a:p>
            <a:pPr algn="ctr"/>
            <a:r>
              <a:rPr lang="en-GB" sz="3600" b="1">
                <a:solidFill>
                  <a:schemeClr val="accent3"/>
                </a:solidFill>
                <a:latin typeface="Outfit Medium" pitchFamily="2" charset="0"/>
              </a:rPr>
              <a:t>Tools and Technologies</a:t>
            </a:r>
            <a:endParaRPr lang="en-ID" sz="3600" b="1">
              <a:solidFill>
                <a:schemeClr val="accent3"/>
              </a:solidFill>
              <a:latin typeface="Outfit Medium" pitchFamily="2" charset="0"/>
            </a:endParaRPr>
          </a:p>
        </p:txBody>
      </p:sp>
      <p:grpSp>
        <p:nvGrpSpPr>
          <p:cNvPr id="3" name="Group 2">
            <a:extLst>
              <a:ext uri="{FF2B5EF4-FFF2-40B4-BE49-F238E27FC236}">
                <a16:creationId xmlns:a16="http://schemas.microsoft.com/office/drawing/2014/main" id="{0726C0D6-FAA8-95A8-A828-7AF2F2D496BA}"/>
              </a:ext>
            </a:extLst>
          </p:cNvPr>
          <p:cNvGrpSpPr/>
          <p:nvPr/>
        </p:nvGrpSpPr>
        <p:grpSpPr>
          <a:xfrm>
            <a:off x="1109330" y="1807350"/>
            <a:ext cx="2799772" cy="852224"/>
            <a:chOff x="1247464" y="1760573"/>
            <a:chExt cx="3500027" cy="1065375"/>
          </a:xfrm>
        </p:grpSpPr>
        <p:sp>
          <p:nvSpPr>
            <p:cNvPr id="4" name="Rectangle: Rounded Corners 3">
              <a:extLst>
                <a:ext uri="{FF2B5EF4-FFF2-40B4-BE49-F238E27FC236}">
                  <a16:creationId xmlns:a16="http://schemas.microsoft.com/office/drawing/2014/main" id="{A0EA64E6-AC14-33AF-DA3D-D9EFC6CF6B17}"/>
                </a:ext>
              </a:extLst>
            </p:cNvPr>
            <p:cNvSpPr/>
            <p:nvPr/>
          </p:nvSpPr>
          <p:spPr>
            <a:xfrm>
              <a:off x="1247464" y="1760573"/>
              <a:ext cx="3323527"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8" name="TextBox 7">
              <a:extLst>
                <a:ext uri="{FF2B5EF4-FFF2-40B4-BE49-F238E27FC236}">
                  <a16:creationId xmlns:a16="http://schemas.microsoft.com/office/drawing/2014/main" id="{B85F0348-0792-CB52-D29C-4414F2203008}"/>
                </a:ext>
              </a:extLst>
            </p:cNvPr>
            <p:cNvSpPr txBox="1"/>
            <p:nvPr/>
          </p:nvSpPr>
          <p:spPr>
            <a:xfrm>
              <a:off x="2368891" y="2031650"/>
              <a:ext cx="2378600"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TensorFlow</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2" descr="Google TensorFlow icon PNG and SVG Vector Free Download">
              <a:extLst>
                <a:ext uri="{FF2B5EF4-FFF2-40B4-BE49-F238E27FC236}">
                  <a16:creationId xmlns:a16="http://schemas.microsoft.com/office/drawing/2014/main" id="{28CDF2B5-9913-9F16-61BF-812535B40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27" y="1915723"/>
              <a:ext cx="755073" cy="75507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A4F38B1C-6208-1869-8A36-541ED2A9AB3C}"/>
              </a:ext>
            </a:extLst>
          </p:cNvPr>
          <p:cNvSpPr txBox="1"/>
          <p:nvPr/>
        </p:nvSpPr>
        <p:spPr>
          <a:xfrm>
            <a:off x="1053283" y="1304763"/>
            <a:ext cx="2006440"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DL Frameworks</a:t>
            </a:r>
            <a:endParaRPr lang="en-US" sz="2400" b="1">
              <a:solidFill>
                <a:srgbClr val="8696F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92EEC928-6D7B-3CC3-8C46-C98502DAE754}"/>
              </a:ext>
            </a:extLst>
          </p:cNvPr>
          <p:cNvSpPr txBox="1"/>
          <p:nvPr/>
        </p:nvSpPr>
        <p:spPr>
          <a:xfrm>
            <a:off x="1085092" y="2973481"/>
            <a:ext cx="270236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Programming Lang.</a:t>
            </a:r>
          </a:p>
        </p:txBody>
      </p:sp>
      <p:grpSp>
        <p:nvGrpSpPr>
          <p:cNvPr id="16" name="Group 15">
            <a:extLst>
              <a:ext uri="{FF2B5EF4-FFF2-40B4-BE49-F238E27FC236}">
                <a16:creationId xmlns:a16="http://schemas.microsoft.com/office/drawing/2014/main" id="{9D1C214F-D618-EB84-C7EC-5E70131EA1EE}"/>
              </a:ext>
            </a:extLst>
          </p:cNvPr>
          <p:cNvGrpSpPr/>
          <p:nvPr/>
        </p:nvGrpSpPr>
        <p:grpSpPr>
          <a:xfrm>
            <a:off x="1139808" y="3461025"/>
            <a:ext cx="2284883" cy="852225"/>
            <a:chOff x="6818077" y="1805987"/>
            <a:chExt cx="2284883" cy="852225"/>
          </a:xfrm>
        </p:grpSpPr>
        <p:grpSp>
          <p:nvGrpSpPr>
            <p:cNvPr id="10" name="Group 9">
              <a:extLst>
                <a:ext uri="{FF2B5EF4-FFF2-40B4-BE49-F238E27FC236}">
                  <a16:creationId xmlns:a16="http://schemas.microsoft.com/office/drawing/2014/main" id="{4301FEE5-1125-EE57-4730-498140182847}"/>
                </a:ext>
              </a:extLst>
            </p:cNvPr>
            <p:cNvGrpSpPr/>
            <p:nvPr/>
          </p:nvGrpSpPr>
          <p:grpSpPr>
            <a:xfrm>
              <a:off x="6818077" y="1805987"/>
              <a:ext cx="2284883" cy="852225"/>
              <a:chOff x="1247464" y="1760573"/>
              <a:chExt cx="2740010" cy="1065375"/>
            </a:xfrm>
          </p:grpSpPr>
          <p:sp>
            <p:nvSpPr>
              <p:cNvPr id="11" name="Rectangle: Rounded Corners 10">
                <a:extLst>
                  <a:ext uri="{FF2B5EF4-FFF2-40B4-BE49-F238E27FC236}">
                    <a16:creationId xmlns:a16="http://schemas.microsoft.com/office/drawing/2014/main" id="{9F5AC9C8-6DE3-94D1-C4B2-506F3A1B080C}"/>
                  </a:ext>
                </a:extLst>
              </p:cNvPr>
              <p:cNvSpPr/>
              <p:nvPr/>
            </p:nvSpPr>
            <p:spPr>
              <a:xfrm>
                <a:off x="1247464" y="1760573"/>
                <a:ext cx="2740010"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2" name="TextBox 11">
                <a:extLst>
                  <a:ext uri="{FF2B5EF4-FFF2-40B4-BE49-F238E27FC236}">
                    <a16:creationId xmlns:a16="http://schemas.microsoft.com/office/drawing/2014/main" id="{D6A0AF3A-23E3-3746-C6AB-3A290F2AA12C}"/>
                  </a:ext>
                </a:extLst>
              </p:cNvPr>
              <p:cNvSpPr txBox="1"/>
              <p:nvPr/>
            </p:nvSpPr>
            <p:spPr>
              <a:xfrm>
                <a:off x="2368891" y="2031651"/>
                <a:ext cx="148003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Python</a:t>
                </a:r>
              </a:p>
            </p:txBody>
          </p:sp>
        </p:grpSp>
        <p:pic>
          <p:nvPicPr>
            <p:cNvPr id="15" name="Picture 16" descr="Python Software Foundation Logo and symbol, meaning, history, sign.">
              <a:extLst>
                <a:ext uri="{FF2B5EF4-FFF2-40B4-BE49-F238E27FC236}">
                  <a16:creationId xmlns:a16="http://schemas.microsoft.com/office/drawing/2014/main" id="{E40CD9AC-D124-5CFA-0CEB-D61B1A09FC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40" t="5249" r="24207" b="3799"/>
            <a:stretch/>
          </p:blipFill>
          <p:spPr bwMode="auto">
            <a:xfrm>
              <a:off x="7029348" y="1954170"/>
              <a:ext cx="554837" cy="54864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157C9E79-451E-27D1-65AF-A16EC89A789C}"/>
              </a:ext>
            </a:extLst>
          </p:cNvPr>
          <p:cNvSpPr txBox="1"/>
          <p:nvPr/>
        </p:nvSpPr>
        <p:spPr>
          <a:xfrm>
            <a:off x="4078147" y="1382044"/>
            <a:ext cx="2642137"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Model Architectures</a:t>
            </a:r>
          </a:p>
        </p:txBody>
      </p:sp>
      <p:grpSp>
        <p:nvGrpSpPr>
          <p:cNvPr id="18" name="Group 17">
            <a:extLst>
              <a:ext uri="{FF2B5EF4-FFF2-40B4-BE49-F238E27FC236}">
                <a16:creationId xmlns:a16="http://schemas.microsoft.com/office/drawing/2014/main" id="{9FCD83C3-0979-4E74-CE1E-D440A0C075FB}"/>
              </a:ext>
            </a:extLst>
          </p:cNvPr>
          <p:cNvGrpSpPr/>
          <p:nvPr/>
        </p:nvGrpSpPr>
        <p:grpSpPr>
          <a:xfrm>
            <a:off x="4119207" y="1845543"/>
            <a:ext cx="1736470" cy="852224"/>
            <a:chOff x="1247463" y="1760573"/>
            <a:chExt cx="2170782" cy="1065375"/>
          </a:xfrm>
        </p:grpSpPr>
        <p:sp>
          <p:nvSpPr>
            <p:cNvPr id="19" name="Rectangle: Rounded Corners 18">
              <a:extLst>
                <a:ext uri="{FF2B5EF4-FFF2-40B4-BE49-F238E27FC236}">
                  <a16:creationId xmlns:a16="http://schemas.microsoft.com/office/drawing/2014/main" id="{07FDB68C-E928-8326-8D90-44BC7E27FCB7}"/>
                </a:ext>
              </a:extLst>
            </p:cNvPr>
            <p:cNvSpPr/>
            <p:nvPr/>
          </p:nvSpPr>
          <p:spPr>
            <a:xfrm>
              <a:off x="1247463" y="1760573"/>
              <a:ext cx="2170782"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20" name="TextBox 19">
              <a:extLst>
                <a:ext uri="{FF2B5EF4-FFF2-40B4-BE49-F238E27FC236}">
                  <a16:creationId xmlns:a16="http://schemas.microsoft.com/office/drawing/2014/main" id="{24CE8AA9-FCB3-310B-613A-6A82E0B88FBB}"/>
                </a:ext>
              </a:extLst>
            </p:cNvPr>
            <p:cNvSpPr txBox="1"/>
            <p:nvPr/>
          </p:nvSpPr>
          <p:spPr>
            <a:xfrm>
              <a:off x="1522687" y="2031473"/>
              <a:ext cx="1796768"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ResNet50</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 name="Group 21">
            <a:extLst>
              <a:ext uri="{FF2B5EF4-FFF2-40B4-BE49-F238E27FC236}">
                <a16:creationId xmlns:a16="http://schemas.microsoft.com/office/drawing/2014/main" id="{83D130C4-DDAB-F967-6DDB-1B32E2FC8E95}"/>
              </a:ext>
            </a:extLst>
          </p:cNvPr>
          <p:cNvGrpSpPr/>
          <p:nvPr/>
        </p:nvGrpSpPr>
        <p:grpSpPr>
          <a:xfrm>
            <a:off x="6052040" y="1845402"/>
            <a:ext cx="2087762" cy="852224"/>
            <a:chOff x="1247464" y="1760573"/>
            <a:chExt cx="2609935" cy="1065375"/>
          </a:xfrm>
        </p:grpSpPr>
        <p:sp>
          <p:nvSpPr>
            <p:cNvPr id="52" name="Rectangle: Rounded Corners 51">
              <a:extLst>
                <a:ext uri="{FF2B5EF4-FFF2-40B4-BE49-F238E27FC236}">
                  <a16:creationId xmlns:a16="http://schemas.microsoft.com/office/drawing/2014/main" id="{D330814F-F88B-7B15-A784-6AFFEFB91C0F}"/>
                </a:ext>
              </a:extLst>
            </p:cNvPr>
            <p:cNvSpPr/>
            <p:nvPr/>
          </p:nvSpPr>
          <p:spPr>
            <a:xfrm>
              <a:off x="1247464" y="1760573"/>
              <a:ext cx="260993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53" name="TextBox 52">
              <a:extLst>
                <a:ext uri="{FF2B5EF4-FFF2-40B4-BE49-F238E27FC236}">
                  <a16:creationId xmlns:a16="http://schemas.microsoft.com/office/drawing/2014/main" id="{B2B2C0BA-C883-8AC9-8463-FB420E96BE00}"/>
                </a:ext>
              </a:extLst>
            </p:cNvPr>
            <p:cNvSpPr txBox="1"/>
            <p:nvPr/>
          </p:nvSpPr>
          <p:spPr>
            <a:xfrm>
              <a:off x="1416484" y="2031650"/>
              <a:ext cx="2407942"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DenseNet121</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5" name="Group 54">
            <a:extLst>
              <a:ext uri="{FF2B5EF4-FFF2-40B4-BE49-F238E27FC236}">
                <a16:creationId xmlns:a16="http://schemas.microsoft.com/office/drawing/2014/main" id="{B01903DD-CDB4-A936-E6A9-F3029236BB05}"/>
              </a:ext>
            </a:extLst>
          </p:cNvPr>
          <p:cNvGrpSpPr/>
          <p:nvPr/>
        </p:nvGrpSpPr>
        <p:grpSpPr>
          <a:xfrm>
            <a:off x="9687308" y="1836187"/>
            <a:ext cx="1976793" cy="852224"/>
            <a:chOff x="1247463" y="1760573"/>
            <a:chExt cx="2471212" cy="1065375"/>
          </a:xfrm>
        </p:grpSpPr>
        <p:sp>
          <p:nvSpPr>
            <p:cNvPr id="56" name="Rectangle: Rounded Corners 55">
              <a:extLst>
                <a:ext uri="{FF2B5EF4-FFF2-40B4-BE49-F238E27FC236}">
                  <a16:creationId xmlns:a16="http://schemas.microsoft.com/office/drawing/2014/main" id="{40358BF9-7134-8AF3-F942-277CD690636B}"/>
                </a:ext>
              </a:extLst>
            </p:cNvPr>
            <p:cNvSpPr/>
            <p:nvPr/>
          </p:nvSpPr>
          <p:spPr>
            <a:xfrm>
              <a:off x="1247463" y="1760573"/>
              <a:ext cx="2471212"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57" name="TextBox 56">
              <a:extLst>
                <a:ext uri="{FF2B5EF4-FFF2-40B4-BE49-F238E27FC236}">
                  <a16:creationId xmlns:a16="http://schemas.microsoft.com/office/drawing/2014/main" id="{CD218FEC-1FDD-BE85-2A23-B4EA5EDFFC48}"/>
                </a:ext>
              </a:extLst>
            </p:cNvPr>
            <p:cNvSpPr txBox="1"/>
            <p:nvPr/>
          </p:nvSpPr>
          <p:spPr>
            <a:xfrm>
              <a:off x="1379857" y="2043169"/>
              <a:ext cx="2220030"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Inception V3</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3" name="Group 72">
            <a:extLst>
              <a:ext uri="{FF2B5EF4-FFF2-40B4-BE49-F238E27FC236}">
                <a16:creationId xmlns:a16="http://schemas.microsoft.com/office/drawing/2014/main" id="{17E4C92D-2CF4-B925-8D4C-B80A511BC4EC}"/>
              </a:ext>
            </a:extLst>
          </p:cNvPr>
          <p:cNvGrpSpPr/>
          <p:nvPr/>
        </p:nvGrpSpPr>
        <p:grpSpPr>
          <a:xfrm>
            <a:off x="8320787" y="1845402"/>
            <a:ext cx="1185536" cy="852224"/>
            <a:chOff x="1247465" y="1760573"/>
            <a:chExt cx="1482053" cy="1065375"/>
          </a:xfrm>
        </p:grpSpPr>
        <p:sp>
          <p:nvSpPr>
            <p:cNvPr id="74" name="Rectangle: Rounded Corners 73">
              <a:extLst>
                <a:ext uri="{FF2B5EF4-FFF2-40B4-BE49-F238E27FC236}">
                  <a16:creationId xmlns:a16="http://schemas.microsoft.com/office/drawing/2014/main" id="{A09244BC-044A-D40D-6ED4-F5F01C30A6B4}"/>
                </a:ext>
              </a:extLst>
            </p:cNvPr>
            <p:cNvSpPr/>
            <p:nvPr/>
          </p:nvSpPr>
          <p:spPr>
            <a:xfrm>
              <a:off x="1247465" y="1760573"/>
              <a:ext cx="1482053"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75" name="TextBox 74">
              <a:extLst>
                <a:ext uri="{FF2B5EF4-FFF2-40B4-BE49-F238E27FC236}">
                  <a16:creationId xmlns:a16="http://schemas.microsoft.com/office/drawing/2014/main" id="{600B8099-AD08-D44D-E193-4B05A42ADAA8}"/>
                </a:ext>
              </a:extLst>
            </p:cNvPr>
            <p:cNvSpPr txBox="1"/>
            <p:nvPr/>
          </p:nvSpPr>
          <p:spPr>
            <a:xfrm>
              <a:off x="1423632" y="2031650"/>
              <a:ext cx="1305884"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VGG19</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sp>
        <p:nvSpPr>
          <p:cNvPr id="77" name="TextBox 76">
            <a:extLst>
              <a:ext uri="{FF2B5EF4-FFF2-40B4-BE49-F238E27FC236}">
                <a16:creationId xmlns:a16="http://schemas.microsoft.com/office/drawing/2014/main" id="{02814782-EAB1-7FC5-70AB-2003A75D3AE6}"/>
              </a:ext>
            </a:extLst>
          </p:cNvPr>
          <p:cNvSpPr txBox="1"/>
          <p:nvPr/>
        </p:nvSpPr>
        <p:spPr>
          <a:xfrm>
            <a:off x="4078147" y="2973481"/>
            <a:ext cx="311221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Data Management Tools</a:t>
            </a:r>
          </a:p>
        </p:txBody>
      </p:sp>
      <p:grpSp>
        <p:nvGrpSpPr>
          <p:cNvPr id="84" name="Group 83">
            <a:extLst>
              <a:ext uri="{FF2B5EF4-FFF2-40B4-BE49-F238E27FC236}">
                <a16:creationId xmlns:a16="http://schemas.microsoft.com/office/drawing/2014/main" id="{3615A6F7-7655-A459-0BA5-07B7A345436C}"/>
              </a:ext>
            </a:extLst>
          </p:cNvPr>
          <p:cNvGrpSpPr/>
          <p:nvPr/>
        </p:nvGrpSpPr>
        <p:grpSpPr>
          <a:xfrm>
            <a:off x="4105060" y="3455875"/>
            <a:ext cx="2073402" cy="852224"/>
            <a:chOff x="446480" y="3356247"/>
            <a:chExt cx="2073402" cy="852224"/>
          </a:xfrm>
        </p:grpSpPr>
        <p:grpSp>
          <p:nvGrpSpPr>
            <p:cNvPr id="85" name="Group 84">
              <a:extLst>
                <a:ext uri="{FF2B5EF4-FFF2-40B4-BE49-F238E27FC236}">
                  <a16:creationId xmlns:a16="http://schemas.microsoft.com/office/drawing/2014/main" id="{D1E57010-A011-02A2-558B-4275AD01369D}"/>
                </a:ext>
              </a:extLst>
            </p:cNvPr>
            <p:cNvGrpSpPr/>
            <p:nvPr/>
          </p:nvGrpSpPr>
          <p:grpSpPr>
            <a:xfrm>
              <a:off x="446480" y="3356247"/>
              <a:ext cx="2073402" cy="852224"/>
              <a:chOff x="1247464" y="1760573"/>
              <a:chExt cx="2591984" cy="1065375"/>
            </a:xfrm>
          </p:grpSpPr>
          <p:sp>
            <p:nvSpPr>
              <p:cNvPr id="87" name="Rectangle: Rounded Corners 86">
                <a:extLst>
                  <a:ext uri="{FF2B5EF4-FFF2-40B4-BE49-F238E27FC236}">
                    <a16:creationId xmlns:a16="http://schemas.microsoft.com/office/drawing/2014/main" id="{EA8C6E88-4375-9AE0-86BD-3DE9FF6E4ADF}"/>
                  </a:ext>
                </a:extLst>
              </p:cNvPr>
              <p:cNvSpPr/>
              <p:nvPr/>
            </p:nvSpPr>
            <p:spPr>
              <a:xfrm>
                <a:off x="1247464" y="1760573"/>
                <a:ext cx="2591984"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88" name="TextBox 87">
                <a:extLst>
                  <a:ext uri="{FF2B5EF4-FFF2-40B4-BE49-F238E27FC236}">
                    <a16:creationId xmlns:a16="http://schemas.microsoft.com/office/drawing/2014/main" id="{A6A5BEAF-915F-52BC-C5A2-21C71F138FCD}"/>
                  </a:ext>
                </a:extLst>
              </p:cNvPr>
              <p:cNvSpPr txBox="1"/>
              <p:nvPr/>
            </p:nvSpPr>
            <p:spPr>
              <a:xfrm>
                <a:off x="2256262" y="2031650"/>
                <a:ext cx="147055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Pandas</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86" name="Picture 18" descr="Pandas Icon Logo PNG Vector (SVG) Free Download">
              <a:extLst>
                <a:ext uri="{FF2B5EF4-FFF2-40B4-BE49-F238E27FC236}">
                  <a16:creationId xmlns:a16="http://schemas.microsoft.com/office/drawing/2014/main" id="{EDD1BE9F-7D20-02A6-5D32-75F2BB052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526" y="3458110"/>
              <a:ext cx="358065" cy="568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a:extLst>
              <a:ext uri="{FF2B5EF4-FFF2-40B4-BE49-F238E27FC236}">
                <a16:creationId xmlns:a16="http://schemas.microsoft.com/office/drawing/2014/main" id="{FC34B2F6-A66F-123F-513E-E5154232F39B}"/>
              </a:ext>
            </a:extLst>
          </p:cNvPr>
          <p:cNvGrpSpPr/>
          <p:nvPr/>
        </p:nvGrpSpPr>
        <p:grpSpPr>
          <a:xfrm>
            <a:off x="6423676" y="3449113"/>
            <a:ext cx="2147291" cy="852224"/>
            <a:chOff x="2765096" y="3349485"/>
            <a:chExt cx="2147291" cy="852224"/>
          </a:xfrm>
        </p:grpSpPr>
        <p:grpSp>
          <p:nvGrpSpPr>
            <p:cNvPr id="90" name="Group 89">
              <a:extLst>
                <a:ext uri="{FF2B5EF4-FFF2-40B4-BE49-F238E27FC236}">
                  <a16:creationId xmlns:a16="http://schemas.microsoft.com/office/drawing/2014/main" id="{EFAD4590-945F-D33A-1782-68CD03FBF2F4}"/>
                </a:ext>
              </a:extLst>
            </p:cNvPr>
            <p:cNvGrpSpPr/>
            <p:nvPr/>
          </p:nvGrpSpPr>
          <p:grpSpPr>
            <a:xfrm>
              <a:off x="2765096" y="3349485"/>
              <a:ext cx="2147291" cy="852224"/>
              <a:chOff x="1247463" y="1760573"/>
              <a:chExt cx="2684353" cy="1065375"/>
            </a:xfrm>
          </p:grpSpPr>
          <p:sp>
            <p:nvSpPr>
              <p:cNvPr id="92" name="Rectangle: Rounded Corners 91">
                <a:extLst>
                  <a:ext uri="{FF2B5EF4-FFF2-40B4-BE49-F238E27FC236}">
                    <a16:creationId xmlns:a16="http://schemas.microsoft.com/office/drawing/2014/main" id="{DAB0FC43-7E36-BA40-5800-F52795245567}"/>
                  </a:ext>
                </a:extLst>
              </p:cNvPr>
              <p:cNvSpPr/>
              <p:nvPr/>
            </p:nvSpPr>
            <p:spPr>
              <a:xfrm>
                <a:off x="1247463" y="1760573"/>
                <a:ext cx="2684353"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93" name="TextBox 92">
                <a:extLst>
                  <a:ext uri="{FF2B5EF4-FFF2-40B4-BE49-F238E27FC236}">
                    <a16:creationId xmlns:a16="http://schemas.microsoft.com/office/drawing/2014/main" id="{780696D5-6EBC-52C1-101E-6A91EA780E30}"/>
                  </a:ext>
                </a:extLst>
              </p:cNvPr>
              <p:cNvSpPr txBox="1"/>
              <p:nvPr/>
            </p:nvSpPr>
            <p:spPr>
              <a:xfrm>
                <a:off x="2368891" y="2031650"/>
                <a:ext cx="147055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NumPy</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91" name="Picture 28" descr="NumPy Logo PNG Vector (SVG) Free Download">
              <a:extLst>
                <a:ext uri="{FF2B5EF4-FFF2-40B4-BE49-F238E27FC236}">
                  <a16:creationId xmlns:a16="http://schemas.microsoft.com/office/drawing/2014/main" id="{9DD339D9-DFF0-62FD-321A-F1E49B1DD8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867" y="3481782"/>
              <a:ext cx="530918" cy="566816"/>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TextBox 93">
            <a:extLst>
              <a:ext uri="{FF2B5EF4-FFF2-40B4-BE49-F238E27FC236}">
                <a16:creationId xmlns:a16="http://schemas.microsoft.com/office/drawing/2014/main" id="{C440D160-1849-949C-B63F-F780367A47DB}"/>
              </a:ext>
            </a:extLst>
          </p:cNvPr>
          <p:cNvSpPr txBox="1"/>
          <p:nvPr/>
        </p:nvSpPr>
        <p:spPr>
          <a:xfrm>
            <a:off x="8806738" y="2973481"/>
            <a:ext cx="311221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Visualization Tools</a:t>
            </a:r>
          </a:p>
        </p:txBody>
      </p:sp>
      <p:grpSp>
        <p:nvGrpSpPr>
          <p:cNvPr id="108" name="Group 107">
            <a:extLst>
              <a:ext uri="{FF2B5EF4-FFF2-40B4-BE49-F238E27FC236}">
                <a16:creationId xmlns:a16="http://schemas.microsoft.com/office/drawing/2014/main" id="{9413C0EE-FFCB-AD9A-84EC-44A25A5FB119}"/>
              </a:ext>
            </a:extLst>
          </p:cNvPr>
          <p:cNvGrpSpPr/>
          <p:nvPr/>
        </p:nvGrpSpPr>
        <p:grpSpPr>
          <a:xfrm>
            <a:off x="8874539" y="3452544"/>
            <a:ext cx="2510316" cy="852224"/>
            <a:chOff x="5407941" y="3345756"/>
            <a:chExt cx="2510316" cy="852224"/>
          </a:xfrm>
        </p:grpSpPr>
        <p:grpSp>
          <p:nvGrpSpPr>
            <p:cNvPr id="109" name="Group 108">
              <a:extLst>
                <a:ext uri="{FF2B5EF4-FFF2-40B4-BE49-F238E27FC236}">
                  <a16:creationId xmlns:a16="http://schemas.microsoft.com/office/drawing/2014/main" id="{5A3D6154-D555-6C00-49C4-1004B078F57E}"/>
                </a:ext>
              </a:extLst>
            </p:cNvPr>
            <p:cNvGrpSpPr/>
            <p:nvPr/>
          </p:nvGrpSpPr>
          <p:grpSpPr>
            <a:xfrm>
              <a:off x="5407941" y="3345756"/>
              <a:ext cx="2510316" cy="852224"/>
              <a:chOff x="1247464" y="1760573"/>
              <a:chExt cx="3138175" cy="1065375"/>
            </a:xfrm>
          </p:grpSpPr>
          <p:sp>
            <p:nvSpPr>
              <p:cNvPr id="111" name="Rectangle: Rounded Corners 110">
                <a:extLst>
                  <a:ext uri="{FF2B5EF4-FFF2-40B4-BE49-F238E27FC236}">
                    <a16:creationId xmlns:a16="http://schemas.microsoft.com/office/drawing/2014/main" id="{00F348E6-470C-95EF-3B12-169D055B5A86}"/>
                  </a:ext>
                </a:extLst>
              </p:cNvPr>
              <p:cNvSpPr/>
              <p:nvPr/>
            </p:nvSpPr>
            <p:spPr>
              <a:xfrm>
                <a:off x="1247464" y="1760573"/>
                <a:ext cx="313817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12" name="TextBox 111">
                <a:extLst>
                  <a:ext uri="{FF2B5EF4-FFF2-40B4-BE49-F238E27FC236}">
                    <a16:creationId xmlns:a16="http://schemas.microsoft.com/office/drawing/2014/main" id="{27BE5987-4295-5B5E-D7F7-BBB6B315BB20}"/>
                  </a:ext>
                </a:extLst>
              </p:cNvPr>
              <p:cNvSpPr txBox="1"/>
              <p:nvPr/>
            </p:nvSpPr>
            <p:spPr>
              <a:xfrm>
                <a:off x="2368891" y="2031650"/>
                <a:ext cx="1935922"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Matplotlib</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10" name="Picture 30" descr="upload.wikimedia.org/wikipedia/commons/thumb/0/01/...">
              <a:extLst>
                <a:ext uri="{FF2B5EF4-FFF2-40B4-BE49-F238E27FC236}">
                  <a16:creationId xmlns:a16="http://schemas.microsoft.com/office/drawing/2014/main" id="{676B7C63-909D-35B0-6A7B-CE73619FFE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4961" y="3453229"/>
              <a:ext cx="618847" cy="618847"/>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TextBox 112">
            <a:extLst>
              <a:ext uri="{FF2B5EF4-FFF2-40B4-BE49-F238E27FC236}">
                <a16:creationId xmlns:a16="http://schemas.microsoft.com/office/drawing/2014/main" id="{F6E5FC17-C547-3A30-79DF-6A2FF91E28DD}"/>
              </a:ext>
            </a:extLst>
          </p:cNvPr>
          <p:cNvSpPr txBox="1"/>
          <p:nvPr/>
        </p:nvSpPr>
        <p:spPr>
          <a:xfrm>
            <a:off x="1036751" y="4600901"/>
            <a:ext cx="270236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Evaluation Metrics</a:t>
            </a:r>
          </a:p>
        </p:txBody>
      </p:sp>
      <p:grpSp>
        <p:nvGrpSpPr>
          <p:cNvPr id="119" name="Group 118">
            <a:extLst>
              <a:ext uri="{FF2B5EF4-FFF2-40B4-BE49-F238E27FC236}">
                <a16:creationId xmlns:a16="http://schemas.microsoft.com/office/drawing/2014/main" id="{3FFEA8AA-A379-8ECE-1B22-80BC1487E997}"/>
              </a:ext>
            </a:extLst>
          </p:cNvPr>
          <p:cNvGrpSpPr/>
          <p:nvPr/>
        </p:nvGrpSpPr>
        <p:grpSpPr>
          <a:xfrm>
            <a:off x="1064213" y="5074084"/>
            <a:ext cx="2501806" cy="852224"/>
            <a:chOff x="1096258" y="4915820"/>
            <a:chExt cx="2501806" cy="852224"/>
          </a:xfrm>
        </p:grpSpPr>
        <p:grpSp>
          <p:nvGrpSpPr>
            <p:cNvPr id="120" name="Group 119">
              <a:extLst>
                <a:ext uri="{FF2B5EF4-FFF2-40B4-BE49-F238E27FC236}">
                  <a16:creationId xmlns:a16="http://schemas.microsoft.com/office/drawing/2014/main" id="{DBDEEBCA-B984-CB9F-4498-8F35B3773720}"/>
                </a:ext>
              </a:extLst>
            </p:cNvPr>
            <p:cNvGrpSpPr/>
            <p:nvPr/>
          </p:nvGrpSpPr>
          <p:grpSpPr>
            <a:xfrm>
              <a:off x="1096258" y="4915820"/>
              <a:ext cx="2501806" cy="852224"/>
              <a:chOff x="1247463" y="1760573"/>
              <a:chExt cx="3127536" cy="1065375"/>
            </a:xfrm>
          </p:grpSpPr>
          <p:sp>
            <p:nvSpPr>
              <p:cNvPr id="122" name="Rectangle: Rounded Corners 121">
                <a:extLst>
                  <a:ext uri="{FF2B5EF4-FFF2-40B4-BE49-F238E27FC236}">
                    <a16:creationId xmlns:a16="http://schemas.microsoft.com/office/drawing/2014/main" id="{87D1ECB4-EF29-7710-6F00-D1AAEF3CB112}"/>
                  </a:ext>
                </a:extLst>
              </p:cNvPr>
              <p:cNvSpPr/>
              <p:nvPr/>
            </p:nvSpPr>
            <p:spPr>
              <a:xfrm>
                <a:off x="1247463" y="1760573"/>
                <a:ext cx="312753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23" name="TextBox 122">
                <a:extLst>
                  <a:ext uri="{FF2B5EF4-FFF2-40B4-BE49-F238E27FC236}">
                    <a16:creationId xmlns:a16="http://schemas.microsoft.com/office/drawing/2014/main" id="{C0FA84DF-6444-8831-8643-F972585A183E}"/>
                  </a:ext>
                </a:extLst>
              </p:cNvPr>
              <p:cNvSpPr txBox="1"/>
              <p:nvPr/>
            </p:nvSpPr>
            <p:spPr>
              <a:xfrm>
                <a:off x="2256262" y="2031650"/>
                <a:ext cx="2118737"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Scikit-learn</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21" name="Picture 36" descr="Scikit learn Logo PNG Vector (SVG) Free Download">
              <a:extLst>
                <a:ext uri="{FF2B5EF4-FFF2-40B4-BE49-F238E27FC236}">
                  <a16:creationId xmlns:a16="http://schemas.microsoft.com/office/drawing/2014/main" id="{CFBD7182-FBD4-75C6-80D1-B8124D87B0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5369" y="5115218"/>
              <a:ext cx="730226" cy="394322"/>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TextBox 123">
            <a:extLst>
              <a:ext uri="{FF2B5EF4-FFF2-40B4-BE49-F238E27FC236}">
                <a16:creationId xmlns:a16="http://schemas.microsoft.com/office/drawing/2014/main" id="{4A89C4DA-EA9E-E83B-2978-2F62B8548FA6}"/>
              </a:ext>
            </a:extLst>
          </p:cNvPr>
          <p:cNvSpPr txBox="1"/>
          <p:nvPr/>
        </p:nvSpPr>
        <p:spPr>
          <a:xfrm>
            <a:off x="4105059" y="4612245"/>
            <a:ext cx="3112217"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IDE &amp; Compute Resources</a:t>
            </a:r>
          </a:p>
        </p:txBody>
      </p:sp>
      <p:grpSp>
        <p:nvGrpSpPr>
          <p:cNvPr id="126" name="Group 125">
            <a:extLst>
              <a:ext uri="{FF2B5EF4-FFF2-40B4-BE49-F238E27FC236}">
                <a16:creationId xmlns:a16="http://schemas.microsoft.com/office/drawing/2014/main" id="{0F94CF07-820A-B12B-10C8-400BF86C9966}"/>
              </a:ext>
            </a:extLst>
          </p:cNvPr>
          <p:cNvGrpSpPr/>
          <p:nvPr/>
        </p:nvGrpSpPr>
        <p:grpSpPr>
          <a:xfrm>
            <a:off x="4078147" y="5085397"/>
            <a:ext cx="2804526" cy="852224"/>
            <a:chOff x="4130801" y="4926576"/>
            <a:chExt cx="2804526" cy="852224"/>
          </a:xfrm>
        </p:grpSpPr>
        <p:grpSp>
          <p:nvGrpSpPr>
            <p:cNvPr id="127" name="Group 126">
              <a:extLst>
                <a:ext uri="{FF2B5EF4-FFF2-40B4-BE49-F238E27FC236}">
                  <a16:creationId xmlns:a16="http://schemas.microsoft.com/office/drawing/2014/main" id="{411FDE08-51A6-02B4-1FB2-636C774A1925}"/>
                </a:ext>
              </a:extLst>
            </p:cNvPr>
            <p:cNvGrpSpPr/>
            <p:nvPr/>
          </p:nvGrpSpPr>
          <p:grpSpPr>
            <a:xfrm>
              <a:off x="4171187" y="4926576"/>
              <a:ext cx="2764140" cy="852224"/>
              <a:chOff x="1247463" y="1760573"/>
              <a:chExt cx="3455482" cy="1065375"/>
            </a:xfrm>
          </p:grpSpPr>
          <p:sp>
            <p:nvSpPr>
              <p:cNvPr id="129" name="Rectangle: Rounded Corners 128">
                <a:extLst>
                  <a:ext uri="{FF2B5EF4-FFF2-40B4-BE49-F238E27FC236}">
                    <a16:creationId xmlns:a16="http://schemas.microsoft.com/office/drawing/2014/main" id="{0D0732A0-B4A0-93B6-668B-AF0D8DC5CC9C}"/>
                  </a:ext>
                </a:extLst>
              </p:cNvPr>
              <p:cNvSpPr/>
              <p:nvPr/>
            </p:nvSpPr>
            <p:spPr>
              <a:xfrm>
                <a:off x="1247463" y="1760573"/>
                <a:ext cx="3388389"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30" name="TextBox 129">
                <a:extLst>
                  <a:ext uri="{FF2B5EF4-FFF2-40B4-BE49-F238E27FC236}">
                    <a16:creationId xmlns:a16="http://schemas.microsoft.com/office/drawing/2014/main" id="{31F3A3C4-FBAB-7798-E180-048ECE036F2D}"/>
                  </a:ext>
                </a:extLst>
              </p:cNvPr>
              <p:cNvSpPr txBox="1"/>
              <p:nvPr/>
            </p:nvSpPr>
            <p:spPr>
              <a:xfrm>
                <a:off x="2256261" y="2031650"/>
                <a:ext cx="2446684"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Google </a:t>
                </a:r>
                <a:r>
                  <a:rPr lang="en-US" sz="2000" b="1" err="1">
                    <a:latin typeface="Open Sans" panose="020B0606030504020204" pitchFamily="34" charset="0"/>
                    <a:ea typeface="Open Sans" panose="020B0606030504020204" pitchFamily="34" charset="0"/>
                    <a:cs typeface="Open Sans" panose="020B0606030504020204" pitchFamily="34" charset="0"/>
                  </a:rPr>
                  <a:t>Colab</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28" name="Picture 38">
              <a:extLst>
                <a:ext uri="{FF2B5EF4-FFF2-40B4-BE49-F238E27FC236}">
                  <a16:creationId xmlns:a16="http://schemas.microsoft.com/office/drawing/2014/main" id="{28297FEA-594D-9FBF-F80C-074945BA28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0801" y="5022696"/>
              <a:ext cx="1074291" cy="661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216920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95A67-74CE-C126-8BD3-FE2EAD77C7FE}"/>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4AB22156-4AF3-9A28-903E-DD885F6A1665}"/>
              </a:ext>
            </a:extLst>
          </p:cNvPr>
          <p:cNvGrpSpPr/>
          <p:nvPr/>
        </p:nvGrpSpPr>
        <p:grpSpPr>
          <a:xfrm rot="454359">
            <a:off x="-11569" y="5106853"/>
            <a:ext cx="1611354" cy="1141658"/>
            <a:chOff x="-27979" y="5270662"/>
            <a:chExt cx="2140300" cy="1516423"/>
          </a:xfrm>
        </p:grpSpPr>
        <p:grpSp>
          <p:nvGrpSpPr>
            <p:cNvPr id="33" name="Graphic 11">
              <a:extLst>
                <a:ext uri="{FF2B5EF4-FFF2-40B4-BE49-F238E27FC236}">
                  <a16:creationId xmlns:a16="http://schemas.microsoft.com/office/drawing/2014/main" id="{8ABA8489-A3C1-9BD3-72CC-EAB572A7D0F6}"/>
                </a:ext>
              </a:extLst>
            </p:cNvPr>
            <p:cNvGrpSpPr/>
            <p:nvPr/>
          </p:nvGrpSpPr>
          <p:grpSpPr>
            <a:xfrm>
              <a:off x="847508" y="5270662"/>
              <a:ext cx="1264813" cy="1121269"/>
              <a:chOff x="8944372" y="1327777"/>
              <a:chExt cx="1691064" cy="1499146"/>
            </a:xfrm>
            <a:solidFill>
              <a:schemeClr val="accent4"/>
            </a:solidFill>
          </p:grpSpPr>
          <p:sp>
            <p:nvSpPr>
              <p:cNvPr id="40" name="Freeform: Shape 39">
                <a:extLst>
                  <a:ext uri="{FF2B5EF4-FFF2-40B4-BE49-F238E27FC236}">
                    <a16:creationId xmlns:a16="http://schemas.microsoft.com/office/drawing/2014/main" id="{715FCDB8-EC9B-3161-61FD-EF0F91D9BAD7}"/>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6E0CA0AF-B2EC-DE1D-91D8-F023288FA8D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E86211E6-D947-3396-60AD-70DE89BBDD47}"/>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37C1B987-7995-046C-0C01-3F18E65E70DF}"/>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CD1ED983-A731-6978-60C4-20378F30149E}"/>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4" name="Graphic 11">
              <a:extLst>
                <a:ext uri="{FF2B5EF4-FFF2-40B4-BE49-F238E27FC236}">
                  <a16:creationId xmlns:a16="http://schemas.microsoft.com/office/drawing/2014/main" id="{71D8178E-A26F-8EA2-5852-8745E9ABF968}"/>
                </a:ext>
              </a:extLst>
            </p:cNvPr>
            <p:cNvGrpSpPr/>
            <p:nvPr/>
          </p:nvGrpSpPr>
          <p:grpSpPr>
            <a:xfrm>
              <a:off x="-27979" y="5701462"/>
              <a:ext cx="1257220" cy="1085623"/>
              <a:chOff x="7773841" y="1903760"/>
              <a:chExt cx="1680912" cy="1451487"/>
            </a:xfrm>
            <a:solidFill>
              <a:schemeClr val="accent4"/>
            </a:solidFill>
          </p:grpSpPr>
          <p:sp>
            <p:nvSpPr>
              <p:cNvPr id="35" name="Freeform: Shape 34">
                <a:extLst>
                  <a:ext uri="{FF2B5EF4-FFF2-40B4-BE49-F238E27FC236}">
                    <a16:creationId xmlns:a16="http://schemas.microsoft.com/office/drawing/2014/main" id="{49F079B2-A11A-06C0-D2E8-6F9539947F44}"/>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EB1EAC09-89C9-BE89-F247-49B99760FBAE}"/>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15E1965C-1B6C-E901-6738-BA03970127D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A4948F0A-DB97-9B49-DE80-6C89B3B17BEC}"/>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B32AFECF-0FBC-0A80-C9ED-9184A99E6982}"/>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46" name="Google Shape;544;p14">
            <a:extLst>
              <a:ext uri="{FF2B5EF4-FFF2-40B4-BE49-F238E27FC236}">
                <a16:creationId xmlns:a16="http://schemas.microsoft.com/office/drawing/2014/main" id="{CA522450-DC64-B8B3-C067-49C2AEA122F2}"/>
              </a:ext>
            </a:extLst>
          </p:cNvPr>
          <p:cNvSpPr/>
          <p:nvPr/>
        </p:nvSpPr>
        <p:spPr>
          <a:xfrm rot="15190045" flipH="1">
            <a:off x="9356141" y="5774524"/>
            <a:ext cx="1250068" cy="125006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1" name="TextBox 10">
            <a:extLst>
              <a:ext uri="{FF2B5EF4-FFF2-40B4-BE49-F238E27FC236}">
                <a16:creationId xmlns:a16="http://schemas.microsoft.com/office/drawing/2014/main" id="{A362855B-58A4-E390-757D-CF8333327E54}"/>
              </a:ext>
            </a:extLst>
          </p:cNvPr>
          <p:cNvSpPr txBox="1"/>
          <p:nvPr/>
        </p:nvSpPr>
        <p:spPr>
          <a:xfrm>
            <a:off x="8875752" y="4713395"/>
            <a:ext cx="1633782" cy="461665"/>
          </a:xfrm>
          <a:prstGeom prst="rect">
            <a:avLst/>
          </a:prstGeom>
          <a:noFill/>
        </p:spPr>
        <p:txBody>
          <a:bodyPr wrap="none" rtlCol="0">
            <a:spAutoFit/>
          </a:bodyPr>
          <a:lstStyle/>
          <a:p>
            <a:pPr algn="ctr"/>
            <a:r>
              <a:rPr lang="id-ID" sz="2400">
                <a:solidFill>
                  <a:schemeClr val="bg2"/>
                </a:solidFill>
                <a:latin typeface="Outfit Medium" pitchFamily="2" charset="0"/>
              </a:rPr>
              <a:t>Dr.Bakron</a:t>
            </a:r>
            <a:endParaRPr lang="en-ID" sz="2400">
              <a:solidFill>
                <a:schemeClr val="bg2"/>
              </a:solidFill>
              <a:latin typeface="Outfit Medium" pitchFamily="2" charset="0"/>
            </a:endParaRPr>
          </a:p>
        </p:txBody>
      </p:sp>
      <p:sp>
        <p:nvSpPr>
          <p:cNvPr id="19" name="Rectangle: Rounded Corners 18">
            <a:extLst>
              <a:ext uri="{FF2B5EF4-FFF2-40B4-BE49-F238E27FC236}">
                <a16:creationId xmlns:a16="http://schemas.microsoft.com/office/drawing/2014/main" id="{74CAD003-3429-FFC8-4A85-43A2A1A90E20}"/>
              </a:ext>
            </a:extLst>
          </p:cNvPr>
          <p:cNvSpPr/>
          <p:nvPr/>
        </p:nvSpPr>
        <p:spPr>
          <a:xfrm>
            <a:off x="834169" y="1377343"/>
            <a:ext cx="5966023" cy="418931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pic>
        <p:nvPicPr>
          <p:cNvPr id="22" name="Graphic 21">
            <a:extLst>
              <a:ext uri="{FF2B5EF4-FFF2-40B4-BE49-F238E27FC236}">
                <a16:creationId xmlns:a16="http://schemas.microsoft.com/office/drawing/2014/main" id="{BB45C553-459A-65D5-0470-7773B61BB8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6984" y="4400573"/>
            <a:ext cx="276930" cy="276930"/>
          </a:xfrm>
          <a:prstGeom prst="rect">
            <a:avLst/>
          </a:prstGeom>
        </p:spPr>
      </p:pic>
      <p:sp>
        <p:nvSpPr>
          <p:cNvPr id="45" name="Google Shape;544;p14">
            <a:extLst>
              <a:ext uri="{FF2B5EF4-FFF2-40B4-BE49-F238E27FC236}">
                <a16:creationId xmlns:a16="http://schemas.microsoft.com/office/drawing/2014/main" id="{E129B826-40F1-DE98-50B3-552D17AD5FA4}"/>
              </a:ext>
            </a:extLst>
          </p:cNvPr>
          <p:cNvSpPr/>
          <p:nvPr/>
        </p:nvSpPr>
        <p:spPr>
          <a:xfrm rot="15190045" flipH="1">
            <a:off x="1537685" y="489334"/>
            <a:ext cx="699826" cy="69982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413CEFC4-394D-45A9-91C4-2FE5AA64C07E}"/>
              </a:ext>
            </a:extLst>
          </p:cNvPr>
          <p:cNvSpPr txBox="1"/>
          <p:nvPr/>
        </p:nvSpPr>
        <p:spPr>
          <a:xfrm>
            <a:off x="3816338" y="584213"/>
            <a:ext cx="4465814" cy="646331"/>
          </a:xfrm>
          <a:prstGeom prst="rect">
            <a:avLst/>
          </a:prstGeom>
          <a:noFill/>
        </p:spPr>
        <p:txBody>
          <a:bodyPr wrap="square" lIns="91440" tIns="45720" rIns="91440" bIns="45720" rtlCol="0" anchor="t">
            <a:spAutoFit/>
          </a:bodyPr>
          <a:lstStyle/>
          <a:p>
            <a:r>
              <a:rPr lang="en-US" sz="3600" b="1">
                <a:solidFill>
                  <a:srgbClr val="8696FE"/>
                </a:solidFill>
                <a:latin typeface="Outfit Medium"/>
              </a:rPr>
              <a:t>Attack Method – SIA</a:t>
            </a:r>
            <a:endParaRPr lang="en-US" sz="3600" b="1">
              <a:solidFill>
                <a:srgbClr val="8696FE"/>
              </a:solidFill>
              <a:latin typeface="Outfit Medium" pitchFamily="2" charset="0"/>
            </a:endParaRPr>
          </a:p>
        </p:txBody>
      </p:sp>
      <p:sp>
        <p:nvSpPr>
          <p:cNvPr id="4" name="TextBox 3">
            <a:extLst>
              <a:ext uri="{FF2B5EF4-FFF2-40B4-BE49-F238E27FC236}">
                <a16:creationId xmlns:a16="http://schemas.microsoft.com/office/drawing/2014/main" id="{71ADD198-3980-2496-96D3-F4BCB106A4A0}"/>
              </a:ext>
            </a:extLst>
          </p:cNvPr>
          <p:cNvSpPr txBox="1"/>
          <p:nvPr/>
        </p:nvSpPr>
        <p:spPr>
          <a:xfrm>
            <a:off x="234821" y="1718102"/>
            <a:ext cx="4852927" cy="4586127"/>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Color: </a:t>
            </a:r>
            <a:r>
              <a:rPr lang="en-GB" sz="1400">
                <a:solidFill>
                  <a:schemeClr val="tx1">
                    <a:lumMod val="75000"/>
                    <a:lumOff val="25000"/>
                  </a:schemeClr>
                </a:solidFill>
                <a:ea typeface="+mn-lt"/>
                <a:cs typeface="+mn-lt"/>
              </a:rPr>
              <a:t>Minimal changes to avoid altering the global appearance.</a:t>
            </a:r>
          </a:p>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Texture: </a:t>
            </a:r>
            <a:r>
              <a:rPr lang="en-GB" sz="1400">
                <a:solidFill>
                  <a:schemeClr val="tx1">
                    <a:lumMod val="75000"/>
                    <a:lumOff val="25000"/>
                  </a:schemeClr>
                </a:solidFill>
                <a:ea typeface="+mn-lt"/>
                <a:cs typeface="+mn-lt"/>
              </a:rPr>
              <a:t>Limited adjustments to ensure surface consistency with the original input.</a:t>
            </a:r>
          </a:p>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Perceptual Features: </a:t>
            </a:r>
            <a:r>
              <a:rPr lang="en-GB" sz="1400">
                <a:solidFill>
                  <a:schemeClr val="tx1">
                    <a:lumMod val="75000"/>
                    <a:lumOff val="25000"/>
                  </a:schemeClr>
                </a:solidFill>
                <a:ea typeface="+mn-lt"/>
                <a:cs typeface="+mn-lt"/>
              </a:rPr>
              <a:t>Modifications are made at a feature level to fool the model while preserving structure.</a:t>
            </a:r>
          </a:p>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High-Level Features: </a:t>
            </a:r>
            <a:r>
              <a:rPr lang="en-GB" sz="1400">
                <a:solidFill>
                  <a:schemeClr val="tx1">
                    <a:lumMod val="75000"/>
                    <a:lumOff val="25000"/>
                  </a:schemeClr>
                </a:solidFill>
                <a:ea typeface="+mn-lt"/>
                <a:cs typeface="+mn-lt"/>
              </a:rPr>
              <a:t>Manipulates feature space representations without affecting the recognizable structure.</a:t>
            </a:r>
          </a:p>
          <a:p>
            <a:pPr marL="285750" indent="-285750">
              <a:lnSpc>
                <a:spcPct val="150000"/>
              </a:lnSpc>
              <a:buFont typeface="Arial" panose="020B0604020202020204" pitchFamily="34" charset="0"/>
              <a:buChar char="•"/>
            </a:pPr>
            <a:r>
              <a:rPr lang="en-GB" sz="1400" b="1">
                <a:solidFill>
                  <a:schemeClr val="tx1">
                    <a:lumMod val="75000"/>
                    <a:lumOff val="25000"/>
                  </a:schemeClr>
                </a:solidFill>
                <a:ea typeface="+mn-lt"/>
                <a:cs typeface="+mn-lt"/>
              </a:rPr>
              <a:t>Perturbation Smoothness: </a:t>
            </a:r>
            <a:r>
              <a:rPr lang="en-GB" sz="1400">
                <a:solidFill>
                  <a:schemeClr val="tx1">
                    <a:lumMod val="75000"/>
                    <a:lumOff val="25000"/>
                  </a:schemeClr>
                </a:solidFill>
                <a:ea typeface="+mn-lt"/>
                <a:cs typeface="+mn-lt"/>
              </a:rPr>
              <a:t>Ensures perturbations are evenly distributed across the image to avoid noticeable artifacts.</a:t>
            </a:r>
          </a:p>
          <a:p>
            <a:pPr marL="285750" indent="-285750">
              <a:lnSpc>
                <a:spcPct val="150000"/>
              </a:lnSpc>
              <a:buFont typeface="Arial" panose="020B0604020202020204" pitchFamily="34" charset="0"/>
              <a:buChar char="•"/>
            </a:pPr>
            <a:endParaRPr lang="en-GB" sz="1400">
              <a:solidFill>
                <a:schemeClr val="tx1">
                  <a:lumMod val="75000"/>
                  <a:lumOff val="25000"/>
                </a:schemeClr>
              </a:solidFill>
              <a:ea typeface="+mn-lt"/>
              <a:cs typeface="+mn-lt"/>
            </a:endParaRPr>
          </a:p>
        </p:txBody>
      </p:sp>
      <p:pic>
        <p:nvPicPr>
          <p:cNvPr id="3" name="Picture 2" descr="A screenshot of a computer program&#10;&#10;Description automatically generated">
            <a:extLst>
              <a:ext uri="{FF2B5EF4-FFF2-40B4-BE49-F238E27FC236}">
                <a16:creationId xmlns:a16="http://schemas.microsoft.com/office/drawing/2014/main" id="{B9370BB7-F8C9-E9B0-003C-C105629C8B2C}"/>
              </a:ext>
            </a:extLst>
          </p:cNvPr>
          <p:cNvPicPr>
            <a:picLocks noChangeAspect="1"/>
          </p:cNvPicPr>
          <p:nvPr/>
        </p:nvPicPr>
        <p:blipFill>
          <a:blip r:embed="rId4"/>
          <a:stretch>
            <a:fillRect/>
          </a:stretch>
        </p:blipFill>
        <p:spPr>
          <a:xfrm>
            <a:off x="5721563" y="1230924"/>
            <a:ext cx="5740951" cy="5470769"/>
          </a:xfrm>
          <a:prstGeom prst="rect">
            <a:avLst/>
          </a:prstGeom>
        </p:spPr>
      </p:pic>
    </p:spTree>
    <p:extLst>
      <p:ext uri="{BB962C8B-B14F-4D97-AF65-F5344CB8AC3E}">
        <p14:creationId xmlns:p14="http://schemas.microsoft.com/office/powerpoint/2010/main" val="555285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B8805-C63A-00DE-5D40-74097158D186}"/>
            </a:ext>
          </a:extLst>
        </p:cNvPr>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E439F2A-B2AF-BF53-70FA-3CE760A9E377}"/>
              </a:ext>
            </a:extLst>
          </p:cNvPr>
          <p:cNvSpPr>
            <a:spLocks noGrp="1"/>
          </p:cNvSpPr>
          <p:nvPr>
            <p:ph type="pic" sz="quarter" idx="10"/>
          </p:nvPr>
        </p:nvSpPr>
        <p:spPr/>
        <p:txBody>
          <a:bodyPr/>
          <a:lstStyle/>
          <a:p>
            <a:endParaRPr lang="en-US" dirty="0"/>
          </a:p>
        </p:txBody>
      </p:sp>
      <p:sp>
        <p:nvSpPr>
          <p:cNvPr id="3" name="Rectangle 2">
            <a:extLst>
              <a:ext uri="{FF2B5EF4-FFF2-40B4-BE49-F238E27FC236}">
                <a16:creationId xmlns:a16="http://schemas.microsoft.com/office/drawing/2014/main" id="{5B7885FD-3A0E-79AB-B10E-72A0B9AD59DC}"/>
              </a:ext>
            </a:extLst>
          </p:cNvPr>
          <p:cNvSpPr/>
          <p:nvPr/>
        </p:nvSpPr>
        <p:spPr>
          <a:xfrm>
            <a:off x="0" y="0"/>
            <a:ext cx="12192000" cy="6858000"/>
          </a:xfrm>
          <a:prstGeom prst="rect">
            <a:avLst/>
          </a:pr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2" name="Freeform: Shape 28">
            <a:extLst>
              <a:ext uri="{FF2B5EF4-FFF2-40B4-BE49-F238E27FC236}">
                <a16:creationId xmlns:a16="http://schemas.microsoft.com/office/drawing/2014/main" id="{5DBE4957-2B60-A8A6-E6EA-B134396C2448}"/>
              </a:ext>
            </a:extLst>
          </p:cNvPr>
          <p:cNvSpPr/>
          <p:nvPr/>
        </p:nvSpPr>
        <p:spPr>
          <a:xfrm rot="20589211" flipH="1">
            <a:off x="6408867" y="-642825"/>
            <a:ext cx="6359498" cy="6034238"/>
          </a:xfrm>
          <a:custGeom>
            <a:avLst/>
            <a:gdLst>
              <a:gd name="connsiteX0" fmla="*/ 4951073 w 6359498"/>
              <a:gd name="connsiteY0" fmla="*/ 0 h 6034238"/>
              <a:gd name="connsiteX1" fmla="*/ 0 w 6359498"/>
              <a:gd name="connsiteY1" fmla="*/ 1499201 h 6034238"/>
              <a:gd name="connsiteX2" fmla="*/ 1206157 w 6359498"/>
              <a:gd name="connsiteY2" fmla="*/ 5482504 h 6034238"/>
              <a:gd name="connsiteX3" fmla="*/ 1454410 w 6359498"/>
              <a:gd name="connsiteY3" fmla="*/ 5633321 h 6034238"/>
              <a:gd name="connsiteX4" fmla="*/ 3037752 w 6359498"/>
              <a:gd name="connsiteY4" fmla="*/ 6034238 h 6034238"/>
              <a:gd name="connsiteX5" fmla="*/ 6359498 w 6359498"/>
              <a:gd name="connsiteY5" fmla="*/ 2712492 h 6034238"/>
              <a:gd name="connsiteX6" fmla="*/ 5150691 w 6359498"/>
              <a:gd name="connsiteY6" fmla="*/ 149271 h 603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9498" h="6034238">
                <a:moveTo>
                  <a:pt x="4951073" y="0"/>
                </a:moveTo>
                <a:lnTo>
                  <a:pt x="0" y="1499201"/>
                </a:lnTo>
                <a:lnTo>
                  <a:pt x="1206157" y="5482504"/>
                </a:lnTo>
                <a:lnTo>
                  <a:pt x="1454410" y="5633321"/>
                </a:lnTo>
                <a:cubicBezTo>
                  <a:pt x="1925080" y="5889004"/>
                  <a:pt x="2464456" y="6034238"/>
                  <a:pt x="3037752" y="6034238"/>
                </a:cubicBezTo>
                <a:cubicBezTo>
                  <a:pt x="4872302" y="6034238"/>
                  <a:pt x="6359498" y="4547042"/>
                  <a:pt x="6359498" y="2712492"/>
                </a:cubicBezTo>
                <a:cubicBezTo>
                  <a:pt x="6359498" y="1680558"/>
                  <a:pt x="5888940" y="758528"/>
                  <a:pt x="5150691" y="149271"/>
                </a:cubicBezTo>
                <a:close/>
              </a:path>
            </a:pathLst>
          </a:cu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dirty="0">
              <a:latin typeface="Arial"/>
              <a:cs typeface="Arial"/>
              <a:sym typeface="Arial"/>
            </a:endParaRPr>
          </a:p>
        </p:txBody>
      </p:sp>
      <p:sp>
        <p:nvSpPr>
          <p:cNvPr id="5" name="Freeform: Shape 9">
            <a:extLst>
              <a:ext uri="{FF2B5EF4-FFF2-40B4-BE49-F238E27FC236}">
                <a16:creationId xmlns:a16="http://schemas.microsoft.com/office/drawing/2014/main" id="{B18AF3CD-FA29-1192-A2B4-2069EC2DC19D}"/>
              </a:ext>
            </a:extLst>
          </p:cNvPr>
          <p:cNvSpPr/>
          <p:nvPr/>
        </p:nvSpPr>
        <p:spPr>
          <a:xfrm>
            <a:off x="0" y="1409417"/>
            <a:ext cx="9944101" cy="3440096"/>
          </a:xfrm>
          <a:custGeom>
            <a:avLst/>
            <a:gdLst>
              <a:gd name="connsiteX0" fmla="*/ 0 w 9944101"/>
              <a:gd name="connsiteY0" fmla="*/ 0 h 3440096"/>
              <a:gd name="connsiteX1" fmla="*/ 9750183 w 9944101"/>
              <a:gd name="connsiteY1" fmla="*/ 0 h 3440096"/>
              <a:gd name="connsiteX2" fmla="*/ 9944101 w 9944101"/>
              <a:gd name="connsiteY2" fmla="*/ 193918 h 3440096"/>
              <a:gd name="connsiteX3" fmla="*/ 9944101 w 9944101"/>
              <a:gd name="connsiteY3" fmla="*/ 3246178 h 3440096"/>
              <a:gd name="connsiteX4" fmla="*/ 9750183 w 9944101"/>
              <a:gd name="connsiteY4" fmla="*/ 3440096 h 3440096"/>
              <a:gd name="connsiteX5" fmla="*/ 0 w 9944101"/>
              <a:gd name="connsiteY5" fmla="*/ 3440096 h 344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4101" h="3440096">
                <a:moveTo>
                  <a:pt x="0" y="0"/>
                </a:moveTo>
                <a:lnTo>
                  <a:pt x="9750183" y="0"/>
                </a:lnTo>
                <a:cubicBezTo>
                  <a:pt x="9857281" y="0"/>
                  <a:pt x="9944101" y="86820"/>
                  <a:pt x="9944101" y="193918"/>
                </a:cubicBezTo>
                <a:lnTo>
                  <a:pt x="9944101" y="3246178"/>
                </a:lnTo>
                <a:cubicBezTo>
                  <a:pt x="9944101" y="3353276"/>
                  <a:pt x="9857281" y="3440096"/>
                  <a:pt x="9750183" y="3440096"/>
                </a:cubicBezTo>
                <a:lnTo>
                  <a:pt x="0" y="3440096"/>
                </a:lnTo>
                <a:close/>
              </a:path>
            </a:pathLst>
          </a:custGeom>
          <a:solidFill>
            <a:schemeClr val="accent3"/>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dirty="0">
              <a:solidFill>
                <a:schemeClr val="accent1"/>
              </a:solidFill>
            </a:endParaRPr>
          </a:p>
        </p:txBody>
      </p:sp>
      <p:sp>
        <p:nvSpPr>
          <p:cNvPr id="6" name="TextBox 5">
            <a:extLst>
              <a:ext uri="{FF2B5EF4-FFF2-40B4-BE49-F238E27FC236}">
                <a16:creationId xmlns:a16="http://schemas.microsoft.com/office/drawing/2014/main" id="{3CB893B5-BB1E-BA6C-AE69-DDB1D2DC4CE5}"/>
              </a:ext>
            </a:extLst>
          </p:cNvPr>
          <p:cNvSpPr txBox="1"/>
          <p:nvPr/>
        </p:nvSpPr>
        <p:spPr>
          <a:xfrm>
            <a:off x="969195" y="2198441"/>
            <a:ext cx="8005718" cy="1862048"/>
          </a:xfrm>
          <a:prstGeom prst="rect">
            <a:avLst/>
          </a:prstGeom>
          <a:noFill/>
        </p:spPr>
        <p:txBody>
          <a:bodyPr wrap="none" lIns="91440" tIns="45720" rIns="91440" bIns="45720" rtlCol="0" anchor="t">
            <a:spAutoFit/>
          </a:bodyPr>
          <a:lstStyle/>
          <a:p>
            <a:pPr algn="ctr"/>
            <a:r>
              <a:rPr lang="id-ID" sz="11500">
                <a:solidFill>
                  <a:schemeClr val="bg2"/>
                </a:solidFill>
                <a:latin typeface="Outfit Medium"/>
              </a:rPr>
              <a:t>CNN </a:t>
            </a:r>
            <a:r>
              <a:rPr lang="id-ID" sz="11500" err="1">
                <a:solidFill>
                  <a:schemeClr val="bg2"/>
                </a:solidFill>
                <a:latin typeface="Outfit Medium"/>
              </a:rPr>
              <a:t>Models</a:t>
            </a:r>
            <a:r>
              <a:rPr lang="id-ID" sz="11500">
                <a:solidFill>
                  <a:schemeClr val="bg2"/>
                </a:solidFill>
                <a:latin typeface="Outfit Medium"/>
              </a:rPr>
              <a:t> </a:t>
            </a:r>
            <a:endParaRPr lang="en-US" dirty="0">
              <a:solidFill>
                <a:schemeClr val="bg2"/>
              </a:solidFill>
            </a:endParaRPr>
          </a:p>
        </p:txBody>
      </p:sp>
    </p:spTree>
    <p:extLst>
      <p:ext uri="{BB962C8B-B14F-4D97-AF65-F5344CB8AC3E}">
        <p14:creationId xmlns:p14="http://schemas.microsoft.com/office/powerpoint/2010/main" val="3710106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95A67-74CE-C126-8BD3-FE2EAD77C7FE}"/>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4AB22156-4AF3-9A28-903E-DD885F6A1665}"/>
              </a:ext>
            </a:extLst>
          </p:cNvPr>
          <p:cNvGrpSpPr/>
          <p:nvPr/>
        </p:nvGrpSpPr>
        <p:grpSpPr>
          <a:xfrm rot="454359">
            <a:off x="-11569" y="5106853"/>
            <a:ext cx="1611354" cy="1141658"/>
            <a:chOff x="-27979" y="5270662"/>
            <a:chExt cx="2140300" cy="1516423"/>
          </a:xfrm>
        </p:grpSpPr>
        <p:grpSp>
          <p:nvGrpSpPr>
            <p:cNvPr id="33" name="Graphic 11">
              <a:extLst>
                <a:ext uri="{FF2B5EF4-FFF2-40B4-BE49-F238E27FC236}">
                  <a16:creationId xmlns:a16="http://schemas.microsoft.com/office/drawing/2014/main" id="{8ABA8489-A3C1-9BD3-72CC-EAB572A7D0F6}"/>
                </a:ext>
              </a:extLst>
            </p:cNvPr>
            <p:cNvGrpSpPr/>
            <p:nvPr/>
          </p:nvGrpSpPr>
          <p:grpSpPr>
            <a:xfrm>
              <a:off x="847508" y="5270662"/>
              <a:ext cx="1264813" cy="1121269"/>
              <a:chOff x="8944372" y="1327777"/>
              <a:chExt cx="1691064" cy="1499146"/>
            </a:xfrm>
            <a:solidFill>
              <a:schemeClr val="accent4"/>
            </a:solidFill>
          </p:grpSpPr>
          <p:sp>
            <p:nvSpPr>
              <p:cNvPr id="40" name="Freeform: Shape 39">
                <a:extLst>
                  <a:ext uri="{FF2B5EF4-FFF2-40B4-BE49-F238E27FC236}">
                    <a16:creationId xmlns:a16="http://schemas.microsoft.com/office/drawing/2014/main" id="{715FCDB8-EC9B-3161-61FD-EF0F91D9BAD7}"/>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6E0CA0AF-B2EC-DE1D-91D8-F023288FA8D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E86211E6-D947-3396-60AD-70DE89BBDD47}"/>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37C1B987-7995-046C-0C01-3F18E65E70DF}"/>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CD1ED983-A731-6978-60C4-20378F30149E}"/>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4" name="Graphic 11">
              <a:extLst>
                <a:ext uri="{FF2B5EF4-FFF2-40B4-BE49-F238E27FC236}">
                  <a16:creationId xmlns:a16="http://schemas.microsoft.com/office/drawing/2014/main" id="{71D8178E-A26F-8EA2-5852-8745E9ABF968}"/>
                </a:ext>
              </a:extLst>
            </p:cNvPr>
            <p:cNvGrpSpPr/>
            <p:nvPr/>
          </p:nvGrpSpPr>
          <p:grpSpPr>
            <a:xfrm>
              <a:off x="-27979" y="5701462"/>
              <a:ext cx="1257220" cy="1085623"/>
              <a:chOff x="7773841" y="1903760"/>
              <a:chExt cx="1680912" cy="1451487"/>
            </a:xfrm>
            <a:solidFill>
              <a:schemeClr val="accent4"/>
            </a:solidFill>
          </p:grpSpPr>
          <p:sp>
            <p:nvSpPr>
              <p:cNvPr id="35" name="Freeform: Shape 34">
                <a:extLst>
                  <a:ext uri="{FF2B5EF4-FFF2-40B4-BE49-F238E27FC236}">
                    <a16:creationId xmlns:a16="http://schemas.microsoft.com/office/drawing/2014/main" id="{49F079B2-A11A-06C0-D2E8-6F9539947F44}"/>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EB1EAC09-89C9-BE89-F247-49B99760FBAE}"/>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15E1965C-1B6C-E901-6738-BA03970127D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A4948F0A-DB97-9B49-DE80-6C89B3B17BEC}"/>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B32AFECF-0FBC-0A80-C9ED-9184A99E6982}"/>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46" name="Google Shape;544;p14">
            <a:extLst>
              <a:ext uri="{FF2B5EF4-FFF2-40B4-BE49-F238E27FC236}">
                <a16:creationId xmlns:a16="http://schemas.microsoft.com/office/drawing/2014/main" id="{CA522450-DC64-B8B3-C067-49C2AEA122F2}"/>
              </a:ext>
            </a:extLst>
          </p:cNvPr>
          <p:cNvSpPr/>
          <p:nvPr/>
        </p:nvSpPr>
        <p:spPr>
          <a:xfrm rot="15190045" flipH="1">
            <a:off x="9356141" y="5774524"/>
            <a:ext cx="1250068" cy="125006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1" name="TextBox 10">
            <a:extLst>
              <a:ext uri="{FF2B5EF4-FFF2-40B4-BE49-F238E27FC236}">
                <a16:creationId xmlns:a16="http://schemas.microsoft.com/office/drawing/2014/main" id="{A362855B-58A4-E390-757D-CF8333327E54}"/>
              </a:ext>
            </a:extLst>
          </p:cNvPr>
          <p:cNvSpPr txBox="1"/>
          <p:nvPr/>
        </p:nvSpPr>
        <p:spPr>
          <a:xfrm>
            <a:off x="8875752" y="4713395"/>
            <a:ext cx="1633782" cy="461665"/>
          </a:xfrm>
          <a:prstGeom prst="rect">
            <a:avLst/>
          </a:prstGeom>
          <a:noFill/>
        </p:spPr>
        <p:txBody>
          <a:bodyPr wrap="none" rtlCol="0">
            <a:spAutoFit/>
          </a:bodyPr>
          <a:lstStyle/>
          <a:p>
            <a:pPr algn="ctr"/>
            <a:r>
              <a:rPr lang="id-ID" sz="2400">
                <a:solidFill>
                  <a:schemeClr val="bg2"/>
                </a:solidFill>
                <a:latin typeface="Outfit Medium" pitchFamily="2" charset="0"/>
              </a:rPr>
              <a:t>Dr.Bakron</a:t>
            </a:r>
            <a:endParaRPr lang="en-ID" sz="2400">
              <a:solidFill>
                <a:schemeClr val="bg2"/>
              </a:solidFill>
              <a:latin typeface="Outfit Medium" pitchFamily="2" charset="0"/>
            </a:endParaRPr>
          </a:p>
        </p:txBody>
      </p:sp>
      <p:pic>
        <p:nvPicPr>
          <p:cNvPr id="22" name="Graphic 21">
            <a:extLst>
              <a:ext uri="{FF2B5EF4-FFF2-40B4-BE49-F238E27FC236}">
                <a16:creationId xmlns:a16="http://schemas.microsoft.com/office/drawing/2014/main" id="{BB45C553-459A-65D5-0470-7773B61BB8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6984" y="4400573"/>
            <a:ext cx="276930" cy="276930"/>
          </a:xfrm>
          <a:prstGeom prst="rect">
            <a:avLst/>
          </a:prstGeom>
        </p:spPr>
      </p:pic>
      <p:sp>
        <p:nvSpPr>
          <p:cNvPr id="45" name="Google Shape;544;p14">
            <a:extLst>
              <a:ext uri="{FF2B5EF4-FFF2-40B4-BE49-F238E27FC236}">
                <a16:creationId xmlns:a16="http://schemas.microsoft.com/office/drawing/2014/main" id="{E129B826-40F1-DE98-50B3-552D17AD5FA4}"/>
              </a:ext>
            </a:extLst>
          </p:cNvPr>
          <p:cNvSpPr/>
          <p:nvPr/>
        </p:nvSpPr>
        <p:spPr>
          <a:xfrm rot="15190045" flipH="1">
            <a:off x="1537685" y="489334"/>
            <a:ext cx="699826" cy="69982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413CEFC4-394D-45A9-91C4-2FE5AA64C07E}"/>
              </a:ext>
            </a:extLst>
          </p:cNvPr>
          <p:cNvSpPr txBox="1"/>
          <p:nvPr/>
        </p:nvSpPr>
        <p:spPr>
          <a:xfrm>
            <a:off x="3816338" y="584213"/>
            <a:ext cx="4465814" cy="646331"/>
          </a:xfrm>
          <a:prstGeom prst="rect">
            <a:avLst/>
          </a:prstGeom>
          <a:noFill/>
        </p:spPr>
        <p:txBody>
          <a:bodyPr wrap="square" lIns="91440" tIns="45720" rIns="91440" bIns="45720" rtlCol="0" anchor="t">
            <a:spAutoFit/>
          </a:bodyPr>
          <a:lstStyle/>
          <a:p>
            <a:r>
              <a:rPr lang="en-US" sz="3600" b="1">
                <a:solidFill>
                  <a:srgbClr val="8696FE"/>
                </a:solidFill>
                <a:latin typeface="Outfit Medium"/>
              </a:rPr>
              <a:t>Attack Method – SIA</a:t>
            </a:r>
            <a:endParaRPr lang="en-US" sz="3600" b="1">
              <a:solidFill>
                <a:srgbClr val="8696FE"/>
              </a:solidFill>
              <a:latin typeface="Outfit Medium" pitchFamily="2" charset="0"/>
            </a:endParaRPr>
          </a:p>
        </p:txBody>
      </p:sp>
      <p:pic>
        <p:nvPicPr>
          <p:cNvPr id="5" name="Picture 4" descr="A computer screen shot of a program&#10;&#10;Description automatically generated">
            <a:extLst>
              <a:ext uri="{FF2B5EF4-FFF2-40B4-BE49-F238E27FC236}">
                <a16:creationId xmlns:a16="http://schemas.microsoft.com/office/drawing/2014/main" id="{3A439DFD-51FB-567C-85F3-D2F1A133B00C}"/>
              </a:ext>
            </a:extLst>
          </p:cNvPr>
          <p:cNvPicPr>
            <a:picLocks noChangeAspect="1"/>
          </p:cNvPicPr>
          <p:nvPr/>
        </p:nvPicPr>
        <p:blipFill>
          <a:blip r:embed="rId4"/>
          <a:stretch>
            <a:fillRect/>
          </a:stretch>
        </p:blipFill>
        <p:spPr>
          <a:xfrm>
            <a:off x="5536899" y="1231725"/>
            <a:ext cx="6076421" cy="5260932"/>
          </a:xfrm>
          <a:prstGeom prst="rect">
            <a:avLst/>
          </a:prstGeom>
        </p:spPr>
      </p:pic>
      <p:pic>
        <p:nvPicPr>
          <p:cNvPr id="7" name="Picture 6" descr="A white paper with black text&#10;&#10;Description automatically generated">
            <a:extLst>
              <a:ext uri="{FF2B5EF4-FFF2-40B4-BE49-F238E27FC236}">
                <a16:creationId xmlns:a16="http://schemas.microsoft.com/office/drawing/2014/main" id="{BFAA9130-6BEA-A6BD-63FB-C2736E750A95}"/>
              </a:ext>
            </a:extLst>
          </p:cNvPr>
          <p:cNvPicPr>
            <a:picLocks noChangeAspect="1"/>
          </p:cNvPicPr>
          <p:nvPr/>
        </p:nvPicPr>
        <p:blipFill>
          <a:blip r:embed="rId5"/>
          <a:stretch>
            <a:fillRect/>
          </a:stretch>
        </p:blipFill>
        <p:spPr>
          <a:xfrm>
            <a:off x="623234" y="1133736"/>
            <a:ext cx="4181475" cy="5467350"/>
          </a:xfrm>
          <a:prstGeom prst="rect">
            <a:avLst/>
          </a:prstGeom>
        </p:spPr>
      </p:pic>
      <p:cxnSp>
        <p:nvCxnSpPr>
          <p:cNvPr id="10" name="Straight Arrow Connector 9">
            <a:extLst>
              <a:ext uri="{FF2B5EF4-FFF2-40B4-BE49-F238E27FC236}">
                <a16:creationId xmlns:a16="http://schemas.microsoft.com/office/drawing/2014/main" id="{E6479827-9561-B198-5DF4-515D4B35C6A1}"/>
              </a:ext>
            </a:extLst>
          </p:cNvPr>
          <p:cNvCxnSpPr/>
          <p:nvPr/>
        </p:nvCxnSpPr>
        <p:spPr>
          <a:xfrm>
            <a:off x="3843496" y="3485967"/>
            <a:ext cx="2189608" cy="58397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5F44BC1-8807-1768-EF37-882EEDF3BC0A}"/>
              </a:ext>
            </a:extLst>
          </p:cNvPr>
          <p:cNvCxnSpPr>
            <a:cxnSpLocks/>
          </p:cNvCxnSpPr>
          <p:nvPr/>
        </p:nvCxnSpPr>
        <p:spPr>
          <a:xfrm>
            <a:off x="4480235" y="3120625"/>
            <a:ext cx="1615499" cy="203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813761F-31D7-FC44-E960-DB820949FDE9}"/>
              </a:ext>
            </a:extLst>
          </p:cNvPr>
          <p:cNvCxnSpPr>
            <a:cxnSpLocks/>
          </p:cNvCxnSpPr>
          <p:nvPr/>
        </p:nvCxnSpPr>
        <p:spPr>
          <a:xfrm flipV="1">
            <a:off x="4615933" y="5573068"/>
            <a:ext cx="1417172" cy="36591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110CC02-1933-0840-E105-17323B8EE16A}"/>
              </a:ext>
            </a:extLst>
          </p:cNvPr>
          <p:cNvCxnSpPr>
            <a:cxnSpLocks/>
          </p:cNvCxnSpPr>
          <p:nvPr/>
        </p:nvCxnSpPr>
        <p:spPr>
          <a:xfrm flipV="1">
            <a:off x="4605495" y="5051151"/>
            <a:ext cx="1438047" cy="110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897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95A67-74CE-C126-8BD3-FE2EAD77C7FE}"/>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4AB22156-4AF3-9A28-903E-DD885F6A1665}"/>
              </a:ext>
            </a:extLst>
          </p:cNvPr>
          <p:cNvGrpSpPr/>
          <p:nvPr/>
        </p:nvGrpSpPr>
        <p:grpSpPr>
          <a:xfrm rot="454359">
            <a:off x="-11569" y="5106853"/>
            <a:ext cx="1611354" cy="1141658"/>
            <a:chOff x="-27979" y="5270662"/>
            <a:chExt cx="2140300" cy="1516423"/>
          </a:xfrm>
        </p:grpSpPr>
        <p:grpSp>
          <p:nvGrpSpPr>
            <p:cNvPr id="33" name="Graphic 11">
              <a:extLst>
                <a:ext uri="{FF2B5EF4-FFF2-40B4-BE49-F238E27FC236}">
                  <a16:creationId xmlns:a16="http://schemas.microsoft.com/office/drawing/2014/main" id="{8ABA8489-A3C1-9BD3-72CC-EAB572A7D0F6}"/>
                </a:ext>
              </a:extLst>
            </p:cNvPr>
            <p:cNvGrpSpPr/>
            <p:nvPr/>
          </p:nvGrpSpPr>
          <p:grpSpPr>
            <a:xfrm>
              <a:off x="847508" y="5270662"/>
              <a:ext cx="1264813" cy="1121269"/>
              <a:chOff x="8944372" y="1327777"/>
              <a:chExt cx="1691064" cy="1499146"/>
            </a:xfrm>
            <a:solidFill>
              <a:schemeClr val="accent4"/>
            </a:solidFill>
          </p:grpSpPr>
          <p:sp>
            <p:nvSpPr>
              <p:cNvPr id="40" name="Freeform: Shape 39">
                <a:extLst>
                  <a:ext uri="{FF2B5EF4-FFF2-40B4-BE49-F238E27FC236}">
                    <a16:creationId xmlns:a16="http://schemas.microsoft.com/office/drawing/2014/main" id="{715FCDB8-EC9B-3161-61FD-EF0F91D9BAD7}"/>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6E0CA0AF-B2EC-DE1D-91D8-F023288FA8D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E86211E6-D947-3396-60AD-70DE89BBDD47}"/>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37C1B987-7995-046C-0C01-3F18E65E70DF}"/>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CD1ED983-A731-6978-60C4-20378F30149E}"/>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4" name="Graphic 11">
              <a:extLst>
                <a:ext uri="{FF2B5EF4-FFF2-40B4-BE49-F238E27FC236}">
                  <a16:creationId xmlns:a16="http://schemas.microsoft.com/office/drawing/2014/main" id="{71D8178E-A26F-8EA2-5852-8745E9ABF968}"/>
                </a:ext>
              </a:extLst>
            </p:cNvPr>
            <p:cNvGrpSpPr/>
            <p:nvPr/>
          </p:nvGrpSpPr>
          <p:grpSpPr>
            <a:xfrm>
              <a:off x="-27979" y="5701462"/>
              <a:ext cx="1257220" cy="1085623"/>
              <a:chOff x="7773841" y="1903760"/>
              <a:chExt cx="1680912" cy="1451487"/>
            </a:xfrm>
            <a:solidFill>
              <a:schemeClr val="accent4"/>
            </a:solidFill>
          </p:grpSpPr>
          <p:sp>
            <p:nvSpPr>
              <p:cNvPr id="35" name="Freeform: Shape 34">
                <a:extLst>
                  <a:ext uri="{FF2B5EF4-FFF2-40B4-BE49-F238E27FC236}">
                    <a16:creationId xmlns:a16="http://schemas.microsoft.com/office/drawing/2014/main" id="{49F079B2-A11A-06C0-D2E8-6F9539947F44}"/>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EB1EAC09-89C9-BE89-F247-49B99760FBAE}"/>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15E1965C-1B6C-E901-6738-BA03970127D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A4948F0A-DB97-9B49-DE80-6C89B3B17BEC}"/>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B32AFECF-0FBC-0A80-C9ED-9184A99E6982}"/>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46" name="Google Shape;544;p14">
            <a:extLst>
              <a:ext uri="{FF2B5EF4-FFF2-40B4-BE49-F238E27FC236}">
                <a16:creationId xmlns:a16="http://schemas.microsoft.com/office/drawing/2014/main" id="{CA522450-DC64-B8B3-C067-49C2AEA122F2}"/>
              </a:ext>
            </a:extLst>
          </p:cNvPr>
          <p:cNvSpPr/>
          <p:nvPr/>
        </p:nvSpPr>
        <p:spPr>
          <a:xfrm rot="15190045" flipH="1">
            <a:off x="9356141" y="5774524"/>
            <a:ext cx="1250068" cy="125006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1" name="TextBox 10">
            <a:extLst>
              <a:ext uri="{FF2B5EF4-FFF2-40B4-BE49-F238E27FC236}">
                <a16:creationId xmlns:a16="http://schemas.microsoft.com/office/drawing/2014/main" id="{A362855B-58A4-E390-757D-CF8333327E54}"/>
              </a:ext>
            </a:extLst>
          </p:cNvPr>
          <p:cNvSpPr txBox="1"/>
          <p:nvPr/>
        </p:nvSpPr>
        <p:spPr>
          <a:xfrm>
            <a:off x="8875752" y="4713395"/>
            <a:ext cx="1633782" cy="461665"/>
          </a:xfrm>
          <a:prstGeom prst="rect">
            <a:avLst/>
          </a:prstGeom>
          <a:noFill/>
        </p:spPr>
        <p:txBody>
          <a:bodyPr wrap="none" rtlCol="0">
            <a:spAutoFit/>
          </a:bodyPr>
          <a:lstStyle/>
          <a:p>
            <a:pPr algn="ctr"/>
            <a:r>
              <a:rPr lang="id-ID" sz="2400">
                <a:solidFill>
                  <a:schemeClr val="bg2"/>
                </a:solidFill>
                <a:latin typeface="Outfit Medium" pitchFamily="2" charset="0"/>
              </a:rPr>
              <a:t>Dr.Bakron</a:t>
            </a:r>
            <a:endParaRPr lang="en-ID" sz="2400">
              <a:solidFill>
                <a:schemeClr val="bg2"/>
              </a:solidFill>
              <a:latin typeface="Outfit Medium" pitchFamily="2" charset="0"/>
            </a:endParaRPr>
          </a:p>
        </p:txBody>
      </p:sp>
      <p:pic>
        <p:nvPicPr>
          <p:cNvPr id="22" name="Graphic 21">
            <a:extLst>
              <a:ext uri="{FF2B5EF4-FFF2-40B4-BE49-F238E27FC236}">
                <a16:creationId xmlns:a16="http://schemas.microsoft.com/office/drawing/2014/main" id="{BB45C553-459A-65D5-0470-7773B61BB8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6984" y="4400573"/>
            <a:ext cx="276930" cy="276930"/>
          </a:xfrm>
          <a:prstGeom prst="rect">
            <a:avLst/>
          </a:prstGeom>
        </p:spPr>
      </p:pic>
      <p:sp>
        <p:nvSpPr>
          <p:cNvPr id="45" name="Google Shape;544;p14">
            <a:extLst>
              <a:ext uri="{FF2B5EF4-FFF2-40B4-BE49-F238E27FC236}">
                <a16:creationId xmlns:a16="http://schemas.microsoft.com/office/drawing/2014/main" id="{E129B826-40F1-DE98-50B3-552D17AD5FA4}"/>
              </a:ext>
            </a:extLst>
          </p:cNvPr>
          <p:cNvSpPr/>
          <p:nvPr/>
        </p:nvSpPr>
        <p:spPr>
          <a:xfrm rot="15190045" flipH="1">
            <a:off x="1537685" y="489334"/>
            <a:ext cx="699826" cy="69982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413CEFC4-394D-45A9-91C4-2FE5AA64C07E}"/>
              </a:ext>
            </a:extLst>
          </p:cNvPr>
          <p:cNvSpPr txBox="1"/>
          <p:nvPr/>
        </p:nvSpPr>
        <p:spPr>
          <a:xfrm>
            <a:off x="3816338" y="72734"/>
            <a:ext cx="4465814" cy="646331"/>
          </a:xfrm>
          <a:prstGeom prst="rect">
            <a:avLst/>
          </a:prstGeom>
          <a:noFill/>
        </p:spPr>
        <p:txBody>
          <a:bodyPr wrap="square" lIns="91440" tIns="45720" rIns="91440" bIns="45720" rtlCol="0" anchor="t">
            <a:spAutoFit/>
          </a:bodyPr>
          <a:lstStyle/>
          <a:p>
            <a:r>
              <a:rPr lang="en-US" sz="3600" b="1">
                <a:solidFill>
                  <a:srgbClr val="8696FE"/>
                </a:solidFill>
                <a:latin typeface="Outfit Medium"/>
              </a:rPr>
              <a:t>Attack Method – SIA</a:t>
            </a:r>
            <a:endParaRPr lang="en-US" sz="3600" b="1">
              <a:solidFill>
                <a:srgbClr val="8696FE"/>
              </a:solidFill>
              <a:latin typeface="Outfit Medium" pitchFamily="2" charset="0"/>
            </a:endParaRPr>
          </a:p>
        </p:txBody>
      </p:sp>
      <p:pic>
        <p:nvPicPr>
          <p:cNvPr id="4" name="Picture 3" descr="A close-up of a chest x-ray&#10;&#10;Description automatically generated">
            <a:extLst>
              <a:ext uri="{FF2B5EF4-FFF2-40B4-BE49-F238E27FC236}">
                <a16:creationId xmlns:a16="http://schemas.microsoft.com/office/drawing/2014/main" id="{3BF4A661-45DC-8AC2-C097-90F8AB029A78}"/>
              </a:ext>
            </a:extLst>
          </p:cNvPr>
          <p:cNvPicPr>
            <a:picLocks noChangeAspect="1"/>
          </p:cNvPicPr>
          <p:nvPr/>
        </p:nvPicPr>
        <p:blipFill>
          <a:blip r:embed="rId4"/>
          <a:stretch>
            <a:fillRect/>
          </a:stretch>
        </p:blipFill>
        <p:spPr>
          <a:xfrm>
            <a:off x="180975" y="1591523"/>
            <a:ext cx="5734050" cy="3487063"/>
          </a:xfrm>
          <a:prstGeom prst="rect">
            <a:avLst/>
          </a:prstGeom>
        </p:spPr>
      </p:pic>
      <p:pic>
        <p:nvPicPr>
          <p:cNvPr id="7" name="Picture 6" descr="A screen shot of a computer code&#10;&#10;Description automatically generated">
            <a:extLst>
              <a:ext uri="{FF2B5EF4-FFF2-40B4-BE49-F238E27FC236}">
                <a16:creationId xmlns:a16="http://schemas.microsoft.com/office/drawing/2014/main" id="{4249ACC9-1470-D29B-9A44-098508DD74F7}"/>
              </a:ext>
            </a:extLst>
          </p:cNvPr>
          <p:cNvPicPr>
            <a:picLocks noChangeAspect="1"/>
          </p:cNvPicPr>
          <p:nvPr/>
        </p:nvPicPr>
        <p:blipFill>
          <a:blip r:embed="rId5"/>
          <a:stretch>
            <a:fillRect/>
          </a:stretch>
        </p:blipFill>
        <p:spPr>
          <a:xfrm>
            <a:off x="6047135" y="4581069"/>
            <a:ext cx="6037154" cy="1432796"/>
          </a:xfrm>
          <a:prstGeom prst="rect">
            <a:avLst/>
          </a:prstGeom>
        </p:spPr>
      </p:pic>
      <p:pic>
        <p:nvPicPr>
          <p:cNvPr id="8" name="Picture 7" descr="A computer screen shot of a program&#10;&#10;Description automatically generated">
            <a:extLst>
              <a:ext uri="{FF2B5EF4-FFF2-40B4-BE49-F238E27FC236}">
                <a16:creationId xmlns:a16="http://schemas.microsoft.com/office/drawing/2014/main" id="{FA60ED62-9316-EA3C-665F-2C38000F6D2C}"/>
              </a:ext>
            </a:extLst>
          </p:cNvPr>
          <p:cNvPicPr>
            <a:picLocks noChangeAspect="1"/>
          </p:cNvPicPr>
          <p:nvPr/>
        </p:nvPicPr>
        <p:blipFill>
          <a:blip r:embed="rId6"/>
          <a:stretch>
            <a:fillRect/>
          </a:stretch>
        </p:blipFill>
        <p:spPr>
          <a:xfrm>
            <a:off x="6048505" y="683321"/>
            <a:ext cx="6034412" cy="3842096"/>
          </a:xfrm>
          <a:prstGeom prst="rect">
            <a:avLst/>
          </a:prstGeom>
        </p:spPr>
      </p:pic>
    </p:spTree>
    <p:extLst>
      <p:ext uri="{BB962C8B-B14F-4D97-AF65-F5344CB8AC3E}">
        <p14:creationId xmlns:p14="http://schemas.microsoft.com/office/powerpoint/2010/main" val="2458183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42ABDE-7269-4362-7038-24B8716B812A}"/>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A103AE3D-44FC-C83F-BBF4-4863B6D5BF0B}"/>
              </a:ext>
            </a:extLst>
          </p:cNvPr>
          <p:cNvSpPr txBox="1"/>
          <p:nvPr/>
        </p:nvSpPr>
        <p:spPr>
          <a:xfrm>
            <a:off x="2324669" y="383796"/>
            <a:ext cx="7542662" cy="769441"/>
          </a:xfrm>
          <a:prstGeom prst="rect">
            <a:avLst/>
          </a:prstGeom>
          <a:noFill/>
        </p:spPr>
        <p:txBody>
          <a:bodyPr wrap="square" rtlCol="0">
            <a:spAutoFit/>
          </a:bodyPr>
          <a:lstStyle/>
          <a:p>
            <a:pPr algn="ctr"/>
            <a:r>
              <a:rPr lang="en-GB" sz="4400" b="1">
                <a:solidFill>
                  <a:schemeClr val="accent3"/>
                </a:solidFill>
                <a:latin typeface="Outfit Medium" pitchFamily="2" charset="0"/>
              </a:rPr>
              <a:t>Defence Strategies</a:t>
            </a:r>
            <a:endParaRPr lang="en-ID" sz="4400" b="1">
              <a:solidFill>
                <a:schemeClr val="accent3"/>
              </a:solidFill>
              <a:latin typeface="Outfit Medium" pitchFamily="2" charset="0"/>
            </a:endParaRPr>
          </a:p>
        </p:txBody>
      </p:sp>
      <p:sp>
        <p:nvSpPr>
          <p:cNvPr id="60" name="Google Shape;544;p14">
            <a:extLst>
              <a:ext uri="{FF2B5EF4-FFF2-40B4-BE49-F238E27FC236}">
                <a16:creationId xmlns:a16="http://schemas.microsoft.com/office/drawing/2014/main" id="{E94E9A8D-7D44-38DD-8F7C-A05EF21E66DB}"/>
              </a:ext>
            </a:extLst>
          </p:cNvPr>
          <p:cNvSpPr/>
          <p:nvPr/>
        </p:nvSpPr>
        <p:spPr>
          <a:xfrm rot="9755937" flipH="1">
            <a:off x="1113043" y="920629"/>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61" name="Google Shape;544;p14">
            <a:extLst>
              <a:ext uri="{FF2B5EF4-FFF2-40B4-BE49-F238E27FC236}">
                <a16:creationId xmlns:a16="http://schemas.microsoft.com/office/drawing/2014/main" id="{1512F149-2309-2925-707E-89036EBE63E9}"/>
              </a:ext>
            </a:extLst>
          </p:cNvPr>
          <p:cNvSpPr/>
          <p:nvPr/>
        </p:nvSpPr>
        <p:spPr>
          <a:xfrm rot="2730025" flipH="1">
            <a:off x="11003467" y="6017221"/>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5" name="Group 4">
            <a:extLst>
              <a:ext uri="{FF2B5EF4-FFF2-40B4-BE49-F238E27FC236}">
                <a16:creationId xmlns:a16="http://schemas.microsoft.com/office/drawing/2014/main" id="{14967A3E-FF62-E92F-621A-DE514EE44644}"/>
              </a:ext>
            </a:extLst>
          </p:cNvPr>
          <p:cNvGrpSpPr/>
          <p:nvPr/>
        </p:nvGrpSpPr>
        <p:grpSpPr>
          <a:xfrm>
            <a:off x="1353307" y="2077932"/>
            <a:ext cx="3027753" cy="636369"/>
            <a:chOff x="3144701" y="4120385"/>
            <a:chExt cx="3707497" cy="1824587"/>
          </a:xfrm>
        </p:grpSpPr>
        <p:sp>
          <p:nvSpPr>
            <p:cNvPr id="6" name="Rectangle: Rounded Corners 5">
              <a:extLst>
                <a:ext uri="{FF2B5EF4-FFF2-40B4-BE49-F238E27FC236}">
                  <a16:creationId xmlns:a16="http://schemas.microsoft.com/office/drawing/2014/main" id="{23072F18-9428-2C1A-0635-16C882597750}"/>
                </a:ext>
              </a:extLst>
            </p:cNvPr>
            <p:cNvSpPr/>
            <p:nvPr/>
          </p:nvSpPr>
          <p:spPr>
            <a:xfrm>
              <a:off x="3144701" y="4120385"/>
              <a:ext cx="3546803"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1" name="TextBox 10">
              <a:extLst>
                <a:ext uri="{FF2B5EF4-FFF2-40B4-BE49-F238E27FC236}">
                  <a16:creationId xmlns:a16="http://schemas.microsoft.com/office/drawing/2014/main" id="{0661BE62-A8B2-05A5-72C0-C1007D3A3192}"/>
                </a:ext>
              </a:extLst>
            </p:cNvPr>
            <p:cNvSpPr txBox="1"/>
            <p:nvPr/>
          </p:nvSpPr>
          <p:spPr>
            <a:xfrm>
              <a:off x="3305395" y="4229920"/>
              <a:ext cx="3546803" cy="426783"/>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Adversarial Training (AT)</a:t>
              </a:r>
            </a:p>
          </p:txBody>
        </p:sp>
      </p:grpSp>
      <p:grpSp>
        <p:nvGrpSpPr>
          <p:cNvPr id="12" name="Group 11">
            <a:extLst>
              <a:ext uri="{FF2B5EF4-FFF2-40B4-BE49-F238E27FC236}">
                <a16:creationId xmlns:a16="http://schemas.microsoft.com/office/drawing/2014/main" id="{FA8E2058-F191-743A-4A5D-28D84535BE9A}"/>
              </a:ext>
            </a:extLst>
          </p:cNvPr>
          <p:cNvGrpSpPr/>
          <p:nvPr/>
        </p:nvGrpSpPr>
        <p:grpSpPr>
          <a:xfrm>
            <a:off x="1343276" y="2937743"/>
            <a:ext cx="3940764" cy="636369"/>
            <a:chOff x="3144700" y="4120385"/>
            <a:chExt cx="4825483" cy="1824587"/>
          </a:xfrm>
        </p:grpSpPr>
        <p:sp>
          <p:nvSpPr>
            <p:cNvPr id="13" name="Rectangle: Rounded Corners 12">
              <a:extLst>
                <a:ext uri="{FF2B5EF4-FFF2-40B4-BE49-F238E27FC236}">
                  <a16:creationId xmlns:a16="http://schemas.microsoft.com/office/drawing/2014/main" id="{8289CB4B-1A9A-8630-0752-FE526B6B12DC}"/>
                </a:ext>
              </a:extLst>
            </p:cNvPr>
            <p:cNvSpPr/>
            <p:nvPr/>
          </p:nvSpPr>
          <p:spPr>
            <a:xfrm>
              <a:off x="3144700" y="4120385"/>
              <a:ext cx="4825482"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7" name="TextBox 16">
              <a:extLst>
                <a:ext uri="{FF2B5EF4-FFF2-40B4-BE49-F238E27FC236}">
                  <a16:creationId xmlns:a16="http://schemas.microsoft.com/office/drawing/2014/main" id="{5D857605-0285-C44F-C3B8-9BB5CA195A04}"/>
                </a:ext>
              </a:extLst>
            </p:cNvPr>
            <p:cNvSpPr txBox="1"/>
            <p:nvPr/>
          </p:nvSpPr>
          <p:spPr>
            <a:xfrm>
              <a:off x="3305395" y="4229920"/>
              <a:ext cx="4664788" cy="122366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Histogram Gradient Descent (HGD)</a:t>
              </a:r>
            </a:p>
          </p:txBody>
        </p:sp>
      </p:grpSp>
      <p:grpSp>
        <p:nvGrpSpPr>
          <p:cNvPr id="18" name="Group 17">
            <a:extLst>
              <a:ext uri="{FF2B5EF4-FFF2-40B4-BE49-F238E27FC236}">
                <a16:creationId xmlns:a16="http://schemas.microsoft.com/office/drawing/2014/main" id="{D7C827E2-4A9B-5174-889F-20C01D1B6E7C}"/>
              </a:ext>
            </a:extLst>
          </p:cNvPr>
          <p:cNvGrpSpPr/>
          <p:nvPr/>
        </p:nvGrpSpPr>
        <p:grpSpPr>
          <a:xfrm>
            <a:off x="1353457" y="3806138"/>
            <a:ext cx="3297673" cy="636369"/>
            <a:chOff x="3144700" y="4120385"/>
            <a:chExt cx="4038015" cy="1824587"/>
          </a:xfrm>
        </p:grpSpPr>
        <p:sp>
          <p:nvSpPr>
            <p:cNvPr id="19" name="Rectangle: Rounded Corners 18">
              <a:extLst>
                <a:ext uri="{FF2B5EF4-FFF2-40B4-BE49-F238E27FC236}">
                  <a16:creationId xmlns:a16="http://schemas.microsoft.com/office/drawing/2014/main" id="{DDDE8CE5-EADF-C942-68A9-3519D3A9C612}"/>
                </a:ext>
              </a:extLst>
            </p:cNvPr>
            <p:cNvSpPr/>
            <p:nvPr/>
          </p:nvSpPr>
          <p:spPr>
            <a:xfrm>
              <a:off x="3144700" y="4120385"/>
              <a:ext cx="4038015"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3" name="TextBox 42">
              <a:extLst>
                <a:ext uri="{FF2B5EF4-FFF2-40B4-BE49-F238E27FC236}">
                  <a16:creationId xmlns:a16="http://schemas.microsoft.com/office/drawing/2014/main" id="{4E0C2E64-3D56-C31B-3726-321674CA5E6C}"/>
                </a:ext>
              </a:extLst>
            </p:cNvPr>
            <p:cNvSpPr txBox="1"/>
            <p:nvPr/>
          </p:nvSpPr>
          <p:spPr>
            <a:xfrm>
              <a:off x="3292929" y="4355161"/>
              <a:ext cx="3889786" cy="122366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Randomized Smoothing (RS)</a:t>
              </a:r>
            </a:p>
          </p:txBody>
        </p:sp>
      </p:grpSp>
      <p:sp>
        <p:nvSpPr>
          <p:cNvPr id="50" name="Freeform 10">
            <a:extLst>
              <a:ext uri="{FF2B5EF4-FFF2-40B4-BE49-F238E27FC236}">
                <a16:creationId xmlns:a16="http://schemas.microsoft.com/office/drawing/2014/main" id="{B8318550-A1B0-0289-F7D4-4786C63F4CD7}"/>
              </a:ext>
            </a:extLst>
          </p:cNvPr>
          <p:cNvSpPr/>
          <p:nvPr/>
        </p:nvSpPr>
        <p:spPr>
          <a:xfrm>
            <a:off x="6815598" y="2545538"/>
            <a:ext cx="5376403" cy="4312463"/>
          </a:xfrm>
          <a:custGeom>
            <a:avLst/>
            <a:gdLst>
              <a:gd name="connsiteX0" fmla="*/ 3538898 w 5376403"/>
              <a:gd name="connsiteY0" fmla="*/ 0 h 4312463"/>
              <a:gd name="connsiteX1" fmla="*/ 5225747 w 5376403"/>
              <a:gd name="connsiteY1" fmla="*/ 427127 h 4312463"/>
              <a:gd name="connsiteX2" fmla="*/ 5376403 w 5376403"/>
              <a:gd name="connsiteY2" fmla="*/ 518652 h 4312463"/>
              <a:gd name="connsiteX3" fmla="*/ 5376403 w 5376403"/>
              <a:gd name="connsiteY3" fmla="*/ 4312463 h 4312463"/>
              <a:gd name="connsiteX4" fmla="*/ 87417 w 5376403"/>
              <a:gd name="connsiteY4" fmla="*/ 4312463 h 4312463"/>
              <a:gd name="connsiteX5" fmla="*/ 71898 w 5376403"/>
              <a:gd name="connsiteY5" fmla="*/ 4252110 h 4312463"/>
              <a:gd name="connsiteX6" fmla="*/ 0 w 5376403"/>
              <a:gd name="connsiteY6" fmla="*/ 3538898 h 4312463"/>
              <a:gd name="connsiteX7" fmla="*/ 3538898 w 5376403"/>
              <a:gd name="connsiteY7" fmla="*/ 0 h 43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403" h="4312463">
                <a:moveTo>
                  <a:pt x="3538898" y="0"/>
                </a:moveTo>
                <a:cubicBezTo>
                  <a:pt x="4149673" y="0"/>
                  <a:pt x="4724309" y="154729"/>
                  <a:pt x="5225747" y="427127"/>
                </a:cubicBezTo>
                <a:lnTo>
                  <a:pt x="5376403" y="518652"/>
                </a:lnTo>
                <a:lnTo>
                  <a:pt x="5376403" y="4312463"/>
                </a:lnTo>
                <a:lnTo>
                  <a:pt x="87417" y="4312463"/>
                </a:lnTo>
                <a:lnTo>
                  <a:pt x="71898" y="4252110"/>
                </a:lnTo>
                <a:cubicBezTo>
                  <a:pt x="24757" y="4021736"/>
                  <a:pt x="0" y="3783208"/>
                  <a:pt x="0" y="3538898"/>
                </a:cubicBezTo>
                <a:cubicBezTo>
                  <a:pt x="0" y="1584419"/>
                  <a:pt x="1584419" y="0"/>
                  <a:pt x="3538898"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26" name="Picture 2" descr="Illustration of the adversarial training process. | Download Scientific  Diagram">
            <a:extLst>
              <a:ext uri="{FF2B5EF4-FFF2-40B4-BE49-F238E27FC236}">
                <a16:creationId xmlns:a16="http://schemas.microsoft.com/office/drawing/2014/main" id="{E4C770D5-627E-D520-5388-569A7ADD1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5314" y="1988209"/>
            <a:ext cx="6129411" cy="323056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2EA83A18-AD92-7DC8-4988-BA36FEEB1384}"/>
              </a:ext>
            </a:extLst>
          </p:cNvPr>
          <p:cNvGrpSpPr/>
          <p:nvPr/>
        </p:nvGrpSpPr>
        <p:grpSpPr>
          <a:xfrm>
            <a:off x="1343277" y="4657365"/>
            <a:ext cx="3861769" cy="922976"/>
            <a:chOff x="3144701" y="4120385"/>
            <a:chExt cx="4728753" cy="2646342"/>
          </a:xfrm>
        </p:grpSpPr>
        <p:sp>
          <p:nvSpPr>
            <p:cNvPr id="47" name="Rectangle: Rounded Corners 46">
              <a:extLst>
                <a:ext uri="{FF2B5EF4-FFF2-40B4-BE49-F238E27FC236}">
                  <a16:creationId xmlns:a16="http://schemas.microsoft.com/office/drawing/2014/main" id="{4D2FC3E7-E3DC-FA23-B98D-CA11F229D7D8}"/>
                </a:ext>
              </a:extLst>
            </p:cNvPr>
            <p:cNvSpPr/>
            <p:nvPr/>
          </p:nvSpPr>
          <p:spPr>
            <a:xfrm>
              <a:off x="3144701" y="4120385"/>
              <a:ext cx="4728753" cy="2646342"/>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9" name="TextBox 48">
              <a:extLst>
                <a:ext uri="{FF2B5EF4-FFF2-40B4-BE49-F238E27FC236}">
                  <a16:creationId xmlns:a16="http://schemas.microsoft.com/office/drawing/2014/main" id="{E59B2420-33FC-1D32-E396-98E01B324118}"/>
                </a:ext>
              </a:extLst>
            </p:cNvPr>
            <p:cNvSpPr txBox="1"/>
            <p:nvPr/>
          </p:nvSpPr>
          <p:spPr>
            <a:xfrm>
              <a:off x="3305395" y="4229920"/>
              <a:ext cx="4568059" cy="228260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Randomized Noise Reduction and </a:t>
              </a:r>
            </a:p>
            <a:p>
              <a:pPr>
                <a:lnSpc>
                  <a:spcPct val="150000"/>
                </a:lnSpc>
              </a:pPr>
              <a:r>
                <a:rPr lang="en-GB" sz="1600">
                  <a:solidFill>
                    <a:schemeClr val="tx1">
                      <a:lumMod val="75000"/>
                      <a:lumOff val="25000"/>
                    </a:schemeClr>
                  </a:solidFill>
                </a:rPr>
                <a:t>Preprocessing (NRP)</a:t>
              </a:r>
            </a:p>
          </p:txBody>
        </p:sp>
      </p:grpSp>
    </p:spTree>
    <p:extLst>
      <p:ext uri="{BB962C8B-B14F-4D97-AF65-F5344CB8AC3E}">
        <p14:creationId xmlns:p14="http://schemas.microsoft.com/office/powerpoint/2010/main" val="2686543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59D39-49A7-D9E6-00D8-F4B73FF4E088}"/>
            </a:ext>
          </a:extLst>
        </p:cNvPr>
        <p:cNvGrpSpPr/>
        <p:nvPr/>
      </p:nvGrpSpPr>
      <p:grpSpPr>
        <a:xfrm>
          <a:off x="0" y="0"/>
          <a:ext cx="0" cy="0"/>
          <a:chOff x="0" y="0"/>
          <a:chExt cx="0" cy="0"/>
        </a:xfrm>
      </p:grpSpPr>
      <p:sp>
        <p:nvSpPr>
          <p:cNvPr id="126" name="Google Shape;544;p14">
            <a:extLst>
              <a:ext uri="{FF2B5EF4-FFF2-40B4-BE49-F238E27FC236}">
                <a16:creationId xmlns:a16="http://schemas.microsoft.com/office/drawing/2014/main" id="{59044245-8BE4-7E02-321A-C889E34B78D8}"/>
              </a:ext>
            </a:extLst>
          </p:cNvPr>
          <p:cNvSpPr/>
          <p:nvPr/>
        </p:nvSpPr>
        <p:spPr>
          <a:xfrm rot="18641849" flipH="1">
            <a:off x="10821552" y="3439101"/>
            <a:ext cx="978300" cy="97830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25" name="Google Shape;544;p14">
            <a:extLst>
              <a:ext uri="{FF2B5EF4-FFF2-40B4-BE49-F238E27FC236}">
                <a16:creationId xmlns:a16="http://schemas.microsoft.com/office/drawing/2014/main" id="{37A57A8D-ADCE-4717-9339-D14E317E793C}"/>
              </a:ext>
            </a:extLst>
          </p:cNvPr>
          <p:cNvSpPr/>
          <p:nvPr/>
        </p:nvSpPr>
        <p:spPr>
          <a:xfrm rot="13772515" flipH="1">
            <a:off x="604909" y="5019258"/>
            <a:ext cx="1219938" cy="121993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 name="TextBox 2">
            <a:extLst>
              <a:ext uri="{FF2B5EF4-FFF2-40B4-BE49-F238E27FC236}">
                <a16:creationId xmlns:a16="http://schemas.microsoft.com/office/drawing/2014/main" id="{D0637478-5F01-AF8B-C996-CA36800EAA15}"/>
              </a:ext>
            </a:extLst>
          </p:cNvPr>
          <p:cNvSpPr txBox="1"/>
          <p:nvPr/>
        </p:nvSpPr>
        <p:spPr>
          <a:xfrm>
            <a:off x="4108120" y="352156"/>
            <a:ext cx="3975759" cy="707886"/>
          </a:xfrm>
          <a:prstGeom prst="rect">
            <a:avLst/>
          </a:prstGeom>
          <a:noFill/>
        </p:spPr>
        <p:txBody>
          <a:bodyPr wrap="square" rtlCol="0">
            <a:spAutoFit/>
          </a:bodyPr>
          <a:lstStyle/>
          <a:p>
            <a:pPr algn="ctr"/>
            <a:r>
              <a:rPr lang="en-GB" sz="4000" b="1">
                <a:solidFill>
                  <a:schemeClr val="accent3"/>
                </a:solidFill>
                <a:latin typeface="Outfit Medium" pitchFamily="2" charset="0"/>
              </a:rPr>
              <a:t>Current Progress</a:t>
            </a:r>
            <a:endParaRPr lang="en-ID" sz="4000" b="1">
              <a:solidFill>
                <a:schemeClr val="accent3"/>
              </a:solidFill>
              <a:latin typeface="Outfit Medium" pitchFamily="2" charset="0"/>
            </a:endParaRPr>
          </a:p>
        </p:txBody>
      </p:sp>
      <p:grpSp>
        <p:nvGrpSpPr>
          <p:cNvPr id="127" name="Group 126">
            <a:extLst>
              <a:ext uri="{FF2B5EF4-FFF2-40B4-BE49-F238E27FC236}">
                <a16:creationId xmlns:a16="http://schemas.microsoft.com/office/drawing/2014/main" id="{3AE97C8F-6CE7-AA72-4AA8-B5E492F2F9F7}"/>
              </a:ext>
            </a:extLst>
          </p:cNvPr>
          <p:cNvGrpSpPr/>
          <p:nvPr/>
        </p:nvGrpSpPr>
        <p:grpSpPr>
          <a:xfrm rot="21145641" flipV="1">
            <a:off x="-8886" y="35560"/>
            <a:ext cx="1802236" cy="1276898"/>
            <a:chOff x="-27979" y="5270662"/>
            <a:chExt cx="2140300" cy="1516423"/>
          </a:xfrm>
        </p:grpSpPr>
        <p:grpSp>
          <p:nvGrpSpPr>
            <p:cNvPr id="128" name="Graphic 11">
              <a:extLst>
                <a:ext uri="{FF2B5EF4-FFF2-40B4-BE49-F238E27FC236}">
                  <a16:creationId xmlns:a16="http://schemas.microsoft.com/office/drawing/2014/main" id="{F36CC2FB-E925-B442-4E76-993545A265CB}"/>
                </a:ext>
              </a:extLst>
            </p:cNvPr>
            <p:cNvGrpSpPr/>
            <p:nvPr/>
          </p:nvGrpSpPr>
          <p:grpSpPr>
            <a:xfrm>
              <a:off x="847508" y="5270662"/>
              <a:ext cx="1264813" cy="1121269"/>
              <a:chOff x="8944372" y="1327777"/>
              <a:chExt cx="1691064" cy="1499146"/>
            </a:xfrm>
            <a:solidFill>
              <a:schemeClr val="accent4"/>
            </a:solidFill>
          </p:grpSpPr>
          <p:sp>
            <p:nvSpPr>
              <p:cNvPr id="135" name="Freeform: Shape 134">
                <a:extLst>
                  <a:ext uri="{FF2B5EF4-FFF2-40B4-BE49-F238E27FC236}">
                    <a16:creationId xmlns:a16="http://schemas.microsoft.com/office/drawing/2014/main" id="{8CB86A63-4035-0CB3-E9BA-1BFB0A0B1337}"/>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2DB292B8-1505-210D-6425-AA23F2787A98}"/>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6A75E035-91A1-D803-2087-8A5AD49A1CDA}"/>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5A5058C1-5FE9-303C-FA3E-FFCA6F7EE8DA}"/>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1006DF39-3D98-10D9-D746-A6CBE6F9F7EB}"/>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129" name="Graphic 11">
              <a:extLst>
                <a:ext uri="{FF2B5EF4-FFF2-40B4-BE49-F238E27FC236}">
                  <a16:creationId xmlns:a16="http://schemas.microsoft.com/office/drawing/2014/main" id="{1B124F6B-310F-74AD-EB2C-09610C5C1AF8}"/>
                </a:ext>
              </a:extLst>
            </p:cNvPr>
            <p:cNvGrpSpPr/>
            <p:nvPr/>
          </p:nvGrpSpPr>
          <p:grpSpPr>
            <a:xfrm>
              <a:off x="-27979" y="5701462"/>
              <a:ext cx="1257220" cy="1085623"/>
              <a:chOff x="7773841" y="1903760"/>
              <a:chExt cx="1680912" cy="1451487"/>
            </a:xfrm>
            <a:solidFill>
              <a:schemeClr val="accent4"/>
            </a:solidFill>
          </p:grpSpPr>
          <p:sp>
            <p:nvSpPr>
              <p:cNvPr id="130" name="Freeform: Shape 129">
                <a:extLst>
                  <a:ext uri="{FF2B5EF4-FFF2-40B4-BE49-F238E27FC236}">
                    <a16:creationId xmlns:a16="http://schemas.microsoft.com/office/drawing/2014/main" id="{4B970594-EF61-F968-533A-D7CF5FDE24F0}"/>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CBEE3F7B-677E-0685-FC29-8C4D2C1F908A}"/>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F76E6A34-6AB3-BA48-8608-7E8D5E68BEE4}"/>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2E28D862-74CE-05E0-19B3-2E2E9912D971}"/>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77156D9D-4C82-4BAA-AEE4-ADC18FE0D0DD}"/>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64" name="TextBox 63">
            <a:extLst>
              <a:ext uri="{FF2B5EF4-FFF2-40B4-BE49-F238E27FC236}">
                <a16:creationId xmlns:a16="http://schemas.microsoft.com/office/drawing/2014/main" id="{0313992C-B5CF-D617-AC12-425233B68787}"/>
              </a:ext>
            </a:extLst>
          </p:cNvPr>
          <p:cNvSpPr txBox="1"/>
          <p:nvPr/>
        </p:nvSpPr>
        <p:spPr>
          <a:xfrm>
            <a:off x="1802931" y="3119014"/>
            <a:ext cx="1814920" cy="510396"/>
          </a:xfrm>
          <a:prstGeom prst="rect">
            <a:avLst/>
          </a:prstGeom>
          <a:noFill/>
        </p:spPr>
        <p:txBody>
          <a:bodyPr wrap="none" rtlCol="0">
            <a:spAutoFit/>
          </a:bodyPr>
          <a:lstStyle/>
          <a:p>
            <a:pPr>
              <a:lnSpc>
                <a:spcPct val="150000"/>
              </a:lnSpc>
            </a:pPr>
            <a:r>
              <a:rPr lang="en-US" sz="2000" b="1">
                <a:solidFill>
                  <a:schemeClr val="bg2"/>
                </a:solidFill>
              </a:rPr>
              <a:t>Model Setup</a:t>
            </a:r>
            <a:endParaRPr lang="id-ID" sz="2000" b="1">
              <a:solidFill>
                <a:schemeClr val="bg2"/>
              </a:solidFill>
            </a:endParaRPr>
          </a:p>
        </p:txBody>
      </p:sp>
      <p:sp>
        <p:nvSpPr>
          <p:cNvPr id="65" name="TextBox 64">
            <a:extLst>
              <a:ext uri="{FF2B5EF4-FFF2-40B4-BE49-F238E27FC236}">
                <a16:creationId xmlns:a16="http://schemas.microsoft.com/office/drawing/2014/main" id="{C28BB05E-1A26-A058-C1D6-A2B473559DDA}"/>
              </a:ext>
            </a:extLst>
          </p:cNvPr>
          <p:cNvSpPr txBox="1"/>
          <p:nvPr/>
        </p:nvSpPr>
        <p:spPr>
          <a:xfrm>
            <a:off x="1391699" y="2932945"/>
            <a:ext cx="478016" cy="928459"/>
          </a:xfrm>
          <a:prstGeom prst="rect">
            <a:avLst/>
          </a:prstGeom>
          <a:noFill/>
        </p:spPr>
        <p:txBody>
          <a:bodyPr wrap="none" rtlCol="0">
            <a:spAutoFit/>
          </a:bodyPr>
          <a:lstStyle/>
          <a:p>
            <a:pPr>
              <a:lnSpc>
                <a:spcPct val="150000"/>
              </a:lnSpc>
            </a:pPr>
            <a:r>
              <a:rPr lang="en-US" sz="4000" b="1">
                <a:solidFill>
                  <a:schemeClr val="bg2"/>
                </a:solidFill>
              </a:rPr>
              <a:t>2</a:t>
            </a:r>
            <a:endParaRPr lang="id-ID" sz="4000" b="1">
              <a:solidFill>
                <a:schemeClr val="bg2"/>
              </a:solidFill>
            </a:endParaRPr>
          </a:p>
        </p:txBody>
      </p:sp>
      <p:sp>
        <p:nvSpPr>
          <p:cNvPr id="66" name="TextBox 65">
            <a:extLst>
              <a:ext uri="{FF2B5EF4-FFF2-40B4-BE49-F238E27FC236}">
                <a16:creationId xmlns:a16="http://schemas.microsoft.com/office/drawing/2014/main" id="{4D513A99-1AB7-F3FB-1F84-AAF961C341EF}"/>
              </a:ext>
            </a:extLst>
          </p:cNvPr>
          <p:cNvSpPr txBox="1"/>
          <p:nvPr/>
        </p:nvSpPr>
        <p:spPr>
          <a:xfrm>
            <a:off x="1800255" y="3539570"/>
            <a:ext cx="9170195" cy="384977"/>
          </a:xfrm>
          <a:prstGeom prst="rect">
            <a:avLst/>
          </a:prstGeom>
          <a:noFill/>
        </p:spPr>
        <p:txBody>
          <a:bodyPr wrap="square" rtlCol="0">
            <a:spAutoFit/>
          </a:bodyPr>
          <a:lstStyle/>
          <a:p>
            <a:pPr>
              <a:lnSpc>
                <a:spcPct val="150000"/>
              </a:lnSpc>
            </a:pPr>
            <a:r>
              <a:rPr lang="en-GB" sz="1400">
                <a:solidFill>
                  <a:schemeClr val="bg2"/>
                </a:solidFill>
              </a:rPr>
              <a:t>Trained Resnet50 (pretrained on ImageNet) to leverage powerful feature extraction capabilities.</a:t>
            </a:r>
          </a:p>
        </p:txBody>
      </p:sp>
      <p:grpSp>
        <p:nvGrpSpPr>
          <p:cNvPr id="75" name="Group 74">
            <a:extLst>
              <a:ext uri="{FF2B5EF4-FFF2-40B4-BE49-F238E27FC236}">
                <a16:creationId xmlns:a16="http://schemas.microsoft.com/office/drawing/2014/main" id="{66706108-EE14-F8D2-5840-C92635A7F66A}"/>
              </a:ext>
            </a:extLst>
          </p:cNvPr>
          <p:cNvGrpSpPr/>
          <p:nvPr/>
        </p:nvGrpSpPr>
        <p:grpSpPr>
          <a:xfrm>
            <a:off x="1214878" y="1022836"/>
            <a:ext cx="9898396" cy="1834764"/>
            <a:chOff x="1242570" y="4383564"/>
            <a:chExt cx="9898396" cy="1834764"/>
          </a:xfrm>
        </p:grpSpPr>
        <p:sp>
          <p:nvSpPr>
            <p:cNvPr id="71" name="Rectangle: Rounded Corners 70">
              <a:extLst>
                <a:ext uri="{FF2B5EF4-FFF2-40B4-BE49-F238E27FC236}">
                  <a16:creationId xmlns:a16="http://schemas.microsoft.com/office/drawing/2014/main" id="{3CD85C43-8D8E-6E08-D85D-89F41E466340}"/>
                </a:ext>
              </a:extLst>
            </p:cNvPr>
            <p:cNvSpPr/>
            <p:nvPr/>
          </p:nvSpPr>
          <p:spPr>
            <a:xfrm>
              <a:off x="1242570" y="4523657"/>
              <a:ext cx="9898396" cy="1694671"/>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2" name="TextBox 71">
              <a:extLst>
                <a:ext uri="{FF2B5EF4-FFF2-40B4-BE49-F238E27FC236}">
                  <a16:creationId xmlns:a16="http://schemas.microsoft.com/office/drawing/2014/main" id="{B01FDE2F-06EF-B316-9502-54C43DE4D011}"/>
                </a:ext>
              </a:extLst>
            </p:cNvPr>
            <p:cNvSpPr txBox="1"/>
            <p:nvPr/>
          </p:nvSpPr>
          <p:spPr>
            <a:xfrm>
              <a:off x="1799530" y="4558096"/>
              <a:ext cx="2776722" cy="510396"/>
            </a:xfrm>
            <a:prstGeom prst="rect">
              <a:avLst/>
            </a:prstGeom>
            <a:noFill/>
          </p:spPr>
          <p:txBody>
            <a:bodyPr wrap="none" rtlCol="0">
              <a:spAutoFit/>
            </a:bodyPr>
            <a:lstStyle/>
            <a:p>
              <a:pPr>
                <a:lnSpc>
                  <a:spcPct val="150000"/>
                </a:lnSpc>
              </a:pPr>
              <a:r>
                <a:rPr lang="en-US" sz="2000" b="1">
                  <a:solidFill>
                    <a:srgbClr val="8696FE"/>
                  </a:solidFill>
                </a:rPr>
                <a:t>Data Preprocessing</a:t>
              </a:r>
              <a:endParaRPr lang="id-ID" sz="2000" b="1">
                <a:solidFill>
                  <a:srgbClr val="8696FE"/>
                </a:solidFill>
              </a:endParaRPr>
            </a:p>
          </p:txBody>
        </p:sp>
        <p:sp>
          <p:nvSpPr>
            <p:cNvPr id="73" name="TextBox 72">
              <a:extLst>
                <a:ext uri="{FF2B5EF4-FFF2-40B4-BE49-F238E27FC236}">
                  <a16:creationId xmlns:a16="http://schemas.microsoft.com/office/drawing/2014/main" id="{310D52CE-AAB5-B0FD-30FA-D62D9FC014F5}"/>
                </a:ext>
              </a:extLst>
            </p:cNvPr>
            <p:cNvSpPr txBox="1"/>
            <p:nvPr/>
          </p:nvSpPr>
          <p:spPr>
            <a:xfrm>
              <a:off x="1440848" y="4383564"/>
              <a:ext cx="377026" cy="928459"/>
            </a:xfrm>
            <a:prstGeom prst="rect">
              <a:avLst/>
            </a:prstGeom>
            <a:noFill/>
          </p:spPr>
          <p:txBody>
            <a:bodyPr wrap="none" rtlCol="0">
              <a:spAutoFit/>
            </a:bodyPr>
            <a:lstStyle/>
            <a:p>
              <a:pPr>
                <a:lnSpc>
                  <a:spcPct val="150000"/>
                </a:lnSpc>
              </a:pPr>
              <a:r>
                <a:rPr lang="en-US" sz="4000" b="1">
                  <a:solidFill>
                    <a:srgbClr val="8696FE"/>
                  </a:solidFill>
                </a:rPr>
                <a:t>1</a:t>
              </a:r>
              <a:endParaRPr lang="id-ID" sz="4000" b="1">
                <a:solidFill>
                  <a:srgbClr val="8696FE"/>
                </a:solidFill>
              </a:endParaRPr>
            </a:p>
          </p:txBody>
        </p:sp>
        <p:sp>
          <p:nvSpPr>
            <p:cNvPr id="74" name="TextBox 73">
              <a:extLst>
                <a:ext uri="{FF2B5EF4-FFF2-40B4-BE49-F238E27FC236}">
                  <a16:creationId xmlns:a16="http://schemas.microsoft.com/office/drawing/2014/main" id="{44DE114B-18A8-09A1-CAFB-535B718060FC}"/>
                </a:ext>
              </a:extLst>
            </p:cNvPr>
            <p:cNvSpPr txBox="1"/>
            <p:nvPr/>
          </p:nvSpPr>
          <p:spPr>
            <a:xfrm>
              <a:off x="1817874" y="5014480"/>
              <a:ext cx="9170195" cy="1031308"/>
            </a:xfrm>
            <a:prstGeom prst="rect">
              <a:avLst/>
            </a:prstGeom>
            <a:noFill/>
          </p:spPr>
          <p:txBody>
            <a:bodyPr wrap="square" rtlCol="0">
              <a:spAutoFit/>
            </a:bodyPr>
            <a:lstStyle/>
            <a:p>
              <a:pPr>
                <a:lnSpc>
                  <a:spcPct val="150000"/>
                </a:lnSpc>
              </a:pPr>
              <a:r>
                <a:rPr lang="en-US" sz="1400" b="1"/>
                <a:t>Image Preprocessing: </a:t>
              </a:r>
              <a:r>
                <a:rPr lang="en-GB" sz="1400"/>
                <a:t>Resized all images to the input size required by the model (e.g., 244x244 for DenseNet121)</a:t>
              </a:r>
            </a:p>
            <a:p>
              <a:pPr>
                <a:lnSpc>
                  <a:spcPct val="150000"/>
                </a:lnSpc>
              </a:pPr>
              <a:r>
                <a:rPr lang="en-US" sz="1400" b="1"/>
                <a:t>Data Augmentation</a:t>
              </a:r>
              <a:r>
                <a:rPr lang="en-GB" sz="1400" b="1"/>
                <a:t>: </a:t>
              </a:r>
              <a:r>
                <a:rPr lang="en-GB" sz="1400"/>
                <a:t>Applied various augmentation techniques to improve model generalization</a:t>
              </a:r>
            </a:p>
          </p:txBody>
        </p:sp>
      </p:grpSp>
      <p:grpSp>
        <p:nvGrpSpPr>
          <p:cNvPr id="76" name="Group 75">
            <a:extLst>
              <a:ext uri="{FF2B5EF4-FFF2-40B4-BE49-F238E27FC236}">
                <a16:creationId xmlns:a16="http://schemas.microsoft.com/office/drawing/2014/main" id="{654273AC-DC1D-EFC1-B3A7-31B35FCA2EFC}"/>
              </a:ext>
            </a:extLst>
          </p:cNvPr>
          <p:cNvGrpSpPr/>
          <p:nvPr/>
        </p:nvGrpSpPr>
        <p:grpSpPr>
          <a:xfrm>
            <a:off x="1214878" y="2988541"/>
            <a:ext cx="9898396" cy="1258477"/>
            <a:chOff x="1242570" y="4436559"/>
            <a:chExt cx="9898396" cy="1258477"/>
          </a:xfrm>
        </p:grpSpPr>
        <p:sp>
          <p:nvSpPr>
            <p:cNvPr id="77" name="Rectangle: Rounded Corners 76">
              <a:extLst>
                <a:ext uri="{FF2B5EF4-FFF2-40B4-BE49-F238E27FC236}">
                  <a16:creationId xmlns:a16="http://schemas.microsoft.com/office/drawing/2014/main" id="{4985A99C-843B-708A-DB1D-D2E51F5E8237}"/>
                </a:ext>
              </a:extLst>
            </p:cNvPr>
            <p:cNvSpPr/>
            <p:nvPr/>
          </p:nvSpPr>
          <p:spPr>
            <a:xfrm>
              <a:off x="1242570" y="4523658"/>
              <a:ext cx="9898396" cy="1171378"/>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8" name="TextBox 77">
              <a:extLst>
                <a:ext uri="{FF2B5EF4-FFF2-40B4-BE49-F238E27FC236}">
                  <a16:creationId xmlns:a16="http://schemas.microsoft.com/office/drawing/2014/main" id="{31E88AA2-B31B-EAE3-5222-6E5ED3103027}"/>
                </a:ext>
              </a:extLst>
            </p:cNvPr>
            <p:cNvSpPr txBox="1"/>
            <p:nvPr/>
          </p:nvSpPr>
          <p:spPr>
            <a:xfrm>
              <a:off x="1799530" y="4610646"/>
              <a:ext cx="1814920" cy="510396"/>
            </a:xfrm>
            <a:prstGeom prst="rect">
              <a:avLst/>
            </a:prstGeom>
            <a:noFill/>
          </p:spPr>
          <p:txBody>
            <a:bodyPr wrap="none" rtlCol="0">
              <a:spAutoFit/>
            </a:bodyPr>
            <a:lstStyle/>
            <a:p>
              <a:pPr>
                <a:lnSpc>
                  <a:spcPct val="150000"/>
                </a:lnSpc>
              </a:pPr>
              <a:r>
                <a:rPr lang="en-US" sz="2000" b="1">
                  <a:solidFill>
                    <a:srgbClr val="8696FE"/>
                  </a:solidFill>
                </a:rPr>
                <a:t>Model Setup</a:t>
              </a:r>
              <a:endParaRPr lang="id-ID" sz="2000" b="1">
                <a:solidFill>
                  <a:srgbClr val="8696FE"/>
                </a:solidFill>
              </a:endParaRPr>
            </a:p>
          </p:txBody>
        </p:sp>
        <p:sp>
          <p:nvSpPr>
            <p:cNvPr id="79" name="TextBox 78">
              <a:extLst>
                <a:ext uri="{FF2B5EF4-FFF2-40B4-BE49-F238E27FC236}">
                  <a16:creationId xmlns:a16="http://schemas.microsoft.com/office/drawing/2014/main" id="{84EF9C55-79B7-9F99-ED9D-BCBF810F88F6}"/>
                </a:ext>
              </a:extLst>
            </p:cNvPr>
            <p:cNvSpPr txBox="1"/>
            <p:nvPr/>
          </p:nvSpPr>
          <p:spPr>
            <a:xfrm>
              <a:off x="1363903" y="4436559"/>
              <a:ext cx="478016" cy="928459"/>
            </a:xfrm>
            <a:prstGeom prst="rect">
              <a:avLst/>
            </a:prstGeom>
            <a:noFill/>
          </p:spPr>
          <p:txBody>
            <a:bodyPr wrap="none" rtlCol="0">
              <a:spAutoFit/>
            </a:bodyPr>
            <a:lstStyle/>
            <a:p>
              <a:pPr>
                <a:lnSpc>
                  <a:spcPct val="150000"/>
                </a:lnSpc>
              </a:pPr>
              <a:r>
                <a:rPr lang="en-US" sz="4000" b="1">
                  <a:solidFill>
                    <a:srgbClr val="8696FE"/>
                  </a:solidFill>
                </a:rPr>
                <a:t>2</a:t>
              </a:r>
              <a:endParaRPr lang="id-ID" sz="4000" b="1">
                <a:solidFill>
                  <a:srgbClr val="8696FE"/>
                </a:solidFill>
              </a:endParaRPr>
            </a:p>
          </p:txBody>
        </p:sp>
        <p:sp>
          <p:nvSpPr>
            <p:cNvPr id="80" name="TextBox 79">
              <a:extLst>
                <a:ext uri="{FF2B5EF4-FFF2-40B4-BE49-F238E27FC236}">
                  <a16:creationId xmlns:a16="http://schemas.microsoft.com/office/drawing/2014/main" id="{034BFA26-FDEB-8EAC-BEAC-2AB32BBE591C}"/>
                </a:ext>
              </a:extLst>
            </p:cNvPr>
            <p:cNvSpPr txBox="1"/>
            <p:nvPr/>
          </p:nvSpPr>
          <p:spPr>
            <a:xfrm>
              <a:off x="1817874" y="5077540"/>
              <a:ext cx="9170195" cy="384977"/>
            </a:xfrm>
            <a:prstGeom prst="rect">
              <a:avLst/>
            </a:prstGeom>
            <a:noFill/>
          </p:spPr>
          <p:txBody>
            <a:bodyPr wrap="square" rtlCol="0">
              <a:spAutoFit/>
            </a:bodyPr>
            <a:lstStyle/>
            <a:p>
              <a:pPr>
                <a:lnSpc>
                  <a:spcPct val="150000"/>
                </a:lnSpc>
              </a:pPr>
              <a:r>
                <a:rPr lang="en-GB" sz="1400"/>
                <a:t>Trained DenseNet121 (pretrained on ImageNet) to leverage powerful feature extraction capabilities.</a:t>
              </a:r>
            </a:p>
          </p:txBody>
        </p:sp>
      </p:grpSp>
      <p:sp>
        <p:nvSpPr>
          <p:cNvPr id="83" name="Rectangle: Rounded Corners 82">
            <a:extLst>
              <a:ext uri="{FF2B5EF4-FFF2-40B4-BE49-F238E27FC236}">
                <a16:creationId xmlns:a16="http://schemas.microsoft.com/office/drawing/2014/main" id="{24873978-CEC6-1B7D-AA41-F70C6024B8D0}"/>
              </a:ext>
            </a:extLst>
          </p:cNvPr>
          <p:cNvSpPr/>
          <p:nvPr/>
        </p:nvSpPr>
        <p:spPr>
          <a:xfrm>
            <a:off x="1146802" y="4481393"/>
            <a:ext cx="9966472" cy="1242031"/>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grpSp>
        <p:nvGrpSpPr>
          <p:cNvPr id="87" name="Group 86">
            <a:extLst>
              <a:ext uri="{FF2B5EF4-FFF2-40B4-BE49-F238E27FC236}">
                <a16:creationId xmlns:a16="http://schemas.microsoft.com/office/drawing/2014/main" id="{DEE536D6-4D06-A164-FE98-95098F9B3506}"/>
              </a:ext>
            </a:extLst>
          </p:cNvPr>
          <p:cNvGrpSpPr/>
          <p:nvPr/>
        </p:nvGrpSpPr>
        <p:grpSpPr>
          <a:xfrm>
            <a:off x="1336211" y="4377959"/>
            <a:ext cx="9624166" cy="1025958"/>
            <a:chOff x="1383882" y="5261075"/>
            <a:chExt cx="9624166" cy="1025958"/>
          </a:xfrm>
        </p:grpSpPr>
        <p:sp>
          <p:nvSpPr>
            <p:cNvPr id="84" name="TextBox 83">
              <a:extLst>
                <a:ext uri="{FF2B5EF4-FFF2-40B4-BE49-F238E27FC236}">
                  <a16:creationId xmlns:a16="http://schemas.microsoft.com/office/drawing/2014/main" id="{3735FC95-C227-ABE5-AB64-FB148E359E42}"/>
                </a:ext>
              </a:extLst>
            </p:cNvPr>
            <p:cNvSpPr txBox="1"/>
            <p:nvPr/>
          </p:nvSpPr>
          <p:spPr>
            <a:xfrm>
              <a:off x="1819509" y="5435162"/>
              <a:ext cx="2568332" cy="510396"/>
            </a:xfrm>
            <a:prstGeom prst="rect">
              <a:avLst/>
            </a:prstGeom>
            <a:noFill/>
          </p:spPr>
          <p:txBody>
            <a:bodyPr wrap="none" rtlCol="0">
              <a:spAutoFit/>
            </a:bodyPr>
            <a:lstStyle/>
            <a:p>
              <a:pPr>
                <a:lnSpc>
                  <a:spcPct val="150000"/>
                </a:lnSpc>
              </a:pPr>
              <a:r>
                <a:rPr lang="en-US" sz="2000" b="1">
                  <a:solidFill>
                    <a:srgbClr val="8696FE"/>
                  </a:solidFill>
                </a:rPr>
                <a:t>Attack Simulation</a:t>
              </a:r>
              <a:endParaRPr lang="id-ID" sz="2000" b="1">
                <a:solidFill>
                  <a:srgbClr val="8696FE"/>
                </a:solidFill>
              </a:endParaRPr>
            </a:p>
          </p:txBody>
        </p:sp>
        <p:sp>
          <p:nvSpPr>
            <p:cNvPr id="85" name="TextBox 84">
              <a:extLst>
                <a:ext uri="{FF2B5EF4-FFF2-40B4-BE49-F238E27FC236}">
                  <a16:creationId xmlns:a16="http://schemas.microsoft.com/office/drawing/2014/main" id="{F0C1D8E0-A63C-6C15-3A70-C84A776041C8}"/>
                </a:ext>
              </a:extLst>
            </p:cNvPr>
            <p:cNvSpPr txBox="1"/>
            <p:nvPr/>
          </p:nvSpPr>
          <p:spPr>
            <a:xfrm>
              <a:off x="1383882" y="5261075"/>
              <a:ext cx="495649" cy="928459"/>
            </a:xfrm>
            <a:prstGeom prst="rect">
              <a:avLst/>
            </a:prstGeom>
            <a:noFill/>
          </p:spPr>
          <p:txBody>
            <a:bodyPr wrap="none" rtlCol="0">
              <a:spAutoFit/>
            </a:bodyPr>
            <a:lstStyle/>
            <a:p>
              <a:pPr>
                <a:lnSpc>
                  <a:spcPct val="150000"/>
                </a:lnSpc>
              </a:pPr>
              <a:r>
                <a:rPr lang="en-US" sz="4000" b="1">
                  <a:solidFill>
                    <a:srgbClr val="8696FE"/>
                  </a:solidFill>
                </a:rPr>
                <a:t>3</a:t>
              </a:r>
              <a:endParaRPr lang="id-ID" sz="4000" b="1">
                <a:solidFill>
                  <a:srgbClr val="8696FE"/>
                </a:solidFill>
              </a:endParaRPr>
            </a:p>
          </p:txBody>
        </p:sp>
        <p:sp>
          <p:nvSpPr>
            <p:cNvPr id="86" name="TextBox 85">
              <a:extLst>
                <a:ext uri="{FF2B5EF4-FFF2-40B4-BE49-F238E27FC236}">
                  <a16:creationId xmlns:a16="http://schemas.microsoft.com/office/drawing/2014/main" id="{1A877C48-C4CB-2787-9C3B-8152D2F9DB0F}"/>
                </a:ext>
              </a:extLst>
            </p:cNvPr>
            <p:cNvSpPr txBox="1"/>
            <p:nvPr/>
          </p:nvSpPr>
          <p:spPr>
            <a:xfrm>
              <a:off x="1837853" y="5902056"/>
              <a:ext cx="9170195" cy="384977"/>
            </a:xfrm>
            <a:prstGeom prst="rect">
              <a:avLst/>
            </a:prstGeom>
            <a:noFill/>
          </p:spPr>
          <p:txBody>
            <a:bodyPr wrap="square" rtlCol="0">
              <a:spAutoFit/>
            </a:bodyPr>
            <a:lstStyle/>
            <a:p>
              <a:pPr>
                <a:lnSpc>
                  <a:spcPct val="150000"/>
                </a:lnSpc>
              </a:pPr>
              <a:r>
                <a:rPr lang="en-GB" sz="1400"/>
                <a:t>Simulated SIA attack on CNN and shown misclassification after the attack.</a:t>
              </a:r>
            </a:p>
          </p:txBody>
        </p:sp>
      </p:grpSp>
    </p:spTree>
    <p:extLst>
      <p:ext uri="{BB962C8B-B14F-4D97-AF65-F5344CB8AC3E}">
        <p14:creationId xmlns:p14="http://schemas.microsoft.com/office/powerpoint/2010/main" val="30517803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6936B-57E2-150E-4446-895E9BE2F003}"/>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E7CE7792-1C4A-F38D-524A-CF47FB27785F}"/>
              </a:ext>
            </a:extLst>
          </p:cNvPr>
          <p:cNvGrpSpPr/>
          <p:nvPr/>
        </p:nvGrpSpPr>
        <p:grpSpPr>
          <a:xfrm rot="454359">
            <a:off x="-11569" y="5127635"/>
            <a:ext cx="1611354" cy="1141658"/>
            <a:chOff x="-27979" y="5270662"/>
            <a:chExt cx="2140300" cy="1516423"/>
          </a:xfrm>
        </p:grpSpPr>
        <p:grpSp>
          <p:nvGrpSpPr>
            <p:cNvPr id="76" name="Graphic 11">
              <a:extLst>
                <a:ext uri="{FF2B5EF4-FFF2-40B4-BE49-F238E27FC236}">
                  <a16:creationId xmlns:a16="http://schemas.microsoft.com/office/drawing/2014/main" id="{43788261-1B45-839C-0E13-896834608846}"/>
                </a:ext>
              </a:extLst>
            </p:cNvPr>
            <p:cNvGrpSpPr/>
            <p:nvPr/>
          </p:nvGrpSpPr>
          <p:grpSpPr>
            <a:xfrm>
              <a:off x="847508" y="5270662"/>
              <a:ext cx="1264813" cy="1121269"/>
              <a:chOff x="8944372" y="1327777"/>
              <a:chExt cx="1691064" cy="1499146"/>
            </a:xfrm>
            <a:solidFill>
              <a:schemeClr val="accent4"/>
            </a:solidFill>
          </p:grpSpPr>
          <p:sp>
            <p:nvSpPr>
              <p:cNvPr id="83" name="Freeform: Shape 82">
                <a:extLst>
                  <a:ext uri="{FF2B5EF4-FFF2-40B4-BE49-F238E27FC236}">
                    <a16:creationId xmlns:a16="http://schemas.microsoft.com/office/drawing/2014/main" id="{1408BE0F-38B6-443B-04D3-3E8857860F99}"/>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5BE1FC72-3A3F-4996-4D32-0C2C8C8DFE05}"/>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F872CF79-7CB7-83FD-B65B-91A32DFCD7F3}"/>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D536ED4E-00F2-D21A-66B1-AAF5E8307B65}"/>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D46E57AE-2916-1942-1A73-CC825877D59F}"/>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77" name="Graphic 11">
              <a:extLst>
                <a:ext uri="{FF2B5EF4-FFF2-40B4-BE49-F238E27FC236}">
                  <a16:creationId xmlns:a16="http://schemas.microsoft.com/office/drawing/2014/main" id="{C0EA41DE-CC20-E370-8CE8-A4C677309464}"/>
                </a:ext>
              </a:extLst>
            </p:cNvPr>
            <p:cNvGrpSpPr/>
            <p:nvPr/>
          </p:nvGrpSpPr>
          <p:grpSpPr>
            <a:xfrm>
              <a:off x="-27979" y="5701462"/>
              <a:ext cx="1257220" cy="1085623"/>
              <a:chOff x="7773841" y="1903760"/>
              <a:chExt cx="1680912" cy="1451487"/>
            </a:xfrm>
            <a:solidFill>
              <a:schemeClr val="accent4"/>
            </a:solidFill>
          </p:grpSpPr>
          <p:sp>
            <p:nvSpPr>
              <p:cNvPr id="78" name="Freeform: Shape 77">
                <a:extLst>
                  <a:ext uri="{FF2B5EF4-FFF2-40B4-BE49-F238E27FC236}">
                    <a16:creationId xmlns:a16="http://schemas.microsoft.com/office/drawing/2014/main" id="{13624C69-221C-DB8E-32B5-8FD55BEB9CE2}"/>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5F007617-0770-4FAC-6D42-72424517C84D}"/>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DAD273B5-03CE-2780-05AD-07F5C5617881}"/>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ACEF7D43-9F95-2448-720E-78D90055D948}"/>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344FD917-1B22-1EC7-5B6D-D1D955A028FE}"/>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4" name="Google Shape;544;p14">
            <a:extLst>
              <a:ext uri="{FF2B5EF4-FFF2-40B4-BE49-F238E27FC236}">
                <a16:creationId xmlns:a16="http://schemas.microsoft.com/office/drawing/2014/main" id="{3D4C1A10-9735-7CA7-3BC2-9F7A0C208F2A}"/>
              </a:ext>
            </a:extLst>
          </p:cNvPr>
          <p:cNvSpPr/>
          <p:nvPr/>
        </p:nvSpPr>
        <p:spPr>
          <a:xfrm rot="18696891" flipH="1">
            <a:off x="255894" y="1200837"/>
            <a:ext cx="481602" cy="48160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6" name="TextBox 35">
            <a:extLst>
              <a:ext uri="{FF2B5EF4-FFF2-40B4-BE49-F238E27FC236}">
                <a16:creationId xmlns:a16="http://schemas.microsoft.com/office/drawing/2014/main" id="{0B600C24-05E8-B593-EB11-11D73CA227A7}"/>
              </a:ext>
            </a:extLst>
          </p:cNvPr>
          <p:cNvSpPr txBox="1"/>
          <p:nvPr/>
        </p:nvSpPr>
        <p:spPr>
          <a:xfrm>
            <a:off x="3196012" y="428082"/>
            <a:ext cx="5471889" cy="646331"/>
          </a:xfrm>
          <a:prstGeom prst="rect">
            <a:avLst/>
          </a:prstGeom>
          <a:noFill/>
        </p:spPr>
        <p:txBody>
          <a:bodyPr wrap="square" rtlCol="0">
            <a:spAutoFit/>
          </a:bodyPr>
          <a:lstStyle/>
          <a:p>
            <a:pPr algn="ctr"/>
            <a:r>
              <a:rPr lang="en-GB" sz="3600" b="1">
                <a:solidFill>
                  <a:schemeClr val="accent3"/>
                </a:solidFill>
                <a:latin typeface="Outfit Medium" pitchFamily="2" charset="0"/>
              </a:rPr>
              <a:t>Project Completion</a:t>
            </a:r>
            <a:endParaRPr lang="en-ID" sz="3600" b="1">
              <a:solidFill>
                <a:schemeClr val="accent3"/>
              </a:solidFill>
              <a:latin typeface="Outfit Medium" pitchFamily="2" charset="0"/>
            </a:endParaRPr>
          </a:p>
        </p:txBody>
      </p:sp>
      <p:sp>
        <p:nvSpPr>
          <p:cNvPr id="73" name="Google Shape;544;p14">
            <a:extLst>
              <a:ext uri="{FF2B5EF4-FFF2-40B4-BE49-F238E27FC236}">
                <a16:creationId xmlns:a16="http://schemas.microsoft.com/office/drawing/2014/main" id="{372F590D-0A22-FD1B-CF0E-F1BB98AC37DE}"/>
              </a:ext>
            </a:extLst>
          </p:cNvPr>
          <p:cNvSpPr/>
          <p:nvPr/>
        </p:nvSpPr>
        <p:spPr>
          <a:xfrm rot="18696891" flipH="1">
            <a:off x="10473845" y="999181"/>
            <a:ext cx="1071814" cy="107181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3" name="Picture 2" descr="A diagram of a process&#10;&#10;Description automatically generated">
            <a:extLst>
              <a:ext uri="{FF2B5EF4-FFF2-40B4-BE49-F238E27FC236}">
                <a16:creationId xmlns:a16="http://schemas.microsoft.com/office/drawing/2014/main" id="{DAE20D06-17FB-5426-E080-1F31C29F4A6B}"/>
              </a:ext>
            </a:extLst>
          </p:cNvPr>
          <p:cNvPicPr>
            <a:picLocks noChangeAspect="1"/>
          </p:cNvPicPr>
          <p:nvPr/>
        </p:nvPicPr>
        <p:blipFill>
          <a:blip r:embed="rId2"/>
          <a:stretch>
            <a:fillRect/>
          </a:stretch>
        </p:blipFill>
        <p:spPr>
          <a:xfrm>
            <a:off x="1016000" y="1035539"/>
            <a:ext cx="10160000" cy="5148385"/>
          </a:xfrm>
          <a:prstGeom prst="rect">
            <a:avLst/>
          </a:prstGeom>
        </p:spPr>
      </p:pic>
      <p:pic>
        <p:nvPicPr>
          <p:cNvPr id="4" name="Picture 3" descr="A red location pin with a black background&#10;&#10;Description automatically generated">
            <a:extLst>
              <a:ext uri="{FF2B5EF4-FFF2-40B4-BE49-F238E27FC236}">
                <a16:creationId xmlns:a16="http://schemas.microsoft.com/office/drawing/2014/main" id="{B716D51B-D263-CC1F-EE50-681C1B4072E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621741" y="689486"/>
            <a:ext cx="679900" cy="679900"/>
          </a:xfrm>
          <a:prstGeom prst="rect">
            <a:avLst/>
          </a:prstGeom>
        </p:spPr>
      </p:pic>
    </p:spTree>
    <p:extLst>
      <p:ext uri="{BB962C8B-B14F-4D97-AF65-F5344CB8AC3E}">
        <p14:creationId xmlns:p14="http://schemas.microsoft.com/office/powerpoint/2010/main" val="547770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FE191-63A1-8FC7-B330-94452CC0505A}"/>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A2A1A281-098D-9B82-5CC8-8C38D55BE744}"/>
              </a:ext>
            </a:extLst>
          </p:cNvPr>
          <p:cNvSpPr txBox="1"/>
          <p:nvPr/>
        </p:nvSpPr>
        <p:spPr>
          <a:xfrm>
            <a:off x="2324669" y="265825"/>
            <a:ext cx="7542662" cy="769441"/>
          </a:xfrm>
          <a:prstGeom prst="rect">
            <a:avLst/>
          </a:prstGeom>
          <a:noFill/>
        </p:spPr>
        <p:txBody>
          <a:bodyPr wrap="square" rtlCol="0">
            <a:spAutoFit/>
          </a:bodyPr>
          <a:lstStyle/>
          <a:p>
            <a:pPr algn="ctr"/>
            <a:r>
              <a:rPr lang="en-GB" sz="4400" b="1">
                <a:solidFill>
                  <a:schemeClr val="accent3"/>
                </a:solidFill>
                <a:latin typeface="Outfit Medium" pitchFamily="2" charset="0"/>
              </a:rPr>
              <a:t>References</a:t>
            </a:r>
            <a:endParaRPr lang="en-ID" sz="4400" b="1">
              <a:solidFill>
                <a:schemeClr val="accent3"/>
              </a:solidFill>
              <a:latin typeface="Outfit Medium" pitchFamily="2" charset="0"/>
            </a:endParaRPr>
          </a:p>
        </p:txBody>
      </p:sp>
      <p:sp>
        <p:nvSpPr>
          <p:cNvPr id="60" name="Google Shape;544;p14">
            <a:extLst>
              <a:ext uri="{FF2B5EF4-FFF2-40B4-BE49-F238E27FC236}">
                <a16:creationId xmlns:a16="http://schemas.microsoft.com/office/drawing/2014/main" id="{AC213884-920C-2308-F9E3-7E41FCC66982}"/>
              </a:ext>
            </a:extLst>
          </p:cNvPr>
          <p:cNvSpPr/>
          <p:nvPr/>
        </p:nvSpPr>
        <p:spPr>
          <a:xfrm rot="9755937" flipH="1">
            <a:off x="330877" y="306828"/>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61" name="Google Shape;544;p14">
            <a:extLst>
              <a:ext uri="{FF2B5EF4-FFF2-40B4-BE49-F238E27FC236}">
                <a16:creationId xmlns:a16="http://schemas.microsoft.com/office/drawing/2014/main" id="{513116EB-7C3D-2217-60B1-891A4C80F9DD}"/>
              </a:ext>
            </a:extLst>
          </p:cNvPr>
          <p:cNvSpPr/>
          <p:nvPr/>
        </p:nvSpPr>
        <p:spPr>
          <a:xfrm rot="2730025" flipH="1">
            <a:off x="10842694" y="5806206"/>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C5C8030E-DB45-7ECE-C128-9FD25433F02E}"/>
              </a:ext>
            </a:extLst>
          </p:cNvPr>
          <p:cNvSpPr txBox="1"/>
          <p:nvPr/>
        </p:nvSpPr>
        <p:spPr>
          <a:xfrm>
            <a:off x="718462" y="1035266"/>
            <a:ext cx="10720552" cy="5724644"/>
          </a:xfrm>
          <a:prstGeom prst="rect">
            <a:avLst/>
          </a:prstGeom>
          <a:noFill/>
        </p:spPr>
        <p:txBody>
          <a:bodyPr wrap="square" rtlCol="0">
            <a:spAutoFit/>
          </a:bodyPr>
          <a:lstStyle>
            <a:defPPr>
              <a:defRPr lang="en-US"/>
            </a:defPPr>
            <a:lvl1pPr>
              <a:lnSpc>
                <a:spcPct val="120000"/>
              </a:lnSpc>
              <a:defRPr sz="1200" b="0" i="0">
                <a:solidFill>
                  <a:schemeClr val="tx1">
                    <a:lumMod val="50000"/>
                    <a:lumOff val="50000"/>
                  </a:schemeClr>
                </a:solidFill>
                <a:effectLst/>
              </a:defRPr>
            </a:lvl1pPr>
          </a:lstStyle>
          <a:p>
            <a:pPr algn="just"/>
            <a:r>
              <a:rPr lang="en-US" sz="1800">
                <a:solidFill>
                  <a:schemeClr val="tx1"/>
                </a:solidFill>
              </a:rPr>
              <a:t>[1] </a:t>
            </a:r>
            <a:r>
              <a:rPr lang="en-US" sz="1800">
                <a:solidFill>
                  <a:schemeClr val="tx1"/>
                </a:solidFill>
                <a:ea typeface="+mn-lt"/>
                <a:cs typeface="+mn-lt"/>
              </a:rPr>
              <a:t>I. J. Goodfellow, J. </a:t>
            </a:r>
            <a:r>
              <a:rPr lang="en-US" sz="1800" err="1">
                <a:solidFill>
                  <a:schemeClr val="tx1"/>
                </a:solidFill>
                <a:ea typeface="+mn-lt"/>
                <a:cs typeface="+mn-lt"/>
              </a:rPr>
              <a:t>Shlens</a:t>
            </a:r>
            <a:r>
              <a:rPr lang="en-US" sz="1800">
                <a:solidFill>
                  <a:schemeClr val="tx1"/>
                </a:solidFill>
                <a:ea typeface="+mn-lt"/>
                <a:cs typeface="+mn-lt"/>
              </a:rPr>
              <a:t>, and C. </a:t>
            </a:r>
            <a:r>
              <a:rPr lang="en-US" sz="1800" err="1">
                <a:solidFill>
                  <a:schemeClr val="tx1"/>
                </a:solidFill>
                <a:ea typeface="+mn-lt"/>
                <a:cs typeface="+mn-lt"/>
              </a:rPr>
              <a:t>Szegedy</a:t>
            </a:r>
            <a:r>
              <a:rPr lang="en-US" sz="1800">
                <a:solidFill>
                  <a:schemeClr val="tx1"/>
                </a:solidFill>
                <a:ea typeface="+mn-lt"/>
                <a:cs typeface="+mn-lt"/>
              </a:rPr>
              <a:t>, "Explaining and harnessing adversarial examples," in Proc. Int. Conf. Learn. Representations (ICLR), San Diego, CA, USA, May 2015, pp. 1-11. [Online]. Available: </a:t>
            </a:r>
            <a:r>
              <a:rPr lang="en-US" sz="1800">
                <a:solidFill>
                  <a:srgbClr val="0070C0"/>
                </a:solidFill>
                <a:ea typeface="+mn-lt"/>
                <a:cs typeface="+mn-lt"/>
                <a:hlinkClick r:id="rId2">
                  <a:extLst>
                    <a:ext uri="{A12FA001-AC4F-418D-AE19-62706E023703}">
                      <ahyp:hlinkClr xmlns:ahyp="http://schemas.microsoft.com/office/drawing/2018/hyperlinkcolor" val="tx"/>
                    </a:ext>
                  </a:extLst>
                </a:hlinkClick>
              </a:rPr>
              <a:t>https://arxiv.org/abs/1412.6572</a:t>
            </a:r>
            <a:endParaRPr lang="en-US" sz="1800">
              <a:solidFill>
                <a:srgbClr val="0070C0"/>
              </a:solidFill>
            </a:endParaRPr>
          </a:p>
          <a:p>
            <a:pPr algn="just">
              <a:lnSpc>
                <a:spcPct val="120000"/>
              </a:lnSpc>
            </a:pPr>
            <a:endParaRPr lang="en-US" sz="1800">
              <a:solidFill>
                <a:schemeClr val="tx1"/>
              </a:solidFill>
            </a:endParaRPr>
          </a:p>
          <a:p>
            <a:pPr algn="just"/>
            <a:r>
              <a:rPr lang="en-US" sz="1800">
                <a:solidFill>
                  <a:schemeClr val="tx1"/>
                </a:solidFill>
              </a:rPr>
              <a:t>[2] </a:t>
            </a:r>
            <a:r>
              <a:rPr lang="en-US" sz="1800">
                <a:solidFill>
                  <a:schemeClr val="tx1"/>
                </a:solidFill>
                <a:ea typeface="+mn-lt"/>
                <a:cs typeface="+mn-lt"/>
              </a:rPr>
              <a:t>X. Yuan, P. He, Q. Zhu, and X. Li, "Adversarial examples: Attacks and defenses for deep learning," </a:t>
            </a:r>
            <a:r>
              <a:rPr lang="en-US" sz="1800" i="1">
                <a:solidFill>
                  <a:schemeClr val="tx1"/>
                </a:solidFill>
                <a:ea typeface="+mn-lt"/>
                <a:cs typeface="+mn-lt"/>
              </a:rPr>
              <a:t>IEEE Trans. Neural </a:t>
            </a:r>
            <a:r>
              <a:rPr lang="en-US" sz="1800" i="1" err="1">
                <a:solidFill>
                  <a:schemeClr val="tx1"/>
                </a:solidFill>
                <a:ea typeface="+mn-lt"/>
                <a:cs typeface="+mn-lt"/>
              </a:rPr>
              <a:t>Netw</a:t>
            </a:r>
            <a:r>
              <a:rPr lang="en-US" sz="1800" i="1">
                <a:solidFill>
                  <a:schemeClr val="tx1"/>
                </a:solidFill>
                <a:ea typeface="+mn-lt"/>
                <a:cs typeface="+mn-lt"/>
              </a:rPr>
              <a:t>. Learn. Syst.</a:t>
            </a:r>
            <a:r>
              <a:rPr lang="en-US" sz="1800">
                <a:solidFill>
                  <a:schemeClr val="tx1"/>
                </a:solidFill>
                <a:ea typeface="+mn-lt"/>
                <a:cs typeface="+mn-lt"/>
              </a:rPr>
              <a:t>, vol. 30, no. 9, pp. 2805-2824, Sep. 2019. [Online]. Available: </a:t>
            </a:r>
            <a:r>
              <a:rPr lang="en-US" sz="1800">
                <a:solidFill>
                  <a:srgbClr val="0070C0"/>
                </a:solidFill>
                <a:ea typeface="+mn-lt"/>
                <a:cs typeface="+mn-lt"/>
                <a:hlinkClick r:id="rId3">
                  <a:extLst>
                    <a:ext uri="{A12FA001-AC4F-418D-AE19-62706E023703}">
                      <ahyp:hlinkClr xmlns:ahyp="http://schemas.microsoft.com/office/drawing/2018/hyperlinkcolor" val="tx"/>
                    </a:ext>
                  </a:extLst>
                </a:hlinkClick>
              </a:rPr>
              <a:t>https://ieeexplore.ieee.org/document/8601309</a:t>
            </a:r>
          </a:p>
          <a:p>
            <a:pPr algn="just">
              <a:lnSpc>
                <a:spcPct val="120000"/>
              </a:lnSpc>
            </a:pPr>
            <a:endParaRPr lang="en-US" sz="1800">
              <a:solidFill>
                <a:schemeClr val="tx1"/>
              </a:solidFill>
            </a:endParaRPr>
          </a:p>
          <a:p>
            <a:pPr algn="just"/>
            <a:r>
              <a:rPr lang="en-US" sz="1800">
                <a:solidFill>
                  <a:schemeClr val="tx1"/>
                </a:solidFill>
              </a:rPr>
              <a:t>[3] </a:t>
            </a:r>
            <a:r>
              <a:rPr lang="en-US" sz="1800">
                <a:solidFill>
                  <a:schemeClr val="tx1"/>
                </a:solidFill>
                <a:ea typeface="+mn-lt"/>
                <a:cs typeface="+mn-lt"/>
              </a:rPr>
              <a:t>N. </a:t>
            </a:r>
            <a:r>
              <a:rPr lang="en-US" sz="1800" err="1">
                <a:solidFill>
                  <a:schemeClr val="tx1"/>
                </a:solidFill>
                <a:ea typeface="+mn-lt"/>
                <a:cs typeface="+mn-lt"/>
              </a:rPr>
              <a:t>Papernot</a:t>
            </a:r>
            <a:r>
              <a:rPr lang="en-US" sz="1800">
                <a:solidFill>
                  <a:schemeClr val="tx1"/>
                </a:solidFill>
                <a:ea typeface="+mn-lt"/>
                <a:cs typeface="+mn-lt"/>
              </a:rPr>
              <a:t>, P. McDaniel, I. J. Goodfellow, S. Jha, Z. B. Celik, and A. Swami, "Practical black-box attacks against machine learning," in </a:t>
            </a:r>
            <a:r>
              <a:rPr lang="en-US" sz="1800" i="1">
                <a:solidFill>
                  <a:schemeClr val="tx1"/>
                </a:solidFill>
                <a:ea typeface="+mn-lt"/>
                <a:cs typeface="+mn-lt"/>
              </a:rPr>
              <a:t>Proc. 2017 ACM Asia Conf. </a:t>
            </a:r>
            <a:r>
              <a:rPr lang="en-US" sz="1800" i="1" err="1">
                <a:solidFill>
                  <a:schemeClr val="tx1"/>
                </a:solidFill>
                <a:ea typeface="+mn-lt"/>
                <a:cs typeface="+mn-lt"/>
              </a:rPr>
              <a:t>Comput</a:t>
            </a:r>
            <a:r>
              <a:rPr lang="en-US" sz="1800" i="1">
                <a:solidFill>
                  <a:schemeClr val="tx1"/>
                </a:solidFill>
                <a:ea typeface="+mn-lt"/>
                <a:cs typeface="+mn-lt"/>
              </a:rPr>
              <a:t>. Commun. Security (</a:t>
            </a:r>
            <a:r>
              <a:rPr lang="en-US" sz="1800" i="1" err="1">
                <a:solidFill>
                  <a:schemeClr val="tx1"/>
                </a:solidFill>
                <a:ea typeface="+mn-lt"/>
                <a:cs typeface="+mn-lt"/>
              </a:rPr>
              <a:t>AsiaCCS</a:t>
            </a:r>
            <a:r>
              <a:rPr lang="en-US" sz="1800" i="1">
                <a:solidFill>
                  <a:schemeClr val="tx1"/>
                </a:solidFill>
                <a:ea typeface="+mn-lt"/>
                <a:cs typeface="+mn-lt"/>
              </a:rPr>
              <a:t>)</a:t>
            </a:r>
            <a:r>
              <a:rPr lang="en-US" sz="1800">
                <a:solidFill>
                  <a:schemeClr val="tx1"/>
                </a:solidFill>
                <a:ea typeface="+mn-lt"/>
                <a:cs typeface="+mn-lt"/>
              </a:rPr>
              <a:t>, Abu Dhabi, United Arab Emirates, Apr. 2017, pp. 506-519. [Online]. Available: </a:t>
            </a:r>
            <a:r>
              <a:rPr lang="en-US" sz="1800">
                <a:solidFill>
                  <a:srgbClr val="0070C0"/>
                </a:solidFill>
                <a:ea typeface="+mn-lt"/>
                <a:cs typeface="+mn-lt"/>
                <a:hlinkClick r:id="rId4">
                  <a:extLst>
                    <a:ext uri="{A12FA001-AC4F-418D-AE19-62706E023703}">
                      <ahyp:hlinkClr xmlns:ahyp="http://schemas.microsoft.com/office/drawing/2018/hyperlinkcolor" val="tx"/>
                    </a:ext>
                  </a:extLst>
                </a:hlinkClick>
              </a:rPr>
              <a:t>https://dl.acm.org/doi/10.1145/3052973.3053009</a:t>
            </a:r>
            <a:endParaRPr lang="en-US" sz="1800">
              <a:solidFill>
                <a:srgbClr val="0070C0"/>
              </a:solidFill>
              <a:ea typeface="+mn-lt"/>
              <a:cs typeface="+mn-lt"/>
            </a:endParaRPr>
          </a:p>
          <a:p>
            <a:pPr algn="just"/>
            <a:endParaRPr lang="en-US" sz="1800">
              <a:solidFill>
                <a:srgbClr val="0070C0"/>
              </a:solidFill>
              <a:ea typeface="+mn-lt"/>
              <a:cs typeface="+mn-lt"/>
            </a:endParaRPr>
          </a:p>
          <a:p>
            <a:pPr algn="just"/>
            <a:r>
              <a:rPr lang="en-US" sz="1800">
                <a:solidFill>
                  <a:schemeClr val="tx1"/>
                </a:solidFill>
                <a:ea typeface="+mn-lt"/>
                <a:cs typeface="+mn-lt"/>
              </a:rPr>
              <a:t>[4]A. </a:t>
            </a:r>
            <a:r>
              <a:rPr lang="en-US" sz="1800" err="1">
                <a:solidFill>
                  <a:schemeClr val="tx1"/>
                </a:solidFill>
                <a:ea typeface="+mn-lt"/>
                <a:cs typeface="+mn-lt"/>
              </a:rPr>
              <a:t>Madry</a:t>
            </a:r>
            <a:r>
              <a:rPr lang="en-US" sz="1800">
                <a:solidFill>
                  <a:schemeClr val="tx1"/>
                </a:solidFill>
                <a:ea typeface="+mn-lt"/>
                <a:cs typeface="+mn-lt"/>
              </a:rPr>
              <a:t>, A. </a:t>
            </a:r>
            <a:r>
              <a:rPr lang="en-US" sz="1800" err="1">
                <a:solidFill>
                  <a:schemeClr val="tx1"/>
                </a:solidFill>
                <a:ea typeface="+mn-lt"/>
                <a:cs typeface="+mn-lt"/>
              </a:rPr>
              <a:t>Makelov</a:t>
            </a:r>
            <a:r>
              <a:rPr lang="en-US" sz="1800">
                <a:solidFill>
                  <a:schemeClr val="tx1"/>
                </a:solidFill>
                <a:ea typeface="+mn-lt"/>
                <a:cs typeface="+mn-lt"/>
              </a:rPr>
              <a:t>, L. Schmidt, D. Tsipras, and A. </a:t>
            </a:r>
            <a:r>
              <a:rPr lang="en-US" sz="1800" err="1">
                <a:solidFill>
                  <a:schemeClr val="tx1"/>
                </a:solidFill>
                <a:ea typeface="+mn-lt"/>
                <a:cs typeface="+mn-lt"/>
              </a:rPr>
              <a:t>Vladu</a:t>
            </a:r>
            <a:r>
              <a:rPr lang="en-US" sz="1800">
                <a:solidFill>
                  <a:schemeClr val="tx1"/>
                </a:solidFill>
                <a:ea typeface="+mn-lt"/>
                <a:cs typeface="+mn-lt"/>
              </a:rPr>
              <a:t>, "Towards deep learning models resistant to adversarial attacks," in </a:t>
            </a:r>
            <a:r>
              <a:rPr lang="en-US" sz="1800" i="1">
                <a:solidFill>
                  <a:schemeClr val="tx1"/>
                </a:solidFill>
                <a:ea typeface="+mn-lt"/>
                <a:cs typeface="+mn-lt"/>
              </a:rPr>
              <a:t>Proc. Int. Conf. Learn. Representations (ICLR)</a:t>
            </a:r>
            <a:r>
              <a:rPr lang="en-US" sz="1800">
                <a:solidFill>
                  <a:schemeClr val="tx1"/>
                </a:solidFill>
                <a:ea typeface="+mn-lt"/>
                <a:cs typeface="+mn-lt"/>
              </a:rPr>
              <a:t>, Vancouver, BC, Canada, Apr. 2018, pp. 1-18. [Online]. Available: </a:t>
            </a:r>
            <a:r>
              <a:rPr lang="en-US" sz="1800">
                <a:solidFill>
                  <a:srgbClr val="0070C0"/>
                </a:solidFill>
                <a:ea typeface="+mn-lt"/>
                <a:cs typeface="+mn-lt"/>
                <a:hlinkClick r:id="rId5">
                  <a:extLst>
                    <a:ext uri="{A12FA001-AC4F-418D-AE19-62706E023703}">
                      <ahyp:hlinkClr xmlns:ahyp="http://schemas.microsoft.com/office/drawing/2018/hyperlinkcolor" val="tx"/>
                    </a:ext>
                  </a:extLst>
                </a:hlinkClick>
              </a:rPr>
              <a:t>https://arxiv.org/abs/1706.06083</a:t>
            </a:r>
            <a:endParaRPr lang="en-US" sz="1800">
              <a:solidFill>
                <a:srgbClr val="0070C0"/>
              </a:solidFill>
              <a:ea typeface="+mn-lt"/>
              <a:cs typeface="+mn-lt"/>
            </a:endParaRPr>
          </a:p>
          <a:p>
            <a:pPr algn="just"/>
            <a:endParaRPr lang="en-US" sz="1800">
              <a:solidFill>
                <a:schemeClr val="tx1"/>
              </a:solidFill>
              <a:ea typeface="+mn-lt"/>
              <a:cs typeface="+mn-lt"/>
            </a:endParaRPr>
          </a:p>
        </p:txBody>
      </p:sp>
    </p:spTree>
    <p:extLst>
      <p:ext uri="{BB962C8B-B14F-4D97-AF65-F5344CB8AC3E}">
        <p14:creationId xmlns:p14="http://schemas.microsoft.com/office/powerpoint/2010/main" val="23630682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8B025-92A2-5472-52F2-45CF2E711DA6}"/>
            </a:ext>
          </a:extLst>
        </p:cNvPr>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0BC609E-F479-CB16-1512-0E3017500F61}"/>
              </a:ext>
            </a:extLst>
          </p:cNvPr>
          <p:cNvSpPr>
            <a:spLocks noGrp="1"/>
          </p:cNvSpPr>
          <p:nvPr>
            <p:ph type="pic" sz="quarter" idx="10"/>
          </p:nvPr>
        </p:nvSpPr>
        <p:spPr/>
        <p:txBody>
          <a:bodyPr/>
          <a:lstStyle/>
          <a:p>
            <a:endParaRPr lang="en-US"/>
          </a:p>
        </p:txBody>
      </p:sp>
      <p:sp>
        <p:nvSpPr>
          <p:cNvPr id="3" name="Rectangle 2">
            <a:extLst>
              <a:ext uri="{FF2B5EF4-FFF2-40B4-BE49-F238E27FC236}">
                <a16:creationId xmlns:a16="http://schemas.microsoft.com/office/drawing/2014/main" id="{AB8242CD-B24C-8D21-D218-8B9E0E8EE8B7}"/>
              </a:ext>
            </a:extLst>
          </p:cNvPr>
          <p:cNvSpPr/>
          <p:nvPr/>
        </p:nvSpPr>
        <p:spPr>
          <a:xfrm>
            <a:off x="0" y="0"/>
            <a:ext cx="12192000" cy="6858000"/>
          </a:xfrm>
          <a:prstGeom prst="rect">
            <a:avLst/>
          </a:pr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 name="Freeform: Shape 28">
            <a:extLst>
              <a:ext uri="{FF2B5EF4-FFF2-40B4-BE49-F238E27FC236}">
                <a16:creationId xmlns:a16="http://schemas.microsoft.com/office/drawing/2014/main" id="{CA277121-2237-7C83-80BF-C7673C9BD7EF}"/>
              </a:ext>
            </a:extLst>
          </p:cNvPr>
          <p:cNvSpPr/>
          <p:nvPr/>
        </p:nvSpPr>
        <p:spPr>
          <a:xfrm rot="20589211" flipH="1">
            <a:off x="6408867" y="-642825"/>
            <a:ext cx="6359498" cy="6034238"/>
          </a:xfrm>
          <a:custGeom>
            <a:avLst/>
            <a:gdLst>
              <a:gd name="connsiteX0" fmla="*/ 4951073 w 6359498"/>
              <a:gd name="connsiteY0" fmla="*/ 0 h 6034238"/>
              <a:gd name="connsiteX1" fmla="*/ 0 w 6359498"/>
              <a:gd name="connsiteY1" fmla="*/ 1499201 h 6034238"/>
              <a:gd name="connsiteX2" fmla="*/ 1206157 w 6359498"/>
              <a:gd name="connsiteY2" fmla="*/ 5482504 h 6034238"/>
              <a:gd name="connsiteX3" fmla="*/ 1454410 w 6359498"/>
              <a:gd name="connsiteY3" fmla="*/ 5633321 h 6034238"/>
              <a:gd name="connsiteX4" fmla="*/ 3037752 w 6359498"/>
              <a:gd name="connsiteY4" fmla="*/ 6034238 h 6034238"/>
              <a:gd name="connsiteX5" fmla="*/ 6359498 w 6359498"/>
              <a:gd name="connsiteY5" fmla="*/ 2712492 h 6034238"/>
              <a:gd name="connsiteX6" fmla="*/ 5150691 w 6359498"/>
              <a:gd name="connsiteY6" fmla="*/ 149271 h 603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9498" h="6034238">
                <a:moveTo>
                  <a:pt x="4951073" y="0"/>
                </a:moveTo>
                <a:lnTo>
                  <a:pt x="0" y="1499201"/>
                </a:lnTo>
                <a:lnTo>
                  <a:pt x="1206157" y="5482504"/>
                </a:lnTo>
                <a:lnTo>
                  <a:pt x="1454410" y="5633321"/>
                </a:lnTo>
                <a:cubicBezTo>
                  <a:pt x="1925080" y="5889004"/>
                  <a:pt x="2464456" y="6034238"/>
                  <a:pt x="3037752" y="6034238"/>
                </a:cubicBezTo>
                <a:cubicBezTo>
                  <a:pt x="4872302" y="6034238"/>
                  <a:pt x="6359498" y="4547042"/>
                  <a:pt x="6359498" y="2712492"/>
                </a:cubicBezTo>
                <a:cubicBezTo>
                  <a:pt x="6359498" y="1680558"/>
                  <a:pt x="5888940" y="758528"/>
                  <a:pt x="5150691" y="149271"/>
                </a:cubicBezTo>
                <a:close/>
              </a:path>
            </a:pathLst>
          </a:cu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5" name="Freeform: Shape 9">
            <a:extLst>
              <a:ext uri="{FF2B5EF4-FFF2-40B4-BE49-F238E27FC236}">
                <a16:creationId xmlns:a16="http://schemas.microsoft.com/office/drawing/2014/main" id="{EE389976-5562-6AE5-FF7E-0B88487E034D}"/>
              </a:ext>
            </a:extLst>
          </p:cNvPr>
          <p:cNvSpPr/>
          <p:nvPr/>
        </p:nvSpPr>
        <p:spPr>
          <a:xfrm>
            <a:off x="1" y="749993"/>
            <a:ext cx="12467491" cy="2995529"/>
          </a:xfrm>
          <a:custGeom>
            <a:avLst/>
            <a:gdLst>
              <a:gd name="connsiteX0" fmla="*/ 0 w 9944101"/>
              <a:gd name="connsiteY0" fmla="*/ 0 h 3440096"/>
              <a:gd name="connsiteX1" fmla="*/ 9750183 w 9944101"/>
              <a:gd name="connsiteY1" fmla="*/ 0 h 3440096"/>
              <a:gd name="connsiteX2" fmla="*/ 9944101 w 9944101"/>
              <a:gd name="connsiteY2" fmla="*/ 193918 h 3440096"/>
              <a:gd name="connsiteX3" fmla="*/ 9944101 w 9944101"/>
              <a:gd name="connsiteY3" fmla="*/ 3246178 h 3440096"/>
              <a:gd name="connsiteX4" fmla="*/ 9750183 w 9944101"/>
              <a:gd name="connsiteY4" fmla="*/ 3440096 h 3440096"/>
              <a:gd name="connsiteX5" fmla="*/ 0 w 9944101"/>
              <a:gd name="connsiteY5" fmla="*/ 3440096 h 344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4101" h="3440096">
                <a:moveTo>
                  <a:pt x="0" y="0"/>
                </a:moveTo>
                <a:lnTo>
                  <a:pt x="9750183" y="0"/>
                </a:lnTo>
                <a:cubicBezTo>
                  <a:pt x="9857281" y="0"/>
                  <a:pt x="9944101" y="86820"/>
                  <a:pt x="9944101" y="193918"/>
                </a:cubicBezTo>
                <a:lnTo>
                  <a:pt x="9944101" y="3246178"/>
                </a:lnTo>
                <a:cubicBezTo>
                  <a:pt x="9944101" y="3353276"/>
                  <a:pt x="9857281" y="3440096"/>
                  <a:pt x="9750183" y="3440096"/>
                </a:cubicBezTo>
                <a:lnTo>
                  <a:pt x="0" y="3440096"/>
                </a:lnTo>
                <a:close/>
              </a:path>
            </a:pathLst>
          </a:custGeom>
          <a:solidFill>
            <a:schemeClr val="accent3"/>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solidFill>
                <a:schemeClr val="accent1"/>
              </a:solidFill>
            </a:endParaRPr>
          </a:p>
        </p:txBody>
      </p:sp>
      <p:sp>
        <p:nvSpPr>
          <p:cNvPr id="6" name="TextBox 5">
            <a:extLst>
              <a:ext uri="{FF2B5EF4-FFF2-40B4-BE49-F238E27FC236}">
                <a16:creationId xmlns:a16="http://schemas.microsoft.com/office/drawing/2014/main" id="{E177CB91-F59B-FA14-C8E8-DBC1E0777834}"/>
              </a:ext>
            </a:extLst>
          </p:cNvPr>
          <p:cNvSpPr txBox="1"/>
          <p:nvPr/>
        </p:nvSpPr>
        <p:spPr>
          <a:xfrm>
            <a:off x="4234473" y="1234246"/>
            <a:ext cx="3447675" cy="1446550"/>
          </a:xfrm>
          <a:prstGeom prst="rect">
            <a:avLst/>
          </a:prstGeom>
          <a:noFill/>
        </p:spPr>
        <p:txBody>
          <a:bodyPr wrap="none" lIns="91440" tIns="45720" rIns="91440" bIns="45720" rtlCol="0" anchor="t">
            <a:spAutoFit/>
          </a:bodyPr>
          <a:lstStyle/>
          <a:p>
            <a:pPr algn="ctr"/>
            <a:r>
              <a:rPr lang="en-ID" sz="4400" b="1" i="0">
                <a:solidFill>
                  <a:schemeClr val="bg1"/>
                </a:solidFill>
                <a:effectLst/>
                <a:latin typeface="Rubik" pitchFamily="2" charset="-79"/>
                <a:cs typeface="Rubik"/>
              </a:rPr>
              <a:t>IT21182600</a:t>
            </a:r>
          </a:p>
          <a:p>
            <a:pPr algn="ctr"/>
            <a:r>
              <a:rPr lang="en-ID" sz="4400" b="1">
                <a:solidFill>
                  <a:schemeClr val="bg1"/>
                </a:solidFill>
                <a:latin typeface="Rubik" pitchFamily="2" charset="-79"/>
                <a:cs typeface="Rubik"/>
              </a:rPr>
              <a:t>W.N. </a:t>
            </a:r>
            <a:r>
              <a:rPr lang="en-ID" sz="4400" b="1" err="1">
                <a:solidFill>
                  <a:schemeClr val="bg1"/>
                </a:solidFill>
                <a:latin typeface="Rubik" pitchFamily="2" charset="-79"/>
                <a:cs typeface="Rubik"/>
              </a:rPr>
              <a:t>Dilsara</a:t>
            </a:r>
            <a:endParaRPr lang="en-ID" sz="4400" b="1">
              <a:solidFill>
                <a:schemeClr val="bg1"/>
              </a:solidFill>
              <a:latin typeface="Rubik" pitchFamily="2" charset="-79"/>
              <a:cs typeface="Rubik" pitchFamily="2" charset="-79"/>
            </a:endParaRPr>
          </a:p>
        </p:txBody>
      </p:sp>
      <p:sp>
        <p:nvSpPr>
          <p:cNvPr id="10" name="TextBox 9">
            <a:extLst>
              <a:ext uri="{FF2B5EF4-FFF2-40B4-BE49-F238E27FC236}">
                <a16:creationId xmlns:a16="http://schemas.microsoft.com/office/drawing/2014/main" id="{6DF5DB9D-1141-861E-D022-76D671C59A54}"/>
              </a:ext>
            </a:extLst>
          </p:cNvPr>
          <p:cNvSpPr txBox="1"/>
          <p:nvPr/>
        </p:nvSpPr>
        <p:spPr>
          <a:xfrm>
            <a:off x="3663668" y="2728242"/>
            <a:ext cx="4993097" cy="338554"/>
          </a:xfrm>
          <a:prstGeom prst="rect">
            <a:avLst/>
          </a:prstGeom>
          <a:noFill/>
        </p:spPr>
        <p:txBody>
          <a:bodyPr wrap="square">
            <a:spAutoFit/>
          </a:bodyPr>
          <a:lstStyle/>
          <a:p>
            <a:pPr algn="ctr"/>
            <a:r>
              <a:rPr lang="en-ID" sz="1600" i="1">
                <a:solidFill>
                  <a:schemeClr val="bg1"/>
                </a:solidFill>
                <a:latin typeface="Open Sans" panose="020B0606030504020204" pitchFamily="34" charset="0"/>
                <a:ea typeface="Open Sans" panose="020B0606030504020204" pitchFamily="34" charset="0"/>
                <a:cs typeface="Open Sans" panose="020B0606030504020204" pitchFamily="34" charset="0"/>
              </a:rPr>
              <a:t>Cyber Security</a:t>
            </a:r>
          </a:p>
        </p:txBody>
      </p:sp>
      <p:sp>
        <p:nvSpPr>
          <p:cNvPr id="8" name="Rectangle: Rounded Corners 7">
            <a:extLst>
              <a:ext uri="{FF2B5EF4-FFF2-40B4-BE49-F238E27FC236}">
                <a16:creationId xmlns:a16="http://schemas.microsoft.com/office/drawing/2014/main" id="{E3B3B1BD-6BEB-DBB8-9C45-4E1897C06FD4}"/>
              </a:ext>
            </a:extLst>
          </p:cNvPr>
          <p:cNvSpPr/>
          <p:nvPr/>
        </p:nvSpPr>
        <p:spPr>
          <a:xfrm>
            <a:off x="4328576" y="3187922"/>
            <a:ext cx="3353572" cy="3090490"/>
          </a:xfrm>
          <a:prstGeom prst="roundRect">
            <a:avLst>
              <a:gd name="adj" fmla="val 11055"/>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Tree>
    <p:extLst>
      <p:ext uri="{BB962C8B-B14F-4D97-AF65-F5344CB8AC3E}">
        <p14:creationId xmlns:p14="http://schemas.microsoft.com/office/powerpoint/2010/main" val="669162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270B2-E4CC-ED55-E2D6-FEE5AC7B00A3}"/>
            </a:ext>
          </a:extLst>
        </p:cNvPr>
        <p:cNvGrpSpPr/>
        <p:nvPr/>
      </p:nvGrpSpPr>
      <p:grpSpPr>
        <a:xfrm>
          <a:off x="0" y="0"/>
          <a:ext cx="0" cy="0"/>
          <a:chOff x="0" y="0"/>
          <a:chExt cx="0" cy="0"/>
        </a:xfrm>
      </p:grpSpPr>
      <p:sp>
        <p:nvSpPr>
          <p:cNvPr id="54" name="Google Shape;544;p14">
            <a:extLst>
              <a:ext uri="{FF2B5EF4-FFF2-40B4-BE49-F238E27FC236}">
                <a16:creationId xmlns:a16="http://schemas.microsoft.com/office/drawing/2014/main" id="{30B3D5EE-4EB2-166B-7E6C-5A8A9004F633}"/>
              </a:ext>
            </a:extLst>
          </p:cNvPr>
          <p:cNvSpPr/>
          <p:nvPr/>
        </p:nvSpPr>
        <p:spPr>
          <a:xfrm rot="12914449">
            <a:off x="10712874" y="5253134"/>
            <a:ext cx="903186" cy="90318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37" name="Group 36">
            <a:extLst>
              <a:ext uri="{FF2B5EF4-FFF2-40B4-BE49-F238E27FC236}">
                <a16:creationId xmlns:a16="http://schemas.microsoft.com/office/drawing/2014/main" id="{3EF4BAEA-A541-F39D-71BF-CB8A84FABFA2}"/>
              </a:ext>
            </a:extLst>
          </p:cNvPr>
          <p:cNvGrpSpPr/>
          <p:nvPr/>
        </p:nvGrpSpPr>
        <p:grpSpPr>
          <a:xfrm rot="21145641" flipV="1">
            <a:off x="-8886" y="35560"/>
            <a:ext cx="1802236" cy="1276898"/>
            <a:chOff x="-27979" y="5270662"/>
            <a:chExt cx="2140300" cy="1516423"/>
          </a:xfrm>
        </p:grpSpPr>
        <p:grpSp>
          <p:nvGrpSpPr>
            <p:cNvPr id="38" name="Graphic 11">
              <a:extLst>
                <a:ext uri="{FF2B5EF4-FFF2-40B4-BE49-F238E27FC236}">
                  <a16:creationId xmlns:a16="http://schemas.microsoft.com/office/drawing/2014/main" id="{2862E91A-407B-BD7C-9EA1-D39D825A0B83}"/>
                </a:ext>
              </a:extLst>
            </p:cNvPr>
            <p:cNvGrpSpPr/>
            <p:nvPr/>
          </p:nvGrpSpPr>
          <p:grpSpPr>
            <a:xfrm>
              <a:off x="847508" y="5270662"/>
              <a:ext cx="1264813" cy="1121269"/>
              <a:chOff x="8944372" y="1327777"/>
              <a:chExt cx="1691064" cy="1499146"/>
            </a:xfrm>
            <a:solidFill>
              <a:schemeClr val="accent4"/>
            </a:solidFill>
          </p:grpSpPr>
          <p:sp>
            <p:nvSpPr>
              <p:cNvPr id="45" name="Freeform: Shape 44">
                <a:extLst>
                  <a:ext uri="{FF2B5EF4-FFF2-40B4-BE49-F238E27FC236}">
                    <a16:creationId xmlns:a16="http://schemas.microsoft.com/office/drawing/2014/main" id="{4C1F7E67-0AB9-F2D4-725C-173C1C5C82CF}"/>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36168996-B5BA-906B-9BFE-F6A9E6D1538E}"/>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978E9186-090E-BE5C-B123-74B789A48082}"/>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E7573850-882E-2040-C0BE-062BB4519587}"/>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B857F1F3-A43E-6599-5B4E-C959B7D4357E}"/>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9" name="Graphic 11">
              <a:extLst>
                <a:ext uri="{FF2B5EF4-FFF2-40B4-BE49-F238E27FC236}">
                  <a16:creationId xmlns:a16="http://schemas.microsoft.com/office/drawing/2014/main" id="{AF5B14C8-74E7-4C28-D36E-DD098B0749BB}"/>
                </a:ext>
              </a:extLst>
            </p:cNvPr>
            <p:cNvGrpSpPr/>
            <p:nvPr/>
          </p:nvGrpSpPr>
          <p:grpSpPr>
            <a:xfrm>
              <a:off x="-27979" y="5701462"/>
              <a:ext cx="1257220" cy="1085623"/>
              <a:chOff x="7773841" y="1903760"/>
              <a:chExt cx="1680912" cy="1451487"/>
            </a:xfrm>
            <a:solidFill>
              <a:schemeClr val="accent4"/>
            </a:solidFill>
          </p:grpSpPr>
          <p:sp>
            <p:nvSpPr>
              <p:cNvPr id="40" name="Freeform: Shape 39">
                <a:extLst>
                  <a:ext uri="{FF2B5EF4-FFF2-40B4-BE49-F238E27FC236}">
                    <a16:creationId xmlns:a16="http://schemas.microsoft.com/office/drawing/2014/main" id="{11898433-BF2C-F220-1CB4-16CA0CFE7512}"/>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306000E5-9B5A-565F-04B2-B96D3EED1C82}"/>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61AB3A49-1C2E-7B79-2B1D-E601A0D3E386}"/>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B846ACE1-3B33-4B24-B2D6-887CF411E9FB}"/>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86FBBCE1-C676-405A-F020-5359BD8DC6C4}"/>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grpSp>
        <p:nvGrpSpPr>
          <p:cNvPr id="24" name="Group 23">
            <a:extLst>
              <a:ext uri="{FF2B5EF4-FFF2-40B4-BE49-F238E27FC236}">
                <a16:creationId xmlns:a16="http://schemas.microsoft.com/office/drawing/2014/main" id="{C66564AE-5446-89FC-ED72-12ACB2C767AF}"/>
              </a:ext>
            </a:extLst>
          </p:cNvPr>
          <p:cNvGrpSpPr/>
          <p:nvPr/>
        </p:nvGrpSpPr>
        <p:grpSpPr>
          <a:xfrm>
            <a:off x="1174978" y="2331618"/>
            <a:ext cx="4645531" cy="1044632"/>
            <a:chOff x="650452" y="1955493"/>
            <a:chExt cx="2696603" cy="1492862"/>
          </a:xfrm>
        </p:grpSpPr>
        <p:sp>
          <p:nvSpPr>
            <p:cNvPr id="25" name="Rectangle: Rounded Corners 24">
              <a:extLst>
                <a:ext uri="{FF2B5EF4-FFF2-40B4-BE49-F238E27FC236}">
                  <a16:creationId xmlns:a16="http://schemas.microsoft.com/office/drawing/2014/main" id="{9F845DB0-56D5-9987-EB9E-2DC52B2B7E80}"/>
                </a:ext>
              </a:extLst>
            </p:cNvPr>
            <p:cNvSpPr/>
            <p:nvPr/>
          </p:nvSpPr>
          <p:spPr>
            <a:xfrm>
              <a:off x="650452"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26" name="TextBox 25">
              <a:extLst>
                <a:ext uri="{FF2B5EF4-FFF2-40B4-BE49-F238E27FC236}">
                  <a16:creationId xmlns:a16="http://schemas.microsoft.com/office/drawing/2014/main" id="{E207ACB4-182E-7CAA-90DA-662E250DEC0D}"/>
                </a:ext>
              </a:extLst>
            </p:cNvPr>
            <p:cNvSpPr txBox="1"/>
            <p:nvPr/>
          </p:nvSpPr>
          <p:spPr>
            <a:xfrm>
              <a:off x="757847" y="2269315"/>
              <a:ext cx="353789" cy="1011625"/>
            </a:xfrm>
            <a:prstGeom prst="rect">
              <a:avLst/>
            </a:prstGeom>
            <a:noFill/>
          </p:spPr>
          <p:txBody>
            <a:bodyPr wrap="square" rtlCol="0">
              <a:spAutoFit/>
            </a:bodyPr>
            <a:lstStyle/>
            <a:p>
              <a:pPr algn="ctr"/>
              <a:r>
                <a:rPr lang="en-GB" sz="4000" b="1">
                  <a:solidFill>
                    <a:schemeClr val="accent3"/>
                  </a:solidFill>
                </a:rPr>
                <a:t>1</a:t>
              </a:r>
              <a:endParaRPr lang="en-ID" sz="4000" b="1">
                <a:solidFill>
                  <a:schemeClr val="accent3"/>
                </a:solidFill>
              </a:endParaRPr>
            </a:p>
          </p:txBody>
        </p:sp>
        <p:sp>
          <p:nvSpPr>
            <p:cNvPr id="27" name="TextBox 26">
              <a:extLst>
                <a:ext uri="{FF2B5EF4-FFF2-40B4-BE49-F238E27FC236}">
                  <a16:creationId xmlns:a16="http://schemas.microsoft.com/office/drawing/2014/main" id="{99A7A51E-76B6-0B0D-B8DD-35C99FDA5D06}"/>
                </a:ext>
              </a:extLst>
            </p:cNvPr>
            <p:cNvSpPr txBox="1"/>
            <p:nvPr/>
          </p:nvSpPr>
          <p:spPr>
            <a:xfrm>
              <a:off x="1132349" y="2277387"/>
              <a:ext cx="168945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Introduction</a:t>
              </a:r>
              <a:endParaRPr lang="en-ID" sz="3600" b="1">
                <a:solidFill>
                  <a:schemeClr val="tx1">
                    <a:lumMod val="75000"/>
                    <a:lumOff val="25000"/>
                  </a:schemeClr>
                </a:solidFill>
                <a:latin typeface="Outfit Medium"/>
              </a:endParaRPr>
            </a:p>
          </p:txBody>
        </p:sp>
      </p:grpSp>
      <p:sp>
        <p:nvSpPr>
          <p:cNvPr id="2" name="TextBox 1">
            <a:extLst>
              <a:ext uri="{FF2B5EF4-FFF2-40B4-BE49-F238E27FC236}">
                <a16:creationId xmlns:a16="http://schemas.microsoft.com/office/drawing/2014/main" id="{E5BBF52C-1744-1DEF-3C5E-5046BBDA792C}"/>
              </a:ext>
            </a:extLst>
          </p:cNvPr>
          <p:cNvSpPr txBox="1"/>
          <p:nvPr/>
        </p:nvSpPr>
        <p:spPr>
          <a:xfrm>
            <a:off x="1064857" y="826747"/>
            <a:ext cx="10110860" cy="1200329"/>
          </a:xfrm>
          <a:prstGeom prst="rect">
            <a:avLst/>
          </a:prstGeom>
          <a:noFill/>
        </p:spPr>
        <p:txBody>
          <a:bodyPr wrap="square" rtlCol="0">
            <a:spAutoFit/>
          </a:bodyPr>
          <a:lstStyle/>
          <a:p>
            <a:pPr algn="ctr"/>
            <a:r>
              <a:rPr lang="en-GB" sz="3600" b="1">
                <a:solidFill>
                  <a:schemeClr val="tx1">
                    <a:lumMod val="75000"/>
                    <a:lumOff val="25000"/>
                  </a:schemeClr>
                </a:solidFill>
                <a:latin typeface="Outfit Medium" pitchFamily="2" charset="0"/>
              </a:rPr>
              <a:t>Robustness Evaluation of CNN Against </a:t>
            </a:r>
            <a:r>
              <a:rPr lang="en-GB" sz="3600" b="1">
                <a:solidFill>
                  <a:srgbClr val="8696FE"/>
                </a:solidFill>
                <a:latin typeface="Outfit Medium" pitchFamily="2" charset="0"/>
              </a:rPr>
              <a:t>Uniform Scale Mix Mask (USMM) </a:t>
            </a:r>
            <a:r>
              <a:rPr lang="en-GB" sz="3600" b="1">
                <a:solidFill>
                  <a:schemeClr val="tx1">
                    <a:lumMod val="75000"/>
                    <a:lumOff val="25000"/>
                  </a:schemeClr>
                </a:solidFill>
                <a:latin typeface="Outfit Medium" pitchFamily="2" charset="0"/>
              </a:rPr>
              <a:t>Adversarial Attack</a:t>
            </a:r>
            <a:endParaRPr lang="en-ID" sz="3600" b="1">
              <a:solidFill>
                <a:srgbClr val="8696FE"/>
              </a:solidFill>
              <a:latin typeface="Outfit Medium" pitchFamily="2" charset="0"/>
            </a:endParaRPr>
          </a:p>
        </p:txBody>
      </p:sp>
      <p:grpSp>
        <p:nvGrpSpPr>
          <p:cNvPr id="3" name="Group 2">
            <a:extLst>
              <a:ext uri="{FF2B5EF4-FFF2-40B4-BE49-F238E27FC236}">
                <a16:creationId xmlns:a16="http://schemas.microsoft.com/office/drawing/2014/main" id="{EFBF898F-29C6-25E9-4293-EC5036E9A641}"/>
              </a:ext>
            </a:extLst>
          </p:cNvPr>
          <p:cNvGrpSpPr/>
          <p:nvPr/>
        </p:nvGrpSpPr>
        <p:grpSpPr>
          <a:xfrm>
            <a:off x="6184325" y="2331618"/>
            <a:ext cx="4709227" cy="1044632"/>
            <a:chOff x="557336" y="1955493"/>
            <a:chExt cx="2733576" cy="1492862"/>
          </a:xfrm>
        </p:grpSpPr>
        <p:sp>
          <p:nvSpPr>
            <p:cNvPr id="4" name="Rectangle: Rounded Corners 3">
              <a:extLst>
                <a:ext uri="{FF2B5EF4-FFF2-40B4-BE49-F238E27FC236}">
                  <a16:creationId xmlns:a16="http://schemas.microsoft.com/office/drawing/2014/main" id="{4203DBA5-ABFE-4DC6-60D8-0B5E98ED1B49}"/>
                </a:ext>
              </a:extLst>
            </p:cNvPr>
            <p:cNvSpPr/>
            <p:nvPr/>
          </p:nvSpPr>
          <p:spPr>
            <a:xfrm>
              <a:off x="557336" y="1955493"/>
              <a:ext cx="2733576"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8" name="TextBox 7">
              <a:extLst>
                <a:ext uri="{FF2B5EF4-FFF2-40B4-BE49-F238E27FC236}">
                  <a16:creationId xmlns:a16="http://schemas.microsoft.com/office/drawing/2014/main" id="{4956E844-74F1-96C9-C5C7-FDE7A86676C5}"/>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2</a:t>
              </a:r>
              <a:endParaRPr lang="en-ID" sz="4000" b="1">
                <a:solidFill>
                  <a:schemeClr val="accent3"/>
                </a:solidFill>
              </a:endParaRPr>
            </a:p>
          </p:txBody>
        </p:sp>
        <p:sp>
          <p:nvSpPr>
            <p:cNvPr id="9" name="TextBox 8">
              <a:extLst>
                <a:ext uri="{FF2B5EF4-FFF2-40B4-BE49-F238E27FC236}">
                  <a16:creationId xmlns:a16="http://schemas.microsoft.com/office/drawing/2014/main" id="{DB4C9CCB-9194-A1C7-28DC-373305DC8F6B}"/>
                </a:ext>
              </a:extLst>
            </p:cNvPr>
            <p:cNvSpPr txBox="1"/>
            <p:nvPr/>
          </p:nvSpPr>
          <p:spPr>
            <a:xfrm>
              <a:off x="1086424" y="2294443"/>
              <a:ext cx="1969786"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Research Problem</a:t>
              </a:r>
              <a:endParaRPr lang="en-ID" sz="3200" b="1">
                <a:solidFill>
                  <a:schemeClr val="tx1">
                    <a:lumMod val="75000"/>
                    <a:lumOff val="25000"/>
                  </a:schemeClr>
                </a:solidFill>
                <a:latin typeface="Outfit Medium"/>
              </a:endParaRPr>
            </a:p>
          </p:txBody>
        </p:sp>
      </p:grpSp>
      <p:grpSp>
        <p:nvGrpSpPr>
          <p:cNvPr id="60" name="Group 59">
            <a:extLst>
              <a:ext uri="{FF2B5EF4-FFF2-40B4-BE49-F238E27FC236}">
                <a16:creationId xmlns:a16="http://schemas.microsoft.com/office/drawing/2014/main" id="{AE06CB14-5116-D79B-3365-33F1C5000AA7}"/>
              </a:ext>
            </a:extLst>
          </p:cNvPr>
          <p:cNvGrpSpPr/>
          <p:nvPr/>
        </p:nvGrpSpPr>
        <p:grpSpPr>
          <a:xfrm>
            <a:off x="1174978" y="3613431"/>
            <a:ext cx="4645531" cy="1044632"/>
            <a:chOff x="650452" y="1955493"/>
            <a:chExt cx="2696603" cy="1492862"/>
          </a:xfrm>
        </p:grpSpPr>
        <p:sp>
          <p:nvSpPr>
            <p:cNvPr id="61" name="Rectangle: Rounded Corners 60">
              <a:extLst>
                <a:ext uri="{FF2B5EF4-FFF2-40B4-BE49-F238E27FC236}">
                  <a16:creationId xmlns:a16="http://schemas.microsoft.com/office/drawing/2014/main" id="{7244C96B-4A70-33B3-0348-C11836ABFF55}"/>
                </a:ext>
              </a:extLst>
            </p:cNvPr>
            <p:cNvSpPr/>
            <p:nvPr/>
          </p:nvSpPr>
          <p:spPr>
            <a:xfrm>
              <a:off x="650452"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62" name="TextBox 61">
              <a:extLst>
                <a:ext uri="{FF2B5EF4-FFF2-40B4-BE49-F238E27FC236}">
                  <a16:creationId xmlns:a16="http://schemas.microsoft.com/office/drawing/2014/main" id="{0133C6CE-4EDF-8794-4FEB-516E39064AEA}"/>
                </a:ext>
              </a:extLst>
            </p:cNvPr>
            <p:cNvSpPr txBox="1"/>
            <p:nvPr/>
          </p:nvSpPr>
          <p:spPr>
            <a:xfrm>
              <a:off x="757847" y="2269315"/>
              <a:ext cx="353789" cy="1011625"/>
            </a:xfrm>
            <a:prstGeom prst="rect">
              <a:avLst/>
            </a:prstGeom>
            <a:noFill/>
          </p:spPr>
          <p:txBody>
            <a:bodyPr wrap="square" rtlCol="0">
              <a:spAutoFit/>
            </a:bodyPr>
            <a:lstStyle/>
            <a:p>
              <a:pPr algn="ctr"/>
              <a:r>
                <a:rPr lang="en-GB" sz="4000" b="1">
                  <a:solidFill>
                    <a:schemeClr val="accent3"/>
                  </a:solidFill>
                </a:rPr>
                <a:t>3</a:t>
              </a:r>
              <a:endParaRPr lang="en-ID" sz="4000" b="1">
                <a:solidFill>
                  <a:schemeClr val="accent3"/>
                </a:solidFill>
              </a:endParaRPr>
            </a:p>
          </p:txBody>
        </p:sp>
        <p:sp>
          <p:nvSpPr>
            <p:cNvPr id="63" name="TextBox 62">
              <a:extLst>
                <a:ext uri="{FF2B5EF4-FFF2-40B4-BE49-F238E27FC236}">
                  <a16:creationId xmlns:a16="http://schemas.microsoft.com/office/drawing/2014/main" id="{0AB06AC2-823C-D594-C686-7E20B63CD13E}"/>
                </a:ext>
              </a:extLst>
            </p:cNvPr>
            <p:cNvSpPr txBox="1"/>
            <p:nvPr/>
          </p:nvSpPr>
          <p:spPr>
            <a:xfrm>
              <a:off x="1127249" y="2277387"/>
              <a:ext cx="168945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Objectives</a:t>
              </a:r>
              <a:endParaRPr lang="en-ID" sz="3600" b="1">
                <a:solidFill>
                  <a:schemeClr val="tx1">
                    <a:lumMod val="75000"/>
                    <a:lumOff val="25000"/>
                  </a:schemeClr>
                </a:solidFill>
                <a:latin typeface="Outfit Medium"/>
              </a:endParaRPr>
            </a:p>
          </p:txBody>
        </p:sp>
      </p:grpSp>
      <p:grpSp>
        <p:nvGrpSpPr>
          <p:cNvPr id="64" name="Group 63">
            <a:extLst>
              <a:ext uri="{FF2B5EF4-FFF2-40B4-BE49-F238E27FC236}">
                <a16:creationId xmlns:a16="http://schemas.microsoft.com/office/drawing/2014/main" id="{2291CBA2-1E93-1655-7245-3E96DE854533}"/>
              </a:ext>
            </a:extLst>
          </p:cNvPr>
          <p:cNvGrpSpPr/>
          <p:nvPr/>
        </p:nvGrpSpPr>
        <p:grpSpPr>
          <a:xfrm>
            <a:off x="6184325" y="3613431"/>
            <a:ext cx="4709226" cy="1044632"/>
            <a:chOff x="557336" y="1955493"/>
            <a:chExt cx="2733576" cy="1492862"/>
          </a:xfrm>
        </p:grpSpPr>
        <p:sp>
          <p:nvSpPr>
            <p:cNvPr id="65" name="Rectangle: Rounded Corners 64">
              <a:extLst>
                <a:ext uri="{FF2B5EF4-FFF2-40B4-BE49-F238E27FC236}">
                  <a16:creationId xmlns:a16="http://schemas.microsoft.com/office/drawing/2014/main" id="{47F55690-3D78-83C6-9F7F-AF9211A233EA}"/>
                </a:ext>
              </a:extLst>
            </p:cNvPr>
            <p:cNvSpPr/>
            <p:nvPr/>
          </p:nvSpPr>
          <p:spPr>
            <a:xfrm>
              <a:off x="557336" y="1955493"/>
              <a:ext cx="2733576"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66" name="TextBox 65">
              <a:extLst>
                <a:ext uri="{FF2B5EF4-FFF2-40B4-BE49-F238E27FC236}">
                  <a16:creationId xmlns:a16="http://schemas.microsoft.com/office/drawing/2014/main" id="{66179FCE-1CDA-3F5A-CFA7-64BD52956786}"/>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4</a:t>
              </a:r>
              <a:endParaRPr lang="en-ID" sz="4000" b="1">
                <a:solidFill>
                  <a:schemeClr val="accent3"/>
                </a:solidFill>
              </a:endParaRPr>
            </a:p>
          </p:txBody>
        </p:sp>
        <p:sp>
          <p:nvSpPr>
            <p:cNvPr id="67" name="TextBox 66">
              <a:extLst>
                <a:ext uri="{FF2B5EF4-FFF2-40B4-BE49-F238E27FC236}">
                  <a16:creationId xmlns:a16="http://schemas.microsoft.com/office/drawing/2014/main" id="{9BC3C3E6-D0F0-58AF-CAB3-8137B328A97D}"/>
                </a:ext>
              </a:extLst>
            </p:cNvPr>
            <p:cNvSpPr txBox="1"/>
            <p:nvPr/>
          </p:nvSpPr>
          <p:spPr>
            <a:xfrm>
              <a:off x="1101726" y="2294443"/>
              <a:ext cx="210249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Literature Review</a:t>
              </a:r>
              <a:endParaRPr lang="en-ID" sz="3200" b="1">
                <a:solidFill>
                  <a:schemeClr val="tx1">
                    <a:lumMod val="75000"/>
                    <a:lumOff val="25000"/>
                  </a:schemeClr>
                </a:solidFill>
                <a:latin typeface="Outfit Medium"/>
              </a:endParaRPr>
            </a:p>
          </p:txBody>
        </p:sp>
      </p:grpSp>
      <p:grpSp>
        <p:nvGrpSpPr>
          <p:cNvPr id="68" name="Group 67">
            <a:extLst>
              <a:ext uri="{FF2B5EF4-FFF2-40B4-BE49-F238E27FC236}">
                <a16:creationId xmlns:a16="http://schemas.microsoft.com/office/drawing/2014/main" id="{4D332370-5455-23A2-8ADC-11930F0FB99B}"/>
              </a:ext>
            </a:extLst>
          </p:cNvPr>
          <p:cNvGrpSpPr/>
          <p:nvPr/>
        </p:nvGrpSpPr>
        <p:grpSpPr>
          <a:xfrm>
            <a:off x="1174978" y="4884381"/>
            <a:ext cx="4645531" cy="1044632"/>
            <a:chOff x="557337" y="1955493"/>
            <a:chExt cx="2696603" cy="1492862"/>
          </a:xfrm>
        </p:grpSpPr>
        <p:sp>
          <p:nvSpPr>
            <p:cNvPr id="69" name="Rectangle: Rounded Corners 68">
              <a:extLst>
                <a:ext uri="{FF2B5EF4-FFF2-40B4-BE49-F238E27FC236}">
                  <a16:creationId xmlns:a16="http://schemas.microsoft.com/office/drawing/2014/main" id="{F8175F81-17B4-0495-FCBD-287C65832C92}"/>
                </a:ext>
              </a:extLst>
            </p:cNvPr>
            <p:cNvSpPr/>
            <p:nvPr/>
          </p:nvSpPr>
          <p:spPr>
            <a:xfrm>
              <a:off x="557337"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0" name="TextBox 69">
              <a:extLst>
                <a:ext uri="{FF2B5EF4-FFF2-40B4-BE49-F238E27FC236}">
                  <a16:creationId xmlns:a16="http://schemas.microsoft.com/office/drawing/2014/main" id="{B8D2BD40-9EF0-E0BF-0690-91821C60CA5F}"/>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5</a:t>
              </a:r>
              <a:endParaRPr lang="en-ID" sz="4000" b="1">
                <a:solidFill>
                  <a:schemeClr val="accent3"/>
                </a:solidFill>
              </a:endParaRPr>
            </a:p>
          </p:txBody>
        </p:sp>
        <p:sp>
          <p:nvSpPr>
            <p:cNvPr id="71" name="TextBox 70">
              <a:extLst>
                <a:ext uri="{FF2B5EF4-FFF2-40B4-BE49-F238E27FC236}">
                  <a16:creationId xmlns:a16="http://schemas.microsoft.com/office/drawing/2014/main" id="{8FEC0A9C-BFA4-F33D-8A89-E65F5FBA9E73}"/>
                </a:ext>
              </a:extLst>
            </p:cNvPr>
            <p:cNvSpPr txBox="1"/>
            <p:nvPr/>
          </p:nvSpPr>
          <p:spPr>
            <a:xfrm>
              <a:off x="1076210" y="2294443"/>
              <a:ext cx="202462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Methodology</a:t>
              </a:r>
              <a:endParaRPr lang="en-ID" sz="3200" b="1">
                <a:solidFill>
                  <a:schemeClr val="tx1">
                    <a:lumMod val="75000"/>
                    <a:lumOff val="25000"/>
                  </a:schemeClr>
                </a:solidFill>
                <a:latin typeface="Outfit Medium"/>
              </a:endParaRPr>
            </a:p>
          </p:txBody>
        </p:sp>
      </p:grpSp>
      <p:grpSp>
        <p:nvGrpSpPr>
          <p:cNvPr id="72" name="Group 71">
            <a:extLst>
              <a:ext uri="{FF2B5EF4-FFF2-40B4-BE49-F238E27FC236}">
                <a16:creationId xmlns:a16="http://schemas.microsoft.com/office/drawing/2014/main" id="{301F52A2-481A-957F-7B0F-85A5F1760C18}"/>
              </a:ext>
            </a:extLst>
          </p:cNvPr>
          <p:cNvGrpSpPr/>
          <p:nvPr/>
        </p:nvGrpSpPr>
        <p:grpSpPr>
          <a:xfrm>
            <a:off x="6184325" y="4884381"/>
            <a:ext cx="4645531" cy="1044632"/>
            <a:chOff x="557337" y="1955493"/>
            <a:chExt cx="2696603" cy="1492862"/>
          </a:xfrm>
        </p:grpSpPr>
        <p:sp>
          <p:nvSpPr>
            <p:cNvPr id="73" name="Rectangle: Rounded Corners 72">
              <a:extLst>
                <a:ext uri="{FF2B5EF4-FFF2-40B4-BE49-F238E27FC236}">
                  <a16:creationId xmlns:a16="http://schemas.microsoft.com/office/drawing/2014/main" id="{82B953B5-BF88-CA99-B6E5-FF78ECD721FC}"/>
                </a:ext>
              </a:extLst>
            </p:cNvPr>
            <p:cNvSpPr/>
            <p:nvPr/>
          </p:nvSpPr>
          <p:spPr>
            <a:xfrm>
              <a:off x="557337" y="1955493"/>
              <a:ext cx="2696603" cy="1492862"/>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4" name="TextBox 73">
              <a:extLst>
                <a:ext uri="{FF2B5EF4-FFF2-40B4-BE49-F238E27FC236}">
                  <a16:creationId xmlns:a16="http://schemas.microsoft.com/office/drawing/2014/main" id="{B900B0C2-8531-169A-A8B0-492DE3F9B042}"/>
                </a:ext>
              </a:extLst>
            </p:cNvPr>
            <p:cNvSpPr txBox="1"/>
            <p:nvPr/>
          </p:nvSpPr>
          <p:spPr>
            <a:xfrm>
              <a:off x="706812" y="2269315"/>
              <a:ext cx="353789" cy="1011625"/>
            </a:xfrm>
            <a:prstGeom prst="rect">
              <a:avLst/>
            </a:prstGeom>
            <a:noFill/>
          </p:spPr>
          <p:txBody>
            <a:bodyPr wrap="square" rtlCol="0">
              <a:spAutoFit/>
            </a:bodyPr>
            <a:lstStyle/>
            <a:p>
              <a:pPr algn="ctr"/>
              <a:r>
                <a:rPr lang="en-GB" sz="4000" b="1">
                  <a:solidFill>
                    <a:schemeClr val="accent3"/>
                  </a:solidFill>
                </a:rPr>
                <a:t>5</a:t>
              </a:r>
              <a:endParaRPr lang="en-ID" sz="4000" b="1">
                <a:solidFill>
                  <a:schemeClr val="accent3"/>
                </a:solidFill>
              </a:endParaRPr>
            </a:p>
          </p:txBody>
        </p:sp>
        <p:sp>
          <p:nvSpPr>
            <p:cNvPr id="75" name="TextBox 74">
              <a:extLst>
                <a:ext uri="{FF2B5EF4-FFF2-40B4-BE49-F238E27FC236}">
                  <a16:creationId xmlns:a16="http://schemas.microsoft.com/office/drawing/2014/main" id="{22C5C46D-0AF6-887D-5EE5-C84C5ED25C32}"/>
                </a:ext>
              </a:extLst>
            </p:cNvPr>
            <p:cNvSpPr txBox="1"/>
            <p:nvPr/>
          </p:nvSpPr>
          <p:spPr>
            <a:xfrm>
              <a:off x="1101726" y="2294443"/>
              <a:ext cx="2024620" cy="835690"/>
            </a:xfrm>
            <a:prstGeom prst="rect">
              <a:avLst/>
            </a:prstGeom>
            <a:noFill/>
          </p:spPr>
          <p:txBody>
            <a:bodyPr wrap="square" rtlCol="0">
              <a:spAutoFit/>
            </a:bodyPr>
            <a:lstStyle/>
            <a:p>
              <a:r>
                <a:rPr lang="en-GB" sz="3200" b="1">
                  <a:solidFill>
                    <a:schemeClr val="tx1">
                      <a:lumMod val="75000"/>
                      <a:lumOff val="25000"/>
                    </a:schemeClr>
                  </a:solidFill>
                  <a:latin typeface="Outfit Medium"/>
                </a:rPr>
                <a:t>Current Progress</a:t>
              </a:r>
              <a:endParaRPr lang="en-ID" sz="3200" b="1">
                <a:solidFill>
                  <a:schemeClr val="tx1">
                    <a:lumMod val="75000"/>
                    <a:lumOff val="25000"/>
                  </a:schemeClr>
                </a:solidFill>
                <a:latin typeface="Outfit Medium"/>
              </a:endParaRPr>
            </a:p>
          </p:txBody>
        </p:sp>
      </p:grpSp>
    </p:spTree>
    <p:extLst>
      <p:ext uri="{BB962C8B-B14F-4D97-AF65-F5344CB8AC3E}">
        <p14:creationId xmlns:p14="http://schemas.microsoft.com/office/powerpoint/2010/main" val="40695690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643B3-567B-1BC5-5846-BBB71A34F031}"/>
            </a:ext>
          </a:extLst>
        </p:cNvPr>
        <p:cNvGrpSpPr/>
        <p:nvPr/>
      </p:nvGrpSpPr>
      <p:grpSpPr>
        <a:xfrm>
          <a:off x="0" y="0"/>
          <a:ext cx="0" cy="0"/>
          <a:chOff x="0" y="0"/>
          <a:chExt cx="0" cy="0"/>
        </a:xfrm>
      </p:grpSpPr>
      <p:sp>
        <p:nvSpPr>
          <p:cNvPr id="54" name="Google Shape;544;p14">
            <a:extLst>
              <a:ext uri="{FF2B5EF4-FFF2-40B4-BE49-F238E27FC236}">
                <a16:creationId xmlns:a16="http://schemas.microsoft.com/office/drawing/2014/main" id="{20ED523C-03F7-A64E-612B-7D0F388D592E}"/>
              </a:ext>
            </a:extLst>
          </p:cNvPr>
          <p:cNvSpPr/>
          <p:nvPr/>
        </p:nvSpPr>
        <p:spPr>
          <a:xfrm rot="12914449">
            <a:off x="10712874" y="5253134"/>
            <a:ext cx="903186" cy="90318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37" name="Group 36">
            <a:extLst>
              <a:ext uri="{FF2B5EF4-FFF2-40B4-BE49-F238E27FC236}">
                <a16:creationId xmlns:a16="http://schemas.microsoft.com/office/drawing/2014/main" id="{B4F81EE5-33AE-FC11-ECDA-59F780DEFF23}"/>
              </a:ext>
            </a:extLst>
          </p:cNvPr>
          <p:cNvGrpSpPr/>
          <p:nvPr/>
        </p:nvGrpSpPr>
        <p:grpSpPr>
          <a:xfrm rot="21145641" flipV="1">
            <a:off x="-8886" y="35560"/>
            <a:ext cx="1802236" cy="1276898"/>
            <a:chOff x="-27979" y="5270662"/>
            <a:chExt cx="2140300" cy="1516423"/>
          </a:xfrm>
        </p:grpSpPr>
        <p:grpSp>
          <p:nvGrpSpPr>
            <p:cNvPr id="38" name="Graphic 11">
              <a:extLst>
                <a:ext uri="{FF2B5EF4-FFF2-40B4-BE49-F238E27FC236}">
                  <a16:creationId xmlns:a16="http://schemas.microsoft.com/office/drawing/2014/main" id="{EFD5483E-5BC7-F1F0-7B17-3746DB893EC0}"/>
                </a:ext>
              </a:extLst>
            </p:cNvPr>
            <p:cNvGrpSpPr/>
            <p:nvPr/>
          </p:nvGrpSpPr>
          <p:grpSpPr>
            <a:xfrm>
              <a:off x="847508" y="5270662"/>
              <a:ext cx="1264813" cy="1121269"/>
              <a:chOff x="8944372" y="1327777"/>
              <a:chExt cx="1691064" cy="1499146"/>
            </a:xfrm>
            <a:solidFill>
              <a:schemeClr val="accent4"/>
            </a:solidFill>
          </p:grpSpPr>
          <p:sp>
            <p:nvSpPr>
              <p:cNvPr id="45" name="Freeform: Shape 44">
                <a:extLst>
                  <a:ext uri="{FF2B5EF4-FFF2-40B4-BE49-F238E27FC236}">
                    <a16:creationId xmlns:a16="http://schemas.microsoft.com/office/drawing/2014/main" id="{0E2A7AD6-8257-02C6-05D5-36E8F4335FD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6" name="Freeform: Shape 45">
                <a:extLst>
                  <a:ext uri="{FF2B5EF4-FFF2-40B4-BE49-F238E27FC236}">
                    <a16:creationId xmlns:a16="http://schemas.microsoft.com/office/drawing/2014/main" id="{26936B40-ADD6-2FA6-76C1-006CA6479316}"/>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7" name="Freeform: Shape 46">
                <a:extLst>
                  <a:ext uri="{FF2B5EF4-FFF2-40B4-BE49-F238E27FC236}">
                    <a16:creationId xmlns:a16="http://schemas.microsoft.com/office/drawing/2014/main" id="{34E5885E-BBDE-2CA4-ECA3-C66C43A8E24E}"/>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8" name="Freeform: Shape 47">
                <a:extLst>
                  <a:ext uri="{FF2B5EF4-FFF2-40B4-BE49-F238E27FC236}">
                    <a16:creationId xmlns:a16="http://schemas.microsoft.com/office/drawing/2014/main" id="{A84C9298-5AAE-52D0-E875-1C83572E99F6}"/>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9" name="Freeform: Shape 48">
                <a:extLst>
                  <a:ext uri="{FF2B5EF4-FFF2-40B4-BE49-F238E27FC236}">
                    <a16:creationId xmlns:a16="http://schemas.microsoft.com/office/drawing/2014/main" id="{C109D209-7F72-4EF3-A8B4-93038BDDAC53}"/>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9" name="Graphic 11">
              <a:extLst>
                <a:ext uri="{FF2B5EF4-FFF2-40B4-BE49-F238E27FC236}">
                  <a16:creationId xmlns:a16="http://schemas.microsoft.com/office/drawing/2014/main" id="{8522794E-F978-8BD1-F2E2-529F5416D181}"/>
                </a:ext>
              </a:extLst>
            </p:cNvPr>
            <p:cNvGrpSpPr/>
            <p:nvPr/>
          </p:nvGrpSpPr>
          <p:grpSpPr>
            <a:xfrm>
              <a:off x="-27979" y="5701462"/>
              <a:ext cx="1257220" cy="1085623"/>
              <a:chOff x="7773841" y="1903760"/>
              <a:chExt cx="1680912" cy="1451487"/>
            </a:xfrm>
            <a:solidFill>
              <a:schemeClr val="accent4"/>
            </a:solidFill>
          </p:grpSpPr>
          <p:sp>
            <p:nvSpPr>
              <p:cNvPr id="40" name="Freeform: Shape 39">
                <a:extLst>
                  <a:ext uri="{FF2B5EF4-FFF2-40B4-BE49-F238E27FC236}">
                    <a16:creationId xmlns:a16="http://schemas.microsoft.com/office/drawing/2014/main" id="{8F340B66-8BD5-596A-5188-A9D466BC8E4C}"/>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BD9A794B-2CA8-9D50-142C-C0504391269F}"/>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2F918EC5-EA0F-4F89-2C1D-B2985E1B6DE1}"/>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372969FA-7797-46F2-9E69-37BC16A95B33}"/>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04D45466-3786-DAD5-42A6-5F052E7C0164}"/>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grpSp>
        <p:nvGrpSpPr>
          <p:cNvPr id="15" name="Group 14">
            <a:extLst>
              <a:ext uri="{FF2B5EF4-FFF2-40B4-BE49-F238E27FC236}">
                <a16:creationId xmlns:a16="http://schemas.microsoft.com/office/drawing/2014/main" id="{FFB68CC7-DF6E-6A48-A63F-1ECD046028BA}"/>
              </a:ext>
            </a:extLst>
          </p:cNvPr>
          <p:cNvGrpSpPr/>
          <p:nvPr/>
        </p:nvGrpSpPr>
        <p:grpSpPr>
          <a:xfrm>
            <a:off x="1134586" y="1761066"/>
            <a:ext cx="4633357" cy="2295927"/>
            <a:chOff x="3144907" y="4058739"/>
            <a:chExt cx="4633357" cy="2295927"/>
          </a:xfrm>
        </p:grpSpPr>
        <p:sp>
          <p:nvSpPr>
            <p:cNvPr id="7" name="Rectangle: Rounded Corners 6">
              <a:extLst>
                <a:ext uri="{FF2B5EF4-FFF2-40B4-BE49-F238E27FC236}">
                  <a16:creationId xmlns:a16="http://schemas.microsoft.com/office/drawing/2014/main" id="{3F8DED6C-89CE-A8E8-E9C8-6A4849041A33}"/>
                </a:ext>
              </a:extLst>
            </p:cNvPr>
            <p:cNvSpPr/>
            <p:nvPr/>
          </p:nvSpPr>
          <p:spPr>
            <a:xfrm>
              <a:off x="3144907" y="4058739"/>
              <a:ext cx="4633357" cy="229592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grpSp>
          <p:nvGrpSpPr>
            <p:cNvPr id="11" name="Group 10">
              <a:extLst>
                <a:ext uri="{FF2B5EF4-FFF2-40B4-BE49-F238E27FC236}">
                  <a16:creationId xmlns:a16="http://schemas.microsoft.com/office/drawing/2014/main" id="{FDF6A037-4533-0574-E0D7-AEA7C51408FC}"/>
                </a:ext>
              </a:extLst>
            </p:cNvPr>
            <p:cNvGrpSpPr/>
            <p:nvPr/>
          </p:nvGrpSpPr>
          <p:grpSpPr>
            <a:xfrm>
              <a:off x="3322781" y="4267609"/>
              <a:ext cx="4331595" cy="1934889"/>
              <a:chOff x="4728459" y="4469557"/>
              <a:chExt cx="4331595" cy="1934889"/>
            </a:xfrm>
          </p:grpSpPr>
          <p:sp>
            <p:nvSpPr>
              <p:cNvPr id="12" name="TextBox 11">
                <a:extLst>
                  <a:ext uri="{FF2B5EF4-FFF2-40B4-BE49-F238E27FC236}">
                    <a16:creationId xmlns:a16="http://schemas.microsoft.com/office/drawing/2014/main" id="{9EE85C2F-C255-9C1E-F232-C724C1051A4F}"/>
                  </a:ext>
                </a:extLst>
              </p:cNvPr>
              <p:cNvSpPr txBox="1"/>
              <p:nvPr/>
            </p:nvSpPr>
            <p:spPr>
              <a:xfrm>
                <a:off x="4728459" y="4469557"/>
                <a:ext cx="3249030" cy="400110"/>
              </a:xfrm>
              <a:prstGeom prst="rect">
                <a:avLst/>
              </a:prstGeom>
              <a:noFill/>
            </p:spPr>
            <p:txBody>
              <a:bodyPr wrap="square" rtlCol="0">
                <a:spAutoFit/>
              </a:bodyPr>
              <a:lstStyle/>
              <a:p>
                <a:r>
                  <a:rPr lang="id-ID" sz="2000" b="1">
                    <a:solidFill>
                      <a:schemeClr val="tx1">
                        <a:lumMod val="75000"/>
                        <a:lumOff val="25000"/>
                      </a:schemeClr>
                    </a:solidFill>
                  </a:rPr>
                  <a:t>What is </a:t>
                </a:r>
                <a:r>
                  <a:rPr lang="en-GB" sz="2000" b="1">
                    <a:solidFill>
                      <a:schemeClr val="tx1">
                        <a:lumMod val="75000"/>
                        <a:lumOff val="25000"/>
                      </a:schemeClr>
                    </a:solidFill>
                  </a:rPr>
                  <a:t>USMM</a:t>
                </a:r>
                <a:r>
                  <a:rPr lang="id-ID" sz="2000" b="1">
                    <a:solidFill>
                      <a:schemeClr val="tx1">
                        <a:lumMod val="75000"/>
                        <a:lumOff val="25000"/>
                      </a:schemeClr>
                    </a:solidFill>
                  </a:rPr>
                  <a:t> Attack?</a:t>
                </a:r>
              </a:p>
            </p:txBody>
          </p:sp>
          <p:sp>
            <p:nvSpPr>
              <p:cNvPr id="13" name="TextBox 12">
                <a:extLst>
                  <a:ext uri="{FF2B5EF4-FFF2-40B4-BE49-F238E27FC236}">
                    <a16:creationId xmlns:a16="http://schemas.microsoft.com/office/drawing/2014/main" id="{DDD19319-A0F3-B7F8-71DF-1A3A1D29C367}"/>
                  </a:ext>
                </a:extLst>
              </p:cNvPr>
              <p:cNvSpPr txBox="1"/>
              <p:nvPr/>
            </p:nvSpPr>
            <p:spPr>
              <a:xfrm>
                <a:off x="4728459" y="4869667"/>
                <a:ext cx="4331595" cy="1534779"/>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The USMM attack  changes the image size evenly and mixes it with parts of other images, making it look normal to humans but confusing to the model.</a:t>
                </a:r>
              </a:p>
            </p:txBody>
          </p:sp>
        </p:grpSp>
      </p:grpSp>
      <p:sp>
        <p:nvSpPr>
          <p:cNvPr id="2" name="TextBox 1">
            <a:extLst>
              <a:ext uri="{FF2B5EF4-FFF2-40B4-BE49-F238E27FC236}">
                <a16:creationId xmlns:a16="http://schemas.microsoft.com/office/drawing/2014/main" id="{7FE3DC7B-010F-EDFC-029B-C05C940212F9}"/>
              </a:ext>
            </a:extLst>
          </p:cNvPr>
          <p:cNvSpPr txBox="1"/>
          <p:nvPr/>
        </p:nvSpPr>
        <p:spPr>
          <a:xfrm>
            <a:off x="1134586" y="904838"/>
            <a:ext cx="5115767" cy="788979"/>
          </a:xfrm>
          <a:prstGeom prst="rect">
            <a:avLst/>
          </a:prstGeom>
          <a:noFill/>
        </p:spPr>
        <p:txBody>
          <a:bodyPr wrap="square" rtlCol="0">
            <a:spAutoFit/>
          </a:bodyPr>
          <a:lstStyle/>
          <a:p>
            <a:r>
              <a:rPr lang="en-ID" sz="4400" b="1">
                <a:solidFill>
                  <a:schemeClr val="accent3"/>
                </a:solidFill>
                <a:latin typeface="Outfit Medium" pitchFamily="2" charset="0"/>
              </a:rPr>
              <a:t>Introduction</a:t>
            </a:r>
          </a:p>
        </p:txBody>
      </p:sp>
      <p:pic>
        <p:nvPicPr>
          <p:cNvPr id="3" name="Picture 2" descr="A collage of different fish&#10;&#10;Description automatically generated">
            <a:extLst>
              <a:ext uri="{FF2B5EF4-FFF2-40B4-BE49-F238E27FC236}">
                <a16:creationId xmlns:a16="http://schemas.microsoft.com/office/drawing/2014/main" id="{149CD6A2-CCD0-09B9-42E0-EAD3C8E923C2}"/>
              </a:ext>
            </a:extLst>
          </p:cNvPr>
          <p:cNvPicPr>
            <a:picLocks noChangeAspect="1"/>
          </p:cNvPicPr>
          <p:nvPr/>
        </p:nvPicPr>
        <p:blipFill>
          <a:blip r:embed="rId3"/>
          <a:stretch>
            <a:fillRect/>
          </a:stretch>
        </p:blipFill>
        <p:spPr>
          <a:xfrm>
            <a:off x="5644055" y="2369968"/>
            <a:ext cx="5756031" cy="3374049"/>
          </a:xfrm>
          <a:prstGeom prst="rect">
            <a:avLst/>
          </a:prstGeom>
        </p:spPr>
      </p:pic>
    </p:spTree>
    <p:extLst>
      <p:ext uri="{BB962C8B-B14F-4D97-AF65-F5344CB8AC3E}">
        <p14:creationId xmlns:p14="http://schemas.microsoft.com/office/powerpoint/2010/main" val="3451425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91">
            <a:extLst>
              <a:ext uri="{FF2B5EF4-FFF2-40B4-BE49-F238E27FC236}">
                <a16:creationId xmlns:a16="http://schemas.microsoft.com/office/drawing/2014/main" id="{486E54BB-3A45-CB97-B7E0-15EC4C4E35D0}"/>
              </a:ext>
            </a:extLst>
          </p:cNvPr>
          <p:cNvSpPr/>
          <p:nvPr/>
        </p:nvSpPr>
        <p:spPr>
          <a:xfrm>
            <a:off x="8237415" y="2050971"/>
            <a:ext cx="3954585" cy="4807029"/>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sym typeface="Arial"/>
            </a:endParaRPr>
          </a:p>
        </p:txBody>
      </p:sp>
      <p:sp>
        <p:nvSpPr>
          <p:cNvPr id="6" name="TextBox 5">
            <a:extLst>
              <a:ext uri="{FF2B5EF4-FFF2-40B4-BE49-F238E27FC236}">
                <a16:creationId xmlns:a16="http://schemas.microsoft.com/office/drawing/2014/main" id="{CA4F5BC2-DC2E-E8A1-C3F6-C5544519E9E7}"/>
              </a:ext>
            </a:extLst>
          </p:cNvPr>
          <p:cNvSpPr txBox="1"/>
          <p:nvPr/>
        </p:nvSpPr>
        <p:spPr>
          <a:xfrm>
            <a:off x="680615" y="588052"/>
            <a:ext cx="5417049" cy="707886"/>
          </a:xfrm>
          <a:prstGeom prst="rect">
            <a:avLst/>
          </a:prstGeom>
          <a:noFill/>
        </p:spPr>
        <p:txBody>
          <a:bodyPr wrap="square" lIns="91440" tIns="45720" rIns="91440" bIns="45720" rtlCol="0" anchor="t">
            <a:spAutoFit/>
          </a:bodyPr>
          <a:lstStyle/>
          <a:p>
            <a:r>
              <a:rPr lang="en-ID" sz="4000">
                <a:solidFill>
                  <a:schemeClr val="accent3"/>
                </a:solidFill>
                <a:latin typeface="Outfit Medium"/>
              </a:rPr>
              <a:t>Research Gap</a:t>
            </a:r>
          </a:p>
        </p:txBody>
      </p:sp>
      <p:sp>
        <p:nvSpPr>
          <p:cNvPr id="7" name="TextBox 6">
            <a:extLst>
              <a:ext uri="{FF2B5EF4-FFF2-40B4-BE49-F238E27FC236}">
                <a16:creationId xmlns:a16="http://schemas.microsoft.com/office/drawing/2014/main" id="{35C020D7-E1E4-93E9-B13B-4A53D8AFC6DD}"/>
              </a:ext>
            </a:extLst>
          </p:cNvPr>
          <p:cNvSpPr txBox="1"/>
          <p:nvPr/>
        </p:nvSpPr>
        <p:spPr>
          <a:xfrm>
            <a:off x="426615" y="1422094"/>
            <a:ext cx="7536972" cy="1754326"/>
          </a:xfrm>
          <a:prstGeom prst="rect">
            <a:avLst/>
          </a:prstGeom>
          <a:noFill/>
        </p:spPr>
        <p:txBody>
          <a:bodyPr wrap="square" lIns="91440" tIns="45720" rIns="91440" bIns="45720" rtlCol="0" anchor="t">
            <a:spAutoFit/>
          </a:bodyPr>
          <a:lstStyle/>
          <a:p>
            <a:pPr marL="285750" indent="-285750" algn="just">
              <a:buFont typeface="Arial"/>
              <a:buChar char="•"/>
            </a:pPr>
            <a:r>
              <a:rPr lang="id-ID" err="1">
                <a:solidFill>
                  <a:schemeClr val="tx1">
                    <a:lumMod val="75000"/>
                    <a:lumOff val="25000"/>
                  </a:schemeClr>
                </a:solidFill>
                <a:ea typeface="+mn-lt"/>
                <a:cs typeface="+mn-lt"/>
              </a:rPr>
              <a:t>Lack</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of</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comprehensive</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evaluation</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of</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how</a:t>
            </a:r>
            <a:r>
              <a:rPr lang="id-ID">
                <a:solidFill>
                  <a:schemeClr val="tx1">
                    <a:lumMod val="75000"/>
                    <a:lumOff val="25000"/>
                  </a:schemeClr>
                </a:solidFill>
                <a:ea typeface="+mn-lt"/>
                <a:cs typeface="+mn-lt"/>
              </a:rPr>
              <a:t> Uniform </a:t>
            </a:r>
            <a:r>
              <a:rPr lang="id-ID" err="1">
                <a:solidFill>
                  <a:schemeClr val="tx1">
                    <a:lumMod val="75000"/>
                    <a:lumOff val="25000"/>
                  </a:schemeClr>
                </a:solidFill>
                <a:ea typeface="+mn-lt"/>
                <a:cs typeface="+mn-lt"/>
              </a:rPr>
              <a:t>Scale</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Mix</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Mask</a:t>
            </a:r>
            <a:r>
              <a:rPr lang="id-ID">
                <a:solidFill>
                  <a:schemeClr val="tx1">
                    <a:lumMod val="75000"/>
                    <a:lumOff val="25000"/>
                  </a:schemeClr>
                </a:solidFill>
                <a:ea typeface="+mn-lt"/>
                <a:cs typeface="+mn-lt"/>
              </a:rPr>
              <a:t> (USMM) </a:t>
            </a:r>
            <a:r>
              <a:rPr lang="id-ID" err="1">
                <a:solidFill>
                  <a:schemeClr val="tx1">
                    <a:lumMod val="75000"/>
                    <a:lumOff val="25000"/>
                  </a:schemeClr>
                </a:solidFill>
                <a:ea typeface="+mn-lt"/>
                <a:cs typeface="+mn-lt"/>
              </a:rPr>
              <a:t>impact</a:t>
            </a:r>
            <a:r>
              <a:rPr lang="id-ID">
                <a:solidFill>
                  <a:schemeClr val="tx1">
                    <a:lumMod val="75000"/>
                    <a:lumOff val="25000"/>
                  </a:schemeClr>
                </a:solidFill>
                <a:ea typeface="+mn-lt"/>
                <a:cs typeface="+mn-lt"/>
              </a:rPr>
              <a:t> CNN-</a:t>
            </a:r>
            <a:r>
              <a:rPr lang="id-ID" err="1">
                <a:solidFill>
                  <a:schemeClr val="tx1">
                    <a:lumMod val="75000"/>
                    <a:lumOff val="25000"/>
                  </a:schemeClr>
                </a:solidFill>
                <a:ea typeface="+mn-lt"/>
                <a:cs typeface="+mn-lt"/>
              </a:rPr>
              <a:t>based</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medical</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imaging</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systems</a:t>
            </a:r>
            <a:r>
              <a:rPr lang="id-ID">
                <a:solidFill>
                  <a:schemeClr val="tx1">
                    <a:lumMod val="75000"/>
                    <a:lumOff val="25000"/>
                  </a:schemeClr>
                </a:solidFill>
                <a:ea typeface="+mn-lt"/>
                <a:cs typeface="+mn-lt"/>
              </a:rPr>
              <a:t>. </a:t>
            </a:r>
            <a:endParaRPr lang="en-US">
              <a:solidFill>
                <a:schemeClr val="tx1">
                  <a:lumMod val="75000"/>
                  <a:lumOff val="25000"/>
                </a:schemeClr>
              </a:solidFill>
              <a:ea typeface="+mn-lt"/>
              <a:cs typeface="+mn-lt"/>
            </a:endParaRPr>
          </a:p>
          <a:p>
            <a:pPr marL="285750" indent="-285750" algn="just">
              <a:buFont typeface="Arial"/>
              <a:buChar char="•"/>
            </a:pPr>
            <a:endParaRPr lang="id-ID">
              <a:solidFill>
                <a:schemeClr val="tx1">
                  <a:lumMod val="75000"/>
                  <a:lumOff val="25000"/>
                </a:schemeClr>
              </a:solidFill>
              <a:ea typeface="+mn-lt"/>
              <a:cs typeface="+mn-lt"/>
            </a:endParaRPr>
          </a:p>
          <a:p>
            <a:pPr marL="285750" indent="-285750" algn="just">
              <a:buFont typeface="Arial"/>
              <a:buChar char="•"/>
            </a:pPr>
            <a:r>
              <a:rPr lang="id-ID" err="1">
                <a:solidFill>
                  <a:schemeClr val="tx1">
                    <a:lumMod val="75000"/>
                    <a:lumOff val="25000"/>
                  </a:schemeClr>
                </a:solidFill>
                <a:ea typeface="+mn-lt"/>
                <a:cs typeface="+mn-lt"/>
              </a:rPr>
              <a:t>Existing</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defense</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mechanisms</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have</a:t>
            </a:r>
            <a:r>
              <a:rPr lang="id-ID">
                <a:solidFill>
                  <a:schemeClr val="tx1">
                    <a:lumMod val="75000"/>
                    <a:lumOff val="25000"/>
                  </a:schemeClr>
                </a:solidFill>
                <a:ea typeface="+mn-lt"/>
                <a:cs typeface="+mn-lt"/>
              </a:rPr>
              <a:t> not </a:t>
            </a:r>
            <a:r>
              <a:rPr lang="id-ID" err="1">
                <a:solidFill>
                  <a:schemeClr val="tx1">
                    <a:lumMod val="75000"/>
                    <a:lumOff val="25000"/>
                  </a:schemeClr>
                </a:solidFill>
                <a:ea typeface="+mn-lt"/>
                <a:cs typeface="+mn-lt"/>
              </a:rPr>
              <a:t>been</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thoroughly</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tested</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for</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their</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effectiveness</a:t>
            </a:r>
            <a:r>
              <a:rPr lang="id-ID">
                <a:solidFill>
                  <a:schemeClr val="tx1">
                    <a:lumMod val="75000"/>
                    <a:lumOff val="25000"/>
                  </a:schemeClr>
                </a:solidFill>
                <a:ea typeface="+mn-lt"/>
                <a:cs typeface="+mn-lt"/>
              </a:rPr>
              <a:t> Uniform </a:t>
            </a:r>
            <a:r>
              <a:rPr lang="id-ID" err="1">
                <a:solidFill>
                  <a:schemeClr val="tx1">
                    <a:lumMod val="75000"/>
                    <a:lumOff val="25000"/>
                  </a:schemeClr>
                </a:solidFill>
                <a:ea typeface="+mn-lt"/>
                <a:cs typeface="+mn-lt"/>
              </a:rPr>
              <a:t>Scale</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Mix</a:t>
            </a:r>
            <a:r>
              <a:rPr lang="id-ID">
                <a:solidFill>
                  <a:schemeClr val="tx1">
                    <a:lumMod val="75000"/>
                    <a:lumOff val="25000"/>
                  </a:schemeClr>
                </a:solidFill>
                <a:ea typeface="+mn-lt"/>
                <a:cs typeface="+mn-lt"/>
              </a:rPr>
              <a:t> </a:t>
            </a:r>
            <a:r>
              <a:rPr lang="id-ID" err="1">
                <a:solidFill>
                  <a:schemeClr val="tx1">
                    <a:lumMod val="75000"/>
                    <a:lumOff val="25000"/>
                  </a:schemeClr>
                </a:solidFill>
                <a:ea typeface="+mn-lt"/>
                <a:cs typeface="+mn-lt"/>
              </a:rPr>
              <a:t>Mask</a:t>
            </a:r>
            <a:r>
              <a:rPr lang="id-ID">
                <a:solidFill>
                  <a:schemeClr val="tx1">
                    <a:lumMod val="75000"/>
                    <a:lumOff val="25000"/>
                  </a:schemeClr>
                </a:solidFill>
                <a:ea typeface="+mn-lt"/>
                <a:cs typeface="+mn-lt"/>
              </a:rPr>
              <a:t> (USMM) </a:t>
            </a:r>
            <a:r>
              <a:rPr lang="id-ID" err="1">
                <a:solidFill>
                  <a:schemeClr val="tx1">
                    <a:lumMod val="75000"/>
                    <a:lumOff val="25000"/>
                  </a:schemeClr>
                </a:solidFill>
                <a:ea typeface="+mn-lt"/>
                <a:cs typeface="+mn-lt"/>
              </a:rPr>
              <a:t>and</a:t>
            </a:r>
            <a:r>
              <a:rPr lang="id-ID">
                <a:solidFill>
                  <a:schemeClr val="tx1">
                    <a:lumMod val="75000"/>
                    <a:lumOff val="25000"/>
                  </a:schemeClr>
                </a:solidFill>
                <a:ea typeface="+mn-lt"/>
                <a:cs typeface="+mn-lt"/>
              </a:rPr>
              <a:t> model architectures. </a:t>
            </a:r>
            <a:endParaRPr lang="en-US">
              <a:solidFill>
                <a:schemeClr val="tx1">
                  <a:lumMod val="75000"/>
                  <a:lumOff val="25000"/>
                </a:schemeClr>
              </a:solidFill>
              <a:ea typeface="+mn-lt"/>
              <a:cs typeface="+mn-lt"/>
            </a:endParaRPr>
          </a:p>
        </p:txBody>
      </p:sp>
      <p:sp>
        <p:nvSpPr>
          <p:cNvPr id="96" name="Google Shape;544;p14">
            <a:extLst>
              <a:ext uri="{FF2B5EF4-FFF2-40B4-BE49-F238E27FC236}">
                <a16:creationId xmlns:a16="http://schemas.microsoft.com/office/drawing/2014/main" id="{F3D5127F-7966-67B6-1208-53FE1C2F5592}"/>
              </a:ext>
            </a:extLst>
          </p:cNvPr>
          <p:cNvSpPr/>
          <p:nvPr/>
        </p:nvSpPr>
        <p:spPr>
          <a:xfrm rot="8485800">
            <a:off x="4296773" y="4716020"/>
            <a:ext cx="490322" cy="49032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76" name="Group 75">
            <a:extLst>
              <a:ext uri="{FF2B5EF4-FFF2-40B4-BE49-F238E27FC236}">
                <a16:creationId xmlns:a16="http://schemas.microsoft.com/office/drawing/2014/main" id="{C92E3DD5-01A6-011D-4B74-E50A0ECF64D9}"/>
              </a:ext>
            </a:extLst>
          </p:cNvPr>
          <p:cNvGrpSpPr/>
          <p:nvPr/>
        </p:nvGrpSpPr>
        <p:grpSpPr>
          <a:xfrm rot="454359">
            <a:off x="19289" y="4931381"/>
            <a:ext cx="1785616" cy="1265124"/>
            <a:chOff x="-27979" y="5270662"/>
            <a:chExt cx="2140300" cy="1516423"/>
          </a:xfrm>
        </p:grpSpPr>
        <p:grpSp>
          <p:nvGrpSpPr>
            <p:cNvPr id="77" name="Graphic 11">
              <a:extLst>
                <a:ext uri="{FF2B5EF4-FFF2-40B4-BE49-F238E27FC236}">
                  <a16:creationId xmlns:a16="http://schemas.microsoft.com/office/drawing/2014/main" id="{A5362620-9726-BA1C-73C0-EDA95D4E5F23}"/>
                </a:ext>
              </a:extLst>
            </p:cNvPr>
            <p:cNvGrpSpPr/>
            <p:nvPr/>
          </p:nvGrpSpPr>
          <p:grpSpPr>
            <a:xfrm>
              <a:off x="847508" y="5270662"/>
              <a:ext cx="1264813" cy="1121269"/>
              <a:chOff x="8944372" y="1327777"/>
              <a:chExt cx="1691064" cy="1499146"/>
            </a:xfrm>
            <a:solidFill>
              <a:schemeClr val="accent4"/>
            </a:solidFill>
          </p:grpSpPr>
          <p:sp>
            <p:nvSpPr>
              <p:cNvPr id="84" name="Freeform: Shape 83">
                <a:extLst>
                  <a:ext uri="{FF2B5EF4-FFF2-40B4-BE49-F238E27FC236}">
                    <a16:creationId xmlns:a16="http://schemas.microsoft.com/office/drawing/2014/main" id="{AE5C81C5-BDB6-8F4F-A5FF-EC7E60B4651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67807E37-6485-A00C-5868-A05E88D0E99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EA678627-4FB7-9EA5-6396-E851B52BCA6B}"/>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574F043E-D49A-FB61-4094-9C4347D92530}"/>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88" name="Freeform: Shape 87">
                <a:extLst>
                  <a:ext uri="{FF2B5EF4-FFF2-40B4-BE49-F238E27FC236}">
                    <a16:creationId xmlns:a16="http://schemas.microsoft.com/office/drawing/2014/main" id="{2C415427-9124-BB5C-9E09-8CCE83453020}"/>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78" name="Graphic 11">
              <a:extLst>
                <a:ext uri="{FF2B5EF4-FFF2-40B4-BE49-F238E27FC236}">
                  <a16:creationId xmlns:a16="http://schemas.microsoft.com/office/drawing/2014/main" id="{FCE900AE-2FD6-E72F-7E7B-6E47BB83CBAF}"/>
                </a:ext>
              </a:extLst>
            </p:cNvPr>
            <p:cNvGrpSpPr/>
            <p:nvPr/>
          </p:nvGrpSpPr>
          <p:grpSpPr>
            <a:xfrm>
              <a:off x="-27979" y="5701462"/>
              <a:ext cx="1257220" cy="1085623"/>
              <a:chOff x="7773841" y="1903760"/>
              <a:chExt cx="1680912" cy="1451487"/>
            </a:xfrm>
            <a:solidFill>
              <a:schemeClr val="accent4"/>
            </a:solidFill>
          </p:grpSpPr>
          <p:sp>
            <p:nvSpPr>
              <p:cNvPr id="79" name="Freeform: Shape 78">
                <a:extLst>
                  <a:ext uri="{FF2B5EF4-FFF2-40B4-BE49-F238E27FC236}">
                    <a16:creationId xmlns:a16="http://schemas.microsoft.com/office/drawing/2014/main" id="{E25618BB-173F-E05D-176A-0CE995093111}"/>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65C9BEA1-EEE5-E777-970D-B09E2B4644B6}"/>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B2FE4C1F-9767-3967-D0D3-766C27395F4C}"/>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8878AA68-6E41-35E7-EE94-1A10F7AD8FF0}"/>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83" name="Freeform: Shape 82">
                <a:extLst>
                  <a:ext uri="{FF2B5EF4-FFF2-40B4-BE49-F238E27FC236}">
                    <a16:creationId xmlns:a16="http://schemas.microsoft.com/office/drawing/2014/main" id="{DBAE371F-E301-68DD-45C6-7D9121A4512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Tree>
    <p:extLst>
      <p:ext uri="{BB962C8B-B14F-4D97-AF65-F5344CB8AC3E}">
        <p14:creationId xmlns:p14="http://schemas.microsoft.com/office/powerpoint/2010/main" val="3353834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9">
            <a:extLst>
              <a:ext uri="{FF2B5EF4-FFF2-40B4-BE49-F238E27FC236}">
                <a16:creationId xmlns:a16="http://schemas.microsoft.com/office/drawing/2014/main" id="{086DFD1F-EBE1-B6BD-799E-3ECDA0BE6160}"/>
              </a:ext>
            </a:extLst>
          </p:cNvPr>
          <p:cNvSpPr/>
          <p:nvPr/>
        </p:nvSpPr>
        <p:spPr>
          <a:xfrm flipH="1">
            <a:off x="-68238" y="3755977"/>
            <a:ext cx="2668923" cy="3101071"/>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lt1"/>
              </a:solidFill>
              <a:sym typeface="Arial"/>
            </a:endParaRPr>
          </a:p>
        </p:txBody>
      </p:sp>
      <p:sp>
        <p:nvSpPr>
          <p:cNvPr id="37" name="Google Shape;544;p14">
            <a:extLst>
              <a:ext uri="{FF2B5EF4-FFF2-40B4-BE49-F238E27FC236}">
                <a16:creationId xmlns:a16="http://schemas.microsoft.com/office/drawing/2014/main" id="{4AD2EBA6-8B51-C8BD-F4A6-C9D81DFBAAAD}"/>
              </a:ext>
            </a:extLst>
          </p:cNvPr>
          <p:cNvSpPr/>
          <p:nvPr/>
        </p:nvSpPr>
        <p:spPr>
          <a:xfrm rot="18696891" flipH="1">
            <a:off x="11160757" y="5818111"/>
            <a:ext cx="850478" cy="85047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dirty="0">
              <a:latin typeface="Arial"/>
              <a:cs typeface="Arial"/>
              <a:sym typeface="Arial"/>
            </a:endParaRPr>
          </a:p>
        </p:txBody>
      </p:sp>
      <p:sp>
        <p:nvSpPr>
          <p:cNvPr id="3" name="TextBox 2">
            <a:extLst>
              <a:ext uri="{FF2B5EF4-FFF2-40B4-BE49-F238E27FC236}">
                <a16:creationId xmlns:a16="http://schemas.microsoft.com/office/drawing/2014/main" id="{0EC93B65-7C05-4CD3-7929-559CFAE8DFD1}"/>
              </a:ext>
            </a:extLst>
          </p:cNvPr>
          <p:cNvSpPr txBox="1"/>
          <p:nvPr/>
        </p:nvSpPr>
        <p:spPr>
          <a:xfrm>
            <a:off x="2285107" y="349197"/>
            <a:ext cx="5495785" cy="646331"/>
          </a:xfrm>
          <a:prstGeom prst="rect">
            <a:avLst/>
          </a:prstGeom>
          <a:noFill/>
        </p:spPr>
        <p:txBody>
          <a:bodyPr wrap="square" lIns="91440" tIns="45720" rIns="91440" bIns="45720" rtlCol="0" anchor="t">
            <a:spAutoFit/>
          </a:bodyPr>
          <a:lstStyle/>
          <a:p>
            <a:r>
              <a:rPr lang="en-US" sz="3600" dirty="0">
                <a:solidFill>
                  <a:schemeClr val="tx1">
                    <a:lumMod val="75000"/>
                    <a:lumOff val="25000"/>
                  </a:schemeClr>
                </a:solidFill>
                <a:latin typeface="Outfit Medium"/>
              </a:rPr>
              <a:t>ResNet</a:t>
            </a:r>
            <a:r>
              <a:rPr lang="en-US" sz="3600" dirty="0">
                <a:solidFill>
                  <a:srgbClr val="9991E7"/>
                </a:solidFill>
                <a:latin typeface="Outfit Medium"/>
              </a:rPr>
              <a:t>50</a:t>
            </a:r>
            <a:endParaRPr lang="en-US" sz="3600" dirty="0">
              <a:solidFill>
                <a:srgbClr val="8696FE"/>
              </a:solidFill>
              <a:latin typeface="Outfit Medium"/>
            </a:endParaRPr>
          </a:p>
        </p:txBody>
      </p:sp>
      <p:sp>
        <p:nvSpPr>
          <p:cNvPr id="15" name="Rectangle: Rounded Corners 14">
            <a:extLst>
              <a:ext uri="{FF2B5EF4-FFF2-40B4-BE49-F238E27FC236}">
                <a16:creationId xmlns:a16="http://schemas.microsoft.com/office/drawing/2014/main" id="{8DE2CDAE-1781-75EA-17D1-8F36F42AA298}"/>
              </a:ext>
            </a:extLst>
          </p:cNvPr>
          <p:cNvSpPr/>
          <p:nvPr/>
        </p:nvSpPr>
        <p:spPr>
          <a:xfrm>
            <a:off x="1102301" y="1429830"/>
            <a:ext cx="10745276" cy="1183300"/>
          </a:xfrm>
          <a:prstGeom prst="roundRect">
            <a:avLst>
              <a:gd name="adj" fmla="val 7241"/>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accent1"/>
              </a:solidFill>
            </a:endParaRPr>
          </a:p>
        </p:txBody>
      </p:sp>
      <p:grpSp>
        <p:nvGrpSpPr>
          <p:cNvPr id="24" name="Group 23">
            <a:extLst>
              <a:ext uri="{FF2B5EF4-FFF2-40B4-BE49-F238E27FC236}">
                <a16:creationId xmlns:a16="http://schemas.microsoft.com/office/drawing/2014/main" id="{D02355FC-DFAF-CF8C-225D-B7C68D5664C1}"/>
              </a:ext>
            </a:extLst>
          </p:cNvPr>
          <p:cNvGrpSpPr/>
          <p:nvPr/>
        </p:nvGrpSpPr>
        <p:grpSpPr>
          <a:xfrm rot="21145641" flipV="1">
            <a:off x="-8886" y="35560"/>
            <a:ext cx="1802236" cy="1276898"/>
            <a:chOff x="-27979" y="5270662"/>
            <a:chExt cx="2140300" cy="1516423"/>
          </a:xfrm>
        </p:grpSpPr>
        <p:grpSp>
          <p:nvGrpSpPr>
            <p:cNvPr id="25" name="Graphic 11">
              <a:extLst>
                <a:ext uri="{FF2B5EF4-FFF2-40B4-BE49-F238E27FC236}">
                  <a16:creationId xmlns:a16="http://schemas.microsoft.com/office/drawing/2014/main" id="{4BCBCF9F-8211-68C2-C8B1-6243AFC1540F}"/>
                </a:ext>
              </a:extLst>
            </p:cNvPr>
            <p:cNvGrpSpPr/>
            <p:nvPr/>
          </p:nvGrpSpPr>
          <p:grpSpPr>
            <a:xfrm>
              <a:off x="847508" y="5270662"/>
              <a:ext cx="1264813" cy="1121269"/>
              <a:chOff x="8944372" y="1327777"/>
              <a:chExt cx="1691064" cy="1499146"/>
            </a:xfrm>
            <a:solidFill>
              <a:schemeClr val="accent4"/>
            </a:solidFill>
          </p:grpSpPr>
          <p:sp>
            <p:nvSpPr>
              <p:cNvPr id="32" name="Freeform: Shape 31">
                <a:extLst>
                  <a:ext uri="{FF2B5EF4-FFF2-40B4-BE49-F238E27FC236}">
                    <a16:creationId xmlns:a16="http://schemas.microsoft.com/office/drawing/2014/main" id="{51D29B81-6BBA-02FA-60A2-9A017630C179}"/>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dirty="0"/>
              </a:p>
            </p:txBody>
          </p:sp>
          <p:sp>
            <p:nvSpPr>
              <p:cNvPr id="33" name="Freeform: Shape 32">
                <a:extLst>
                  <a:ext uri="{FF2B5EF4-FFF2-40B4-BE49-F238E27FC236}">
                    <a16:creationId xmlns:a16="http://schemas.microsoft.com/office/drawing/2014/main" id="{F2B2AFF8-B896-4037-6F80-2C9C99537C69}"/>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dirty="0"/>
              </a:p>
            </p:txBody>
          </p:sp>
          <p:sp>
            <p:nvSpPr>
              <p:cNvPr id="34" name="Freeform: Shape 33">
                <a:extLst>
                  <a:ext uri="{FF2B5EF4-FFF2-40B4-BE49-F238E27FC236}">
                    <a16:creationId xmlns:a16="http://schemas.microsoft.com/office/drawing/2014/main" id="{76F3F899-F681-4198-84F7-B497AA8B54B7}"/>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dirty="0"/>
              </a:p>
            </p:txBody>
          </p:sp>
          <p:sp>
            <p:nvSpPr>
              <p:cNvPr id="35" name="Freeform: Shape 34">
                <a:extLst>
                  <a:ext uri="{FF2B5EF4-FFF2-40B4-BE49-F238E27FC236}">
                    <a16:creationId xmlns:a16="http://schemas.microsoft.com/office/drawing/2014/main" id="{2EFE9B1F-EAF7-E9EB-CAC4-04534B8633F7}"/>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dirty="0"/>
              </a:p>
            </p:txBody>
          </p:sp>
          <p:sp>
            <p:nvSpPr>
              <p:cNvPr id="36" name="Freeform: Shape 35">
                <a:extLst>
                  <a:ext uri="{FF2B5EF4-FFF2-40B4-BE49-F238E27FC236}">
                    <a16:creationId xmlns:a16="http://schemas.microsoft.com/office/drawing/2014/main" id="{AE3DBDF8-C0D4-A315-1317-1E2F3BCFE695}"/>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dirty="0"/>
              </a:p>
            </p:txBody>
          </p:sp>
        </p:grpSp>
        <p:grpSp>
          <p:nvGrpSpPr>
            <p:cNvPr id="26" name="Graphic 11">
              <a:extLst>
                <a:ext uri="{FF2B5EF4-FFF2-40B4-BE49-F238E27FC236}">
                  <a16:creationId xmlns:a16="http://schemas.microsoft.com/office/drawing/2014/main" id="{3459A908-314E-1B89-2EA8-898CE78174A0}"/>
                </a:ext>
              </a:extLst>
            </p:cNvPr>
            <p:cNvGrpSpPr/>
            <p:nvPr/>
          </p:nvGrpSpPr>
          <p:grpSpPr>
            <a:xfrm>
              <a:off x="-27979" y="5701462"/>
              <a:ext cx="1257220" cy="1085623"/>
              <a:chOff x="7773841" y="1903760"/>
              <a:chExt cx="1680912" cy="1451487"/>
            </a:xfrm>
            <a:solidFill>
              <a:schemeClr val="accent4"/>
            </a:solidFill>
          </p:grpSpPr>
          <p:sp>
            <p:nvSpPr>
              <p:cNvPr id="27" name="Freeform: Shape 26">
                <a:extLst>
                  <a:ext uri="{FF2B5EF4-FFF2-40B4-BE49-F238E27FC236}">
                    <a16:creationId xmlns:a16="http://schemas.microsoft.com/office/drawing/2014/main" id="{FF0F88E6-4376-AA93-48E6-03913B337F86}"/>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dirty="0"/>
              </a:p>
            </p:txBody>
          </p:sp>
          <p:sp>
            <p:nvSpPr>
              <p:cNvPr id="28" name="Freeform: Shape 27">
                <a:extLst>
                  <a:ext uri="{FF2B5EF4-FFF2-40B4-BE49-F238E27FC236}">
                    <a16:creationId xmlns:a16="http://schemas.microsoft.com/office/drawing/2014/main" id="{3CDAE2F8-901F-E3DA-EE1E-2F505EA2ACF6}"/>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dirty="0"/>
              </a:p>
            </p:txBody>
          </p:sp>
          <p:sp>
            <p:nvSpPr>
              <p:cNvPr id="29" name="Freeform: Shape 28">
                <a:extLst>
                  <a:ext uri="{FF2B5EF4-FFF2-40B4-BE49-F238E27FC236}">
                    <a16:creationId xmlns:a16="http://schemas.microsoft.com/office/drawing/2014/main" id="{CE38E04A-CC14-22D8-94FA-D50BD2598946}"/>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dirty="0"/>
              </a:p>
            </p:txBody>
          </p:sp>
          <p:sp>
            <p:nvSpPr>
              <p:cNvPr id="30" name="Freeform: Shape 29">
                <a:extLst>
                  <a:ext uri="{FF2B5EF4-FFF2-40B4-BE49-F238E27FC236}">
                    <a16:creationId xmlns:a16="http://schemas.microsoft.com/office/drawing/2014/main" id="{F4838175-FD3A-E4A0-1EE5-691DF72A58AE}"/>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dirty="0"/>
              </a:p>
            </p:txBody>
          </p:sp>
          <p:sp>
            <p:nvSpPr>
              <p:cNvPr id="31" name="Freeform: Shape 30">
                <a:extLst>
                  <a:ext uri="{FF2B5EF4-FFF2-40B4-BE49-F238E27FC236}">
                    <a16:creationId xmlns:a16="http://schemas.microsoft.com/office/drawing/2014/main" id="{265D62FC-F025-74F4-AC17-C49B078F87B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dirty="0"/>
              </a:p>
            </p:txBody>
          </p:sp>
        </p:grpSp>
      </p:grpSp>
      <p:sp>
        <p:nvSpPr>
          <p:cNvPr id="7" name="Rectangle: Rounded Corners 6">
            <a:extLst>
              <a:ext uri="{FF2B5EF4-FFF2-40B4-BE49-F238E27FC236}">
                <a16:creationId xmlns:a16="http://schemas.microsoft.com/office/drawing/2014/main" id="{C59EAC60-2592-6DCF-BCBE-779B1069B562}"/>
              </a:ext>
            </a:extLst>
          </p:cNvPr>
          <p:cNvSpPr/>
          <p:nvPr/>
        </p:nvSpPr>
        <p:spPr>
          <a:xfrm>
            <a:off x="2887882" y="2976575"/>
            <a:ext cx="8595754" cy="3264583"/>
          </a:xfrm>
          <a:prstGeom prst="roundRect">
            <a:avLst>
              <a:gd name="adj" fmla="val 7241"/>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accent1"/>
              </a:solidFill>
            </a:endParaRPr>
          </a:p>
        </p:txBody>
      </p:sp>
      <p:sp>
        <p:nvSpPr>
          <p:cNvPr id="8" name="TextBox 7">
            <a:extLst>
              <a:ext uri="{FF2B5EF4-FFF2-40B4-BE49-F238E27FC236}">
                <a16:creationId xmlns:a16="http://schemas.microsoft.com/office/drawing/2014/main" id="{C22BED1E-7D62-B5A4-1524-BA9A13671BE9}"/>
              </a:ext>
            </a:extLst>
          </p:cNvPr>
          <p:cNvSpPr txBox="1"/>
          <p:nvPr/>
        </p:nvSpPr>
        <p:spPr>
          <a:xfrm>
            <a:off x="1679222" y="1538111"/>
            <a:ext cx="99211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kern="1200" dirty="0">
                <a:solidFill>
                  <a:schemeClr val="tx1"/>
                </a:solidFill>
                <a:latin typeface="Poppins"/>
                <a:ea typeface="+mn-ea"/>
                <a:cs typeface="+mn-cs"/>
              </a:rPr>
              <a:t>ResNet50 introduces the concept of residual blocks, which allow the model to learn residual mappings instead of directly trying to map inputs to outputs. This helps in avoiding the vanishing gradient problem during backpropagation in very deep networks</a:t>
            </a:r>
            <a:endParaRPr lang="en-US" dirty="0"/>
          </a:p>
        </p:txBody>
      </p:sp>
      <p:sp>
        <p:nvSpPr>
          <p:cNvPr id="9" name="TextBox 8">
            <a:extLst>
              <a:ext uri="{FF2B5EF4-FFF2-40B4-BE49-F238E27FC236}">
                <a16:creationId xmlns:a16="http://schemas.microsoft.com/office/drawing/2014/main" id="{FBFB117E-20B2-1184-CEE6-CAB4F48F4517}"/>
              </a:ext>
            </a:extLst>
          </p:cNvPr>
          <p:cNvSpPr txBox="1"/>
          <p:nvPr/>
        </p:nvSpPr>
        <p:spPr>
          <a:xfrm>
            <a:off x="3597701" y="3299683"/>
            <a:ext cx="763748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kern="0" dirty="0">
                <a:latin typeface="Poppins"/>
                <a:ea typeface="Times New Roman"/>
                <a:cs typeface="Times New Roman"/>
              </a:rPr>
              <a:t>Key Reason:</a:t>
            </a:r>
          </a:p>
          <a:p>
            <a:pPr marL="285750" indent="-285750">
              <a:buFont typeface="Arial"/>
              <a:buChar char="•"/>
            </a:pPr>
            <a:r>
              <a:rPr lang="en-US" sz="1600" kern="0" dirty="0">
                <a:latin typeface="Poppins"/>
                <a:ea typeface="Times New Roman"/>
                <a:cs typeface="Times New Roman"/>
              </a:rPr>
              <a:t>To address the vanishing gradient problem in deep networks while maintaining high accuracy.</a:t>
            </a:r>
            <a:endParaRPr lang="en-US" sz="1600" dirty="0">
              <a:latin typeface="Poppins"/>
              <a:cs typeface="Poppins"/>
            </a:endParaRPr>
          </a:p>
          <a:p>
            <a:pPr marL="285750" indent="-285750">
              <a:buFont typeface="Arial"/>
              <a:buChar char="•"/>
            </a:pPr>
            <a:r>
              <a:rPr lang="en-US" sz="1600" kern="0" dirty="0">
                <a:latin typeface="Poppins"/>
                <a:ea typeface="Times New Roman"/>
                <a:cs typeface="Times New Roman"/>
              </a:rPr>
              <a:t>Introduces </a:t>
            </a:r>
            <a:r>
              <a:rPr lang="en-US" sz="1600" i="1" kern="0" dirty="0">
                <a:latin typeface="Poppins"/>
                <a:ea typeface="Times New Roman"/>
                <a:cs typeface="Times New Roman"/>
              </a:rPr>
              <a:t>residual learning</a:t>
            </a:r>
            <a:r>
              <a:rPr lang="en-US" sz="1600" kern="0" dirty="0">
                <a:latin typeface="Poppins"/>
                <a:ea typeface="Times New Roman"/>
                <a:cs typeface="Times New Roman"/>
              </a:rPr>
              <a:t> with skip connections, allowing deeper networks without degradation in performance.</a:t>
            </a:r>
          </a:p>
          <a:p>
            <a:pPr marL="285750" indent="-285750">
              <a:buFont typeface="Arial"/>
              <a:buChar char="•"/>
            </a:pPr>
            <a:r>
              <a:rPr lang="en-US" sz="1600" kern="0" dirty="0">
                <a:latin typeface="Poppins"/>
                <a:ea typeface="Times New Roman"/>
                <a:cs typeface="Times New Roman"/>
              </a:rPr>
              <a:t>Highly effective for complex datasets like chest X-rays due to its ability to extract high-level features.</a:t>
            </a:r>
          </a:p>
          <a:p>
            <a:endParaRPr lang="en-US" sz="1600" kern="0" dirty="0">
              <a:latin typeface="Poppins"/>
              <a:ea typeface="Times New Roman"/>
              <a:cs typeface="Times New Roman"/>
            </a:endParaRPr>
          </a:p>
          <a:p>
            <a:r>
              <a:rPr lang="en-US" sz="1600" b="1" kern="0" dirty="0">
                <a:latin typeface="Poppins"/>
                <a:ea typeface="Times New Roman"/>
                <a:cs typeface="Times New Roman"/>
              </a:rPr>
              <a:t>Relevance to the project</a:t>
            </a:r>
            <a:r>
              <a:rPr lang="en-US" sz="1600" kern="0" dirty="0">
                <a:latin typeface="Poppins"/>
                <a:ea typeface="Times New Roman"/>
                <a:cs typeface="Times New Roman"/>
              </a:rPr>
              <a:t>: Acts as a baseline for evaluating adversarial attacks on a widely used robust architecture.</a:t>
            </a:r>
            <a:endParaRPr lang="en-US" sz="1600" dirty="0">
              <a:latin typeface="Poppins"/>
              <a:cs typeface="Poppins"/>
            </a:endParaRPr>
          </a:p>
        </p:txBody>
      </p:sp>
    </p:spTree>
    <p:extLst>
      <p:ext uri="{BB962C8B-B14F-4D97-AF65-F5344CB8AC3E}">
        <p14:creationId xmlns:p14="http://schemas.microsoft.com/office/powerpoint/2010/main" val="65621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E5DF0-95A8-E56E-E425-9CC7B5D4CA4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48846CB-3006-3F24-705A-3A30135ECA11}"/>
              </a:ext>
            </a:extLst>
          </p:cNvPr>
          <p:cNvGrpSpPr/>
          <p:nvPr/>
        </p:nvGrpSpPr>
        <p:grpSpPr>
          <a:xfrm rot="454359">
            <a:off x="19289" y="4931381"/>
            <a:ext cx="1785616" cy="1265124"/>
            <a:chOff x="-27979" y="5270662"/>
            <a:chExt cx="2140300" cy="1516423"/>
          </a:xfrm>
        </p:grpSpPr>
        <p:grpSp>
          <p:nvGrpSpPr>
            <p:cNvPr id="3" name="Graphic 11">
              <a:extLst>
                <a:ext uri="{FF2B5EF4-FFF2-40B4-BE49-F238E27FC236}">
                  <a16:creationId xmlns:a16="http://schemas.microsoft.com/office/drawing/2014/main" id="{947B4997-B325-F38B-7175-3F5AE358C89F}"/>
                </a:ext>
              </a:extLst>
            </p:cNvPr>
            <p:cNvGrpSpPr/>
            <p:nvPr/>
          </p:nvGrpSpPr>
          <p:grpSpPr>
            <a:xfrm>
              <a:off x="847508" y="5270662"/>
              <a:ext cx="1264813" cy="1121269"/>
              <a:chOff x="8944372" y="1327777"/>
              <a:chExt cx="1691064" cy="1499146"/>
            </a:xfrm>
            <a:solidFill>
              <a:schemeClr val="accent4"/>
            </a:solidFill>
          </p:grpSpPr>
          <p:sp>
            <p:nvSpPr>
              <p:cNvPr id="26" name="Freeform: Shape 25">
                <a:extLst>
                  <a:ext uri="{FF2B5EF4-FFF2-40B4-BE49-F238E27FC236}">
                    <a16:creationId xmlns:a16="http://schemas.microsoft.com/office/drawing/2014/main" id="{FF2AF337-53BE-E9EA-3558-47ADE6DC0B94}"/>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27" name="Freeform: Shape 26">
                <a:extLst>
                  <a:ext uri="{FF2B5EF4-FFF2-40B4-BE49-F238E27FC236}">
                    <a16:creationId xmlns:a16="http://schemas.microsoft.com/office/drawing/2014/main" id="{59C94A6E-A651-94B4-6F12-91884FFDD117}"/>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E74A9706-F24B-DB15-A01D-31B1637D7CF1}"/>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E0F65300-D83F-E2DC-D76A-54438712A282}"/>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43A01DD3-BC32-B4F0-873C-3FF7A2E74AE0}"/>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0B68F37D-6667-5602-575C-C67BCF5FF110}"/>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5AE7BA2F-1C92-A988-5E3C-81F763BD0553}"/>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F0592E1F-E9BB-1A96-F474-7266C1F9780A}"/>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23" name="Freeform: Shape 22">
                <a:extLst>
                  <a:ext uri="{FF2B5EF4-FFF2-40B4-BE49-F238E27FC236}">
                    <a16:creationId xmlns:a16="http://schemas.microsoft.com/office/drawing/2014/main" id="{903DB735-C215-C51E-2A14-0D4F0E26A8DA}"/>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24" name="Freeform: Shape 23">
                <a:extLst>
                  <a:ext uri="{FF2B5EF4-FFF2-40B4-BE49-F238E27FC236}">
                    <a16:creationId xmlns:a16="http://schemas.microsoft.com/office/drawing/2014/main" id="{07126B29-6450-E9DF-3A4F-E42051008556}"/>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25" name="Freeform: Shape 24">
                <a:extLst>
                  <a:ext uri="{FF2B5EF4-FFF2-40B4-BE49-F238E27FC236}">
                    <a16:creationId xmlns:a16="http://schemas.microsoft.com/office/drawing/2014/main" id="{FF393828-3C01-0204-86BD-A73053CE6CD0}"/>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11" name="Freeform 10">
            <a:extLst>
              <a:ext uri="{FF2B5EF4-FFF2-40B4-BE49-F238E27FC236}">
                <a16:creationId xmlns:a16="http://schemas.microsoft.com/office/drawing/2014/main" id="{F0A7F63C-5805-1BD5-F38B-7FBC402F613D}"/>
              </a:ext>
            </a:extLst>
          </p:cNvPr>
          <p:cNvSpPr/>
          <p:nvPr/>
        </p:nvSpPr>
        <p:spPr>
          <a:xfrm>
            <a:off x="6815598" y="2545538"/>
            <a:ext cx="5376403" cy="4312463"/>
          </a:xfrm>
          <a:custGeom>
            <a:avLst/>
            <a:gdLst>
              <a:gd name="connsiteX0" fmla="*/ 3538898 w 5376403"/>
              <a:gd name="connsiteY0" fmla="*/ 0 h 4312463"/>
              <a:gd name="connsiteX1" fmla="*/ 5225747 w 5376403"/>
              <a:gd name="connsiteY1" fmla="*/ 427127 h 4312463"/>
              <a:gd name="connsiteX2" fmla="*/ 5376403 w 5376403"/>
              <a:gd name="connsiteY2" fmla="*/ 518652 h 4312463"/>
              <a:gd name="connsiteX3" fmla="*/ 5376403 w 5376403"/>
              <a:gd name="connsiteY3" fmla="*/ 4312463 h 4312463"/>
              <a:gd name="connsiteX4" fmla="*/ 87417 w 5376403"/>
              <a:gd name="connsiteY4" fmla="*/ 4312463 h 4312463"/>
              <a:gd name="connsiteX5" fmla="*/ 71898 w 5376403"/>
              <a:gd name="connsiteY5" fmla="*/ 4252110 h 4312463"/>
              <a:gd name="connsiteX6" fmla="*/ 0 w 5376403"/>
              <a:gd name="connsiteY6" fmla="*/ 3538898 h 4312463"/>
              <a:gd name="connsiteX7" fmla="*/ 3538898 w 5376403"/>
              <a:gd name="connsiteY7" fmla="*/ 0 h 43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403" h="4312463">
                <a:moveTo>
                  <a:pt x="3538898" y="0"/>
                </a:moveTo>
                <a:cubicBezTo>
                  <a:pt x="4149673" y="0"/>
                  <a:pt x="4724309" y="154729"/>
                  <a:pt x="5225747" y="427127"/>
                </a:cubicBezTo>
                <a:lnTo>
                  <a:pt x="5376403" y="518652"/>
                </a:lnTo>
                <a:lnTo>
                  <a:pt x="5376403" y="4312463"/>
                </a:lnTo>
                <a:lnTo>
                  <a:pt x="87417" y="4312463"/>
                </a:lnTo>
                <a:lnTo>
                  <a:pt x="71898" y="4252110"/>
                </a:lnTo>
                <a:cubicBezTo>
                  <a:pt x="24757" y="4021736"/>
                  <a:pt x="0" y="3783208"/>
                  <a:pt x="0" y="3538898"/>
                </a:cubicBezTo>
                <a:cubicBezTo>
                  <a:pt x="0" y="1584419"/>
                  <a:pt x="1584419" y="0"/>
                  <a:pt x="3538898"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 name="Picture Placeholder 1">
            <a:extLst>
              <a:ext uri="{FF2B5EF4-FFF2-40B4-BE49-F238E27FC236}">
                <a16:creationId xmlns:a16="http://schemas.microsoft.com/office/drawing/2014/main" id="{1923332C-020A-0851-CB05-83CA89944B66}"/>
              </a:ext>
            </a:extLst>
          </p:cNvPr>
          <p:cNvPicPr>
            <a:picLocks noChangeAspect="1"/>
          </p:cNvPicPr>
          <p:nvPr/>
        </p:nvPicPr>
        <p:blipFill>
          <a:blip r:embed="rId3">
            <a:extLst>
              <a:ext uri="{28A0092B-C50C-407E-A947-70E740481C1C}">
                <a14:useLocalDpi xmlns:a14="http://schemas.microsoft.com/office/drawing/2010/main" val="0"/>
              </a:ext>
            </a:extLst>
          </a:blip>
          <a:srcRect t="4300" b="4300"/>
          <a:stretch/>
        </p:blipFill>
        <p:spPr>
          <a:xfrm>
            <a:off x="6606926" y="1272926"/>
            <a:ext cx="5585074" cy="5585074"/>
          </a:xfrm>
          <a:custGeom>
            <a:avLst/>
            <a:gdLst>
              <a:gd name="connsiteX0" fmla="*/ 0 w 3945896"/>
              <a:gd name="connsiteY0" fmla="*/ 0 h 5910952"/>
              <a:gd name="connsiteX1" fmla="*/ 3945896 w 3945896"/>
              <a:gd name="connsiteY1" fmla="*/ 0 h 5910952"/>
              <a:gd name="connsiteX2" fmla="*/ 3945896 w 3945896"/>
              <a:gd name="connsiteY2" fmla="*/ 5910952 h 5910952"/>
              <a:gd name="connsiteX3" fmla="*/ 0 w 3945896"/>
              <a:gd name="connsiteY3" fmla="*/ 5910952 h 5910952"/>
            </a:gdLst>
            <a:ahLst/>
            <a:cxnLst>
              <a:cxn ang="0">
                <a:pos x="connsiteX0" y="connsiteY0"/>
              </a:cxn>
              <a:cxn ang="0">
                <a:pos x="connsiteX1" y="connsiteY1"/>
              </a:cxn>
              <a:cxn ang="0">
                <a:pos x="connsiteX2" y="connsiteY2"/>
              </a:cxn>
              <a:cxn ang="0">
                <a:pos x="connsiteX3" y="connsiteY3"/>
              </a:cxn>
            </a:cxnLst>
            <a:rect l="l" t="t" r="r" b="b"/>
            <a:pathLst>
              <a:path w="3945896" h="5910952">
                <a:moveTo>
                  <a:pt x="0" y="0"/>
                </a:moveTo>
                <a:lnTo>
                  <a:pt x="3945896" y="0"/>
                </a:lnTo>
                <a:lnTo>
                  <a:pt x="3945896" y="5910952"/>
                </a:lnTo>
                <a:lnTo>
                  <a:pt x="0" y="5910952"/>
                </a:lnTo>
                <a:close/>
              </a:path>
            </a:pathLst>
          </a:custGeom>
        </p:spPr>
      </p:pic>
      <p:sp>
        <p:nvSpPr>
          <p:cNvPr id="12" name="TextBox 11">
            <a:extLst>
              <a:ext uri="{FF2B5EF4-FFF2-40B4-BE49-F238E27FC236}">
                <a16:creationId xmlns:a16="http://schemas.microsoft.com/office/drawing/2014/main" id="{0E26F1A2-58EF-46F8-A0D3-D2911FD645B3}"/>
              </a:ext>
            </a:extLst>
          </p:cNvPr>
          <p:cNvSpPr txBox="1"/>
          <p:nvPr/>
        </p:nvSpPr>
        <p:spPr>
          <a:xfrm>
            <a:off x="1011567" y="1104504"/>
            <a:ext cx="4633095" cy="769441"/>
          </a:xfrm>
          <a:prstGeom prst="rect">
            <a:avLst/>
          </a:prstGeom>
          <a:noFill/>
        </p:spPr>
        <p:txBody>
          <a:bodyPr wrap="square" rtlCol="0">
            <a:spAutoFit/>
          </a:bodyPr>
          <a:lstStyle/>
          <a:p>
            <a:r>
              <a:rPr lang="en-ID" sz="4400" b="1">
                <a:solidFill>
                  <a:schemeClr val="accent3"/>
                </a:solidFill>
                <a:latin typeface="Outfit Medium" pitchFamily="2" charset="0"/>
              </a:rPr>
              <a:t>Research Problem</a:t>
            </a:r>
          </a:p>
        </p:txBody>
      </p:sp>
      <p:sp>
        <p:nvSpPr>
          <p:cNvPr id="38" name="Google Shape;544;p14">
            <a:extLst>
              <a:ext uri="{FF2B5EF4-FFF2-40B4-BE49-F238E27FC236}">
                <a16:creationId xmlns:a16="http://schemas.microsoft.com/office/drawing/2014/main" id="{93AC4782-6DB6-ED20-0874-90A84C4DC7B8}"/>
              </a:ext>
            </a:extLst>
          </p:cNvPr>
          <p:cNvSpPr/>
          <p:nvPr/>
        </p:nvSpPr>
        <p:spPr>
          <a:xfrm rot="1526682">
            <a:off x="1728195" y="401764"/>
            <a:ext cx="562004" cy="56200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54" name="Google Shape;544;p14">
            <a:extLst>
              <a:ext uri="{FF2B5EF4-FFF2-40B4-BE49-F238E27FC236}">
                <a16:creationId xmlns:a16="http://schemas.microsoft.com/office/drawing/2014/main" id="{C1807A0F-07CF-B02F-9460-A9028B0CAB2F}"/>
              </a:ext>
            </a:extLst>
          </p:cNvPr>
          <p:cNvSpPr/>
          <p:nvPr/>
        </p:nvSpPr>
        <p:spPr>
          <a:xfrm rot="1526682">
            <a:off x="7733109" y="1487115"/>
            <a:ext cx="263530" cy="2635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18" name="Group 17">
            <a:extLst>
              <a:ext uri="{FF2B5EF4-FFF2-40B4-BE49-F238E27FC236}">
                <a16:creationId xmlns:a16="http://schemas.microsoft.com/office/drawing/2014/main" id="{E0A67582-0BD7-5592-8BD7-8D1C2828D7DB}"/>
              </a:ext>
            </a:extLst>
          </p:cNvPr>
          <p:cNvGrpSpPr/>
          <p:nvPr/>
        </p:nvGrpSpPr>
        <p:grpSpPr>
          <a:xfrm>
            <a:off x="1055283" y="2079197"/>
            <a:ext cx="5585074" cy="1791629"/>
            <a:chOff x="3144701" y="4120385"/>
            <a:chExt cx="3774320" cy="1791629"/>
          </a:xfrm>
        </p:grpSpPr>
        <p:sp>
          <p:nvSpPr>
            <p:cNvPr id="10" name="Rectangle: Rounded Corners 9">
              <a:extLst>
                <a:ext uri="{FF2B5EF4-FFF2-40B4-BE49-F238E27FC236}">
                  <a16:creationId xmlns:a16="http://schemas.microsoft.com/office/drawing/2014/main" id="{43ECD809-0DB0-BA59-C297-D034B0237604}"/>
                </a:ext>
              </a:extLst>
            </p:cNvPr>
            <p:cNvSpPr/>
            <p:nvPr/>
          </p:nvSpPr>
          <p:spPr>
            <a:xfrm>
              <a:off x="3144701" y="4120385"/>
              <a:ext cx="3774320" cy="1791629"/>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6" name="TextBox 15">
              <a:extLst>
                <a:ext uri="{FF2B5EF4-FFF2-40B4-BE49-F238E27FC236}">
                  <a16:creationId xmlns:a16="http://schemas.microsoft.com/office/drawing/2014/main" id="{0B4118A6-CE1E-EA62-E8A2-E39A100E2306}"/>
                </a:ext>
              </a:extLst>
            </p:cNvPr>
            <p:cNvSpPr txBox="1"/>
            <p:nvPr/>
          </p:nvSpPr>
          <p:spPr>
            <a:xfrm>
              <a:off x="3305395" y="4229919"/>
              <a:ext cx="3546803" cy="1534779"/>
            </a:xfrm>
            <a:prstGeom prst="rect">
              <a:avLst/>
            </a:prstGeom>
            <a:noFill/>
          </p:spPr>
          <p:txBody>
            <a:bodyPr wrap="square" rtlCol="0">
              <a:spAutoFit/>
            </a:bodyPr>
            <a:lstStyle/>
            <a:p>
              <a:pPr>
                <a:lnSpc>
                  <a:spcPct val="150000"/>
                </a:lnSpc>
              </a:pPr>
              <a:r>
                <a:rPr lang="en-GB" sz="1600" dirty="0">
                  <a:solidFill>
                    <a:schemeClr val="tx1">
                      <a:lumMod val="75000"/>
                      <a:lumOff val="25000"/>
                    </a:schemeClr>
                  </a:solidFill>
                </a:rPr>
                <a:t>How effective are existing </a:t>
              </a:r>
              <a:r>
                <a:rPr lang="en-GB" sz="1600" dirty="0" err="1">
                  <a:solidFill>
                    <a:schemeClr val="tx1">
                      <a:lumMod val="75000"/>
                      <a:lumOff val="25000"/>
                    </a:schemeClr>
                  </a:solidFill>
                </a:rPr>
                <a:t>defense</a:t>
              </a:r>
              <a:r>
                <a:rPr lang="en-GB" sz="1600" dirty="0">
                  <a:solidFill>
                    <a:schemeClr val="tx1">
                      <a:lumMod val="75000"/>
                      <a:lumOff val="25000"/>
                    </a:schemeClr>
                  </a:solidFill>
                </a:rPr>
                <a:t> strategies in enhancing the robustness of CNN models used for chest X-ray classification USMM adversarial attacks?</a:t>
              </a:r>
            </a:p>
          </p:txBody>
        </p:sp>
      </p:grpSp>
      <p:grpSp>
        <p:nvGrpSpPr>
          <p:cNvPr id="5" name="Group 4">
            <a:extLst>
              <a:ext uri="{FF2B5EF4-FFF2-40B4-BE49-F238E27FC236}">
                <a16:creationId xmlns:a16="http://schemas.microsoft.com/office/drawing/2014/main" id="{67D3BE76-53BA-8AA3-485A-A099B1CD30B5}"/>
              </a:ext>
            </a:extLst>
          </p:cNvPr>
          <p:cNvGrpSpPr/>
          <p:nvPr/>
        </p:nvGrpSpPr>
        <p:grpSpPr>
          <a:xfrm>
            <a:off x="1083051" y="4074142"/>
            <a:ext cx="5585074" cy="1394710"/>
            <a:chOff x="3144701" y="4120386"/>
            <a:chExt cx="3774320" cy="1394710"/>
          </a:xfrm>
        </p:grpSpPr>
        <p:sp>
          <p:nvSpPr>
            <p:cNvPr id="9" name="Rectangle: Rounded Corners 8">
              <a:extLst>
                <a:ext uri="{FF2B5EF4-FFF2-40B4-BE49-F238E27FC236}">
                  <a16:creationId xmlns:a16="http://schemas.microsoft.com/office/drawing/2014/main" id="{DAB2C819-36A5-AFFB-D857-8AA429AE1423}"/>
                </a:ext>
              </a:extLst>
            </p:cNvPr>
            <p:cNvSpPr/>
            <p:nvPr/>
          </p:nvSpPr>
          <p:spPr>
            <a:xfrm>
              <a:off x="3144701" y="4120386"/>
              <a:ext cx="3774320" cy="1394710"/>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39" name="TextBox 38">
              <a:extLst>
                <a:ext uri="{FF2B5EF4-FFF2-40B4-BE49-F238E27FC236}">
                  <a16:creationId xmlns:a16="http://schemas.microsoft.com/office/drawing/2014/main" id="{B96530A5-EB21-80D1-3B5D-5638F2A78D31}"/>
                </a:ext>
              </a:extLst>
            </p:cNvPr>
            <p:cNvSpPr txBox="1"/>
            <p:nvPr/>
          </p:nvSpPr>
          <p:spPr>
            <a:xfrm>
              <a:off x="3305395" y="4229919"/>
              <a:ext cx="3546803" cy="1165447"/>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How can these </a:t>
              </a:r>
              <a:r>
                <a:rPr lang="en-GB" sz="1600" err="1">
                  <a:solidFill>
                    <a:schemeClr val="tx1">
                      <a:lumMod val="75000"/>
                      <a:lumOff val="25000"/>
                    </a:schemeClr>
                  </a:solidFill>
                </a:rPr>
                <a:t>defense</a:t>
              </a:r>
              <a:r>
                <a:rPr lang="en-GB" sz="1600">
                  <a:solidFill>
                    <a:schemeClr val="tx1">
                      <a:lumMod val="75000"/>
                      <a:lumOff val="25000"/>
                    </a:schemeClr>
                  </a:solidFill>
                </a:rPr>
                <a:t> strategies be tested and validated to ensure reliable and secure medical diagnostics?</a:t>
              </a:r>
            </a:p>
          </p:txBody>
        </p:sp>
      </p:grpSp>
    </p:spTree>
    <p:extLst>
      <p:ext uri="{BB962C8B-B14F-4D97-AF65-F5344CB8AC3E}">
        <p14:creationId xmlns:p14="http://schemas.microsoft.com/office/powerpoint/2010/main" val="18613011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18AAE-3395-6A37-35D6-46D3A498CE0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C9C7C2E-0846-2F04-C2C4-05BD7198BB1D}"/>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3D447BCC-34B6-9C46-5A8F-136CF208B357}"/>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A5001A0C-4138-7C79-A832-8F62C0582885}"/>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C46E9A15-A6E1-6AF2-1683-ECDB1477BA09}"/>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04F5C28C-DCA6-411F-AAA3-3E8910767905}"/>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66776875-FF00-1E1D-DDD1-C167A7B8824C}"/>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9C2C5305-8BAB-E562-F0A7-3A8C534F8244}"/>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3D6283CF-3967-9BE4-6080-6D453C82D202}"/>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B84644CF-3709-A431-5FA1-1917D4BA56FB}"/>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B7C8A64C-839D-82D5-267F-231A256EAFE7}"/>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0C8A3D2A-F8CD-AEB0-0A58-6D511EEA3C2B}"/>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09F71523-4C9F-D7C1-D6AC-ADADB7A685F6}"/>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E4E394E9-C61A-2B69-A813-BC894B57DE5F}"/>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6" name="Freeform: Shape 75">
            <a:extLst>
              <a:ext uri="{FF2B5EF4-FFF2-40B4-BE49-F238E27FC236}">
                <a16:creationId xmlns:a16="http://schemas.microsoft.com/office/drawing/2014/main" id="{E8512F25-5C44-A135-646F-1E302EA2D93A}"/>
              </a:ext>
            </a:extLst>
          </p:cNvPr>
          <p:cNvSpPr/>
          <p:nvPr/>
        </p:nvSpPr>
        <p:spPr>
          <a:xfrm>
            <a:off x="7246634" y="1241946"/>
            <a:ext cx="4945366" cy="5616054"/>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lang="en-ID">
              <a:latin typeface="Arial"/>
              <a:cs typeface="Arial"/>
              <a:sym typeface="Arial"/>
            </a:endParaRPr>
          </a:p>
        </p:txBody>
      </p:sp>
      <p:sp>
        <p:nvSpPr>
          <p:cNvPr id="3" name="TextBox 2">
            <a:extLst>
              <a:ext uri="{FF2B5EF4-FFF2-40B4-BE49-F238E27FC236}">
                <a16:creationId xmlns:a16="http://schemas.microsoft.com/office/drawing/2014/main" id="{438768F1-B491-E96F-B3DE-22730E7F6E0A}"/>
              </a:ext>
            </a:extLst>
          </p:cNvPr>
          <p:cNvSpPr txBox="1"/>
          <p:nvPr/>
        </p:nvSpPr>
        <p:spPr>
          <a:xfrm>
            <a:off x="3599956" y="350599"/>
            <a:ext cx="4992087" cy="2554545"/>
          </a:xfrm>
          <a:prstGeom prst="rect">
            <a:avLst/>
          </a:prstGeom>
          <a:noFill/>
        </p:spPr>
        <p:txBody>
          <a:bodyPr wrap="square" lIns="91440" tIns="45720" rIns="91440" bIns="45720" rtlCol="0" anchor="t">
            <a:spAutoFit/>
          </a:bodyPr>
          <a:lstStyle/>
          <a:p>
            <a:pPr algn="ctr"/>
            <a:r>
              <a:rPr lang="en-GB" sz="4000" b="1">
                <a:solidFill>
                  <a:schemeClr val="accent3"/>
                </a:solidFill>
                <a:latin typeface="Poppins"/>
                <a:cs typeface="Poppins"/>
              </a:rPr>
              <a:t>Literature Review</a:t>
            </a:r>
            <a:endParaRPr lang="en-GB" sz="4000">
              <a:solidFill>
                <a:srgbClr val="000000"/>
              </a:solidFill>
              <a:latin typeface="Poppins"/>
              <a:cs typeface="Poppins"/>
            </a:endParaRPr>
          </a:p>
          <a:p>
            <a:pPr algn="ctr"/>
            <a:endParaRPr lang="en-GB" sz="4000">
              <a:solidFill>
                <a:srgbClr val="000000"/>
              </a:solidFill>
              <a:latin typeface="Segoe UI"/>
              <a:cs typeface="Segoe UI"/>
            </a:endParaRPr>
          </a:p>
          <a:p>
            <a:pPr algn="ctr"/>
            <a:endParaRPr lang="en-GB" sz="4000">
              <a:solidFill>
                <a:srgbClr val="000000"/>
              </a:solidFill>
              <a:latin typeface="Segoe UI"/>
              <a:cs typeface="Segoe UI"/>
            </a:endParaRPr>
          </a:p>
          <a:p>
            <a:pPr algn="ctr"/>
            <a:r>
              <a:rPr lang="en-GB" sz="4000" b="1">
                <a:solidFill>
                  <a:schemeClr val="accent3"/>
                </a:solidFill>
                <a:latin typeface="Outfit Medium"/>
              </a:rPr>
              <a:t>Gap</a:t>
            </a:r>
            <a:endParaRPr lang="en-ID" sz="4000" b="1">
              <a:solidFill>
                <a:schemeClr val="accent3"/>
              </a:solidFill>
              <a:latin typeface="Outfit Medium"/>
            </a:endParaRPr>
          </a:p>
        </p:txBody>
      </p:sp>
      <p:sp>
        <p:nvSpPr>
          <p:cNvPr id="93" name="Google Shape;544;p14">
            <a:extLst>
              <a:ext uri="{FF2B5EF4-FFF2-40B4-BE49-F238E27FC236}">
                <a16:creationId xmlns:a16="http://schemas.microsoft.com/office/drawing/2014/main" id="{4BCDA9DB-D928-7A08-662B-A73EF39A61D8}"/>
              </a:ext>
            </a:extLst>
          </p:cNvPr>
          <p:cNvSpPr/>
          <p:nvPr/>
        </p:nvSpPr>
        <p:spPr>
          <a:xfrm rot="10016156" flipH="1">
            <a:off x="513239" y="367182"/>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AEC01493-910D-177E-BADF-9EC531F81B2C}"/>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18" name="Picture 17" descr="A screenshot of a table&#10;&#10;Description automatically generated">
            <a:extLst>
              <a:ext uri="{FF2B5EF4-FFF2-40B4-BE49-F238E27FC236}">
                <a16:creationId xmlns:a16="http://schemas.microsoft.com/office/drawing/2014/main" id="{E23A9011-2DDF-6E5C-C35F-330CC277F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83" y="1192974"/>
            <a:ext cx="10602805" cy="4820323"/>
          </a:xfrm>
          <a:prstGeom prst="rect">
            <a:avLst/>
          </a:prstGeom>
        </p:spPr>
      </p:pic>
    </p:spTree>
    <p:extLst>
      <p:ext uri="{BB962C8B-B14F-4D97-AF65-F5344CB8AC3E}">
        <p14:creationId xmlns:p14="http://schemas.microsoft.com/office/powerpoint/2010/main" val="32088186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5399E-54A7-B3A8-4E8F-1014D72CAF2A}"/>
            </a:ext>
          </a:extLst>
        </p:cNvPr>
        <p:cNvGrpSpPr/>
        <p:nvPr/>
      </p:nvGrpSpPr>
      <p:grpSpPr>
        <a:xfrm>
          <a:off x="0" y="0"/>
          <a:ext cx="0" cy="0"/>
          <a:chOff x="0" y="0"/>
          <a:chExt cx="0" cy="0"/>
        </a:xfrm>
      </p:grpSpPr>
      <p:sp>
        <p:nvSpPr>
          <p:cNvPr id="96" name="Google Shape;544;p14">
            <a:extLst>
              <a:ext uri="{FF2B5EF4-FFF2-40B4-BE49-F238E27FC236}">
                <a16:creationId xmlns:a16="http://schemas.microsoft.com/office/drawing/2014/main" id="{3F73847F-6DC6-9F50-FFAA-829E4462C0D2}"/>
              </a:ext>
            </a:extLst>
          </p:cNvPr>
          <p:cNvSpPr/>
          <p:nvPr/>
        </p:nvSpPr>
        <p:spPr>
          <a:xfrm rot="13333313">
            <a:off x="10147658" y="4789314"/>
            <a:ext cx="1270984" cy="127098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97" name="Group 96">
            <a:extLst>
              <a:ext uri="{FF2B5EF4-FFF2-40B4-BE49-F238E27FC236}">
                <a16:creationId xmlns:a16="http://schemas.microsoft.com/office/drawing/2014/main" id="{A5220B83-8F8C-1B6A-A66E-188C6B331A5A}"/>
              </a:ext>
            </a:extLst>
          </p:cNvPr>
          <p:cNvGrpSpPr/>
          <p:nvPr/>
        </p:nvGrpSpPr>
        <p:grpSpPr>
          <a:xfrm rot="21145641" flipV="1">
            <a:off x="-8886" y="35560"/>
            <a:ext cx="1802236" cy="1276898"/>
            <a:chOff x="-27979" y="5270662"/>
            <a:chExt cx="2140300" cy="1516423"/>
          </a:xfrm>
        </p:grpSpPr>
        <p:grpSp>
          <p:nvGrpSpPr>
            <p:cNvPr id="98" name="Graphic 11">
              <a:extLst>
                <a:ext uri="{FF2B5EF4-FFF2-40B4-BE49-F238E27FC236}">
                  <a16:creationId xmlns:a16="http://schemas.microsoft.com/office/drawing/2014/main" id="{6C8BEE03-D561-267F-D282-61F338EC5B0E}"/>
                </a:ext>
              </a:extLst>
            </p:cNvPr>
            <p:cNvGrpSpPr/>
            <p:nvPr/>
          </p:nvGrpSpPr>
          <p:grpSpPr>
            <a:xfrm>
              <a:off x="847508" y="5270662"/>
              <a:ext cx="1264813" cy="1121269"/>
              <a:chOff x="8944372" y="1327777"/>
              <a:chExt cx="1691064" cy="1499146"/>
            </a:xfrm>
            <a:solidFill>
              <a:schemeClr val="accent4"/>
            </a:solidFill>
          </p:grpSpPr>
          <p:sp>
            <p:nvSpPr>
              <p:cNvPr id="105" name="Freeform: Shape 104">
                <a:extLst>
                  <a:ext uri="{FF2B5EF4-FFF2-40B4-BE49-F238E27FC236}">
                    <a16:creationId xmlns:a16="http://schemas.microsoft.com/office/drawing/2014/main" id="{A33167D7-ECC2-8AB5-7995-6B700D26A35F}"/>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06" name="Freeform: Shape 105">
                <a:extLst>
                  <a:ext uri="{FF2B5EF4-FFF2-40B4-BE49-F238E27FC236}">
                    <a16:creationId xmlns:a16="http://schemas.microsoft.com/office/drawing/2014/main" id="{4E988573-C780-B2A2-7D37-BD688E36C100}"/>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07" name="Freeform: Shape 106">
                <a:extLst>
                  <a:ext uri="{FF2B5EF4-FFF2-40B4-BE49-F238E27FC236}">
                    <a16:creationId xmlns:a16="http://schemas.microsoft.com/office/drawing/2014/main" id="{C9AD9642-A485-173B-4BC8-C0E867A37799}"/>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08" name="Freeform: Shape 107">
                <a:extLst>
                  <a:ext uri="{FF2B5EF4-FFF2-40B4-BE49-F238E27FC236}">
                    <a16:creationId xmlns:a16="http://schemas.microsoft.com/office/drawing/2014/main" id="{EAB38925-88D3-E926-F6DC-07B968516482}"/>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09" name="Freeform: Shape 108">
                <a:extLst>
                  <a:ext uri="{FF2B5EF4-FFF2-40B4-BE49-F238E27FC236}">
                    <a16:creationId xmlns:a16="http://schemas.microsoft.com/office/drawing/2014/main" id="{969D4C84-377D-375C-2663-CCBA3A3F4D37}"/>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99" name="Graphic 11">
              <a:extLst>
                <a:ext uri="{FF2B5EF4-FFF2-40B4-BE49-F238E27FC236}">
                  <a16:creationId xmlns:a16="http://schemas.microsoft.com/office/drawing/2014/main" id="{98F28BD7-1080-94D1-A218-07F52D98890A}"/>
                </a:ext>
              </a:extLst>
            </p:cNvPr>
            <p:cNvGrpSpPr/>
            <p:nvPr/>
          </p:nvGrpSpPr>
          <p:grpSpPr>
            <a:xfrm>
              <a:off x="-27979" y="5701462"/>
              <a:ext cx="1257220" cy="1085623"/>
              <a:chOff x="7773841" y="1903760"/>
              <a:chExt cx="1680912" cy="1451487"/>
            </a:xfrm>
            <a:solidFill>
              <a:schemeClr val="accent4"/>
            </a:solidFill>
          </p:grpSpPr>
          <p:sp>
            <p:nvSpPr>
              <p:cNvPr id="100" name="Freeform: Shape 99">
                <a:extLst>
                  <a:ext uri="{FF2B5EF4-FFF2-40B4-BE49-F238E27FC236}">
                    <a16:creationId xmlns:a16="http://schemas.microsoft.com/office/drawing/2014/main" id="{6A3039B1-9448-5517-4E60-B95626968631}"/>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101" name="Freeform: Shape 100">
                <a:extLst>
                  <a:ext uri="{FF2B5EF4-FFF2-40B4-BE49-F238E27FC236}">
                    <a16:creationId xmlns:a16="http://schemas.microsoft.com/office/drawing/2014/main" id="{1B25A636-4683-167E-AD1D-697BAF39A929}"/>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102" name="Freeform: Shape 101">
                <a:extLst>
                  <a:ext uri="{FF2B5EF4-FFF2-40B4-BE49-F238E27FC236}">
                    <a16:creationId xmlns:a16="http://schemas.microsoft.com/office/drawing/2014/main" id="{F9CE4A59-19C6-FACB-9965-63ACED28B591}"/>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3" name="Freeform: Shape 102">
                <a:extLst>
                  <a:ext uri="{FF2B5EF4-FFF2-40B4-BE49-F238E27FC236}">
                    <a16:creationId xmlns:a16="http://schemas.microsoft.com/office/drawing/2014/main" id="{2A2C0400-78A1-4B09-1198-50576393B4C5}"/>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04" name="Freeform: Shape 103">
                <a:extLst>
                  <a:ext uri="{FF2B5EF4-FFF2-40B4-BE49-F238E27FC236}">
                    <a16:creationId xmlns:a16="http://schemas.microsoft.com/office/drawing/2014/main" id="{9A00F190-3479-DF18-42CC-3E1861B0392F}"/>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110" name="Google Shape;544;p14">
            <a:extLst>
              <a:ext uri="{FF2B5EF4-FFF2-40B4-BE49-F238E27FC236}">
                <a16:creationId xmlns:a16="http://schemas.microsoft.com/office/drawing/2014/main" id="{8812869D-2FA0-0E6F-6F45-0BA0119DDC9D}"/>
              </a:ext>
            </a:extLst>
          </p:cNvPr>
          <p:cNvSpPr/>
          <p:nvPr/>
        </p:nvSpPr>
        <p:spPr>
          <a:xfrm rot="3595557">
            <a:off x="4517357" y="3624946"/>
            <a:ext cx="316982" cy="31698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74E55A59-21A2-C3AF-FCBB-D9019D5EB7DC}"/>
              </a:ext>
            </a:extLst>
          </p:cNvPr>
          <p:cNvSpPr txBox="1"/>
          <p:nvPr/>
        </p:nvSpPr>
        <p:spPr>
          <a:xfrm>
            <a:off x="3048545" y="358339"/>
            <a:ext cx="6094910" cy="707886"/>
          </a:xfrm>
          <a:prstGeom prst="rect">
            <a:avLst/>
          </a:prstGeom>
          <a:noFill/>
        </p:spPr>
        <p:txBody>
          <a:bodyPr wrap="square" rtlCol="0">
            <a:spAutoFit/>
          </a:bodyPr>
          <a:lstStyle/>
          <a:p>
            <a:pPr algn="ctr"/>
            <a:r>
              <a:rPr lang="en-GB" sz="4000" b="1">
                <a:solidFill>
                  <a:schemeClr val="accent3"/>
                </a:solidFill>
                <a:latin typeface="Outfit Medium" pitchFamily="2" charset="0"/>
              </a:rPr>
              <a:t>Objectives</a:t>
            </a:r>
            <a:endParaRPr lang="en-ID" sz="4000" b="1">
              <a:solidFill>
                <a:schemeClr val="accent3"/>
              </a:solidFill>
              <a:latin typeface="Outfit Medium" pitchFamily="2" charset="0"/>
            </a:endParaRPr>
          </a:p>
        </p:txBody>
      </p:sp>
      <p:grpSp>
        <p:nvGrpSpPr>
          <p:cNvPr id="23" name="Group 22">
            <a:extLst>
              <a:ext uri="{FF2B5EF4-FFF2-40B4-BE49-F238E27FC236}">
                <a16:creationId xmlns:a16="http://schemas.microsoft.com/office/drawing/2014/main" id="{801D2619-23B0-5A2C-1D57-E22A802ECFFA}"/>
              </a:ext>
            </a:extLst>
          </p:cNvPr>
          <p:cNvGrpSpPr/>
          <p:nvPr/>
        </p:nvGrpSpPr>
        <p:grpSpPr>
          <a:xfrm>
            <a:off x="992628" y="1022184"/>
            <a:ext cx="5039629" cy="1569798"/>
            <a:chOff x="1139808" y="1602282"/>
            <a:chExt cx="5039629" cy="1427089"/>
          </a:xfrm>
        </p:grpSpPr>
        <p:grpSp>
          <p:nvGrpSpPr>
            <p:cNvPr id="3" name="Group 2">
              <a:extLst>
                <a:ext uri="{FF2B5EF4-FFF2-40B4-BE49-F238E27FC236}">
                  <a16:creationId xmlns:a16="http://schemas.microsoft.com/office/drawing/2014/main" id="{CFE1C080-FF17-712D-5FDA-F7CDB0E90640}"/>
                </a:ext>
              </a:extLst>
            </p:cNvPr>
            <p:cNvGrpSpPr/>
            <p:nvPr/>
          </p:nvGrpSpPr>
          <p:grpSpPr>
            <a:xfrm>
              <a:off x="1139808" y="1602282"/>
              <a:ext cx="5039629" cy="1427089"/>
              <a:chOff x="650452" y="1955492"/>
              <a:chExt cx="2925366" cy="2039423"/>
            </a:xfrm>
          </p:grpSpPr>
          <p:sp>
            <p:nvSpPr>
              <p:cNvPr id="4" name="Rectangle: Rounded Corners 3">
                <a:extLst>
                  <a:ext uri="{FF2B5EF4-FFF2-40B4-BE49-F238E27FC236}">
                    <a16:creationId xmlns:a16="http://schemas.microsoft.com/office/drawing/2014/main" id="{05AB4835-DA12-8B7D-2CCB-0FEFEA53697D}"/>
                  </a:ext>
                </a:extLst>
              </p:cNvPr>
              <p:cNvSpPr/>
              <p:nvPr/>
            </p:nvSpPr>
            <p:spPr>
              <a:xfrm>
                <a:off x="650452" y="1955492"/>
                <a:ext cx="2925366" cy="2039423"/>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5" name="TextBox 14">
                <a:extLst>
                  <a:ext uri="{FF2B5EF4-FFF2-40B4-BE49-F238E27FC236}">
                    <a16:creationId xmlns:a16="http://schemas.microsoft.com/office/drawing/2014/main" id="{D38E40A1-4551-C677-638E-40CB8FA1A570}"/>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1</a:t>
                </a:r>
                <a:endParaRPr lang="en-ID" sz="4000" b="1">
                  <a:solidFill>
                    <a:schemeClr val="accent3"/>
                  </a:solidFill>
                </a:endParaRPr>
              </a:p>
            </p:txBody>
          </p:sp>
          <p:sp>
            <p:nvSpPr>
              <p:cNvPr id="16" name="TextBox 15">
                <a:extLst>
                  <a:ext uri="{FF2B5EF4-FFF2-40B4-BE49-F238E27FC236}">
                    <a16:creationId xmlns:a16="http://schemas.microsoft.com/office/drawing/2014/main" id="{FD6C52DD-ED1E-ADF5-7F10-43E12312F309}"/>
                  </a:ext>
                </a:extLst>
              </p:cNvPr>
              <p:cNvSpPr txBox="1"/>
              <p:nvPr/>
            </p:nvSpPr>
            <p:spPr>
              <a:xfrm>
                <a:off x="1025170" y="2277386"/>
                <a:ext cx="1964624" cy="571789"/>
              </a:xfrm>
              <a:prstGeom prst="rect">
                <a:avLst/>
              </a:prstGeom>
              <a:noFill/>
            </p:spPr>
            <p:txBody>
              <a:bodyPr wrap="square" rtlCol="0">
                <a:spAutoFit/>
              </a:bodyPr>
              <a:lstStyle/>
              <a:p>
                <a:r>
                  <a:rPr lang="en-GB" sz="2000" b="1">
                    <a:solidFill>
                      <a:schemeClr val="tx1">
                        <a:lumMod val="75000"/>
                        <a:lumOff val="25000"/>
                      </a:schemeClr>
                    </a:solidFill>
                  </a:rPr>
                  <a:t>Fine-Tune CNN</a:t>
                </a:r>
                <a:endParaRPr lang="en-US" sz="2000" b="1">
                  <a:solidFill>
                    <a:schemeClr val="tx1">
                      <a:lumMod val="75000"/>
                      <a:lumOff val="25000"/>
                    </a:schemeClr>
                  </a:solidFill>
                </a:endParaRPr>
              </a:p>
            </p:txBody>
          </p:sp>
        </p:grpSp>
        <p:sp>
          <p:nvSpPr>
            <p:cNvPr id="18" name="TextBox 17">
              <a:extLst>
                <a:ext uri="{FF2B5EF4-FFF2-40B4-BE49-F238E27FC236}">
                  <a16:creationId xmlns:a16="http://schemas.microsoft.com/office/drawing/2014/main" id="{40D7FF54-94E5-1A02-A377-431C4D21D6C9}"/>
                </a:ext>
              </a:extLst>
            </p:cNvPr>
            <p:cNvSpPr txBox="1"/>
            <p:nvPr/>
          </p:nvSpPr>
          <p:spPr>
            <a:xfrm>
              <a:off x="1794144" y="2180978"/>
              <a:ext cx="3885688" cy="815608"/>
            </a:xfrm>
            <a:prstGeom prst="rect">
              <a:avLst/>
            </a:prstGeom>
            <a:noFill/>
          </p:spPr>
          <p:txBody>
            <a:bodyPr wrap="square" rtlCol="0">
              <a:spAutoFit/>
            </a:bodyPr>
            <a:lstStyle/>
            <a:p>
              <a:pPr>
                <a:lnSpc>
                  <a:spcPct val="150000"/>
                </a:lnSpc>
              </a:pPr>
              <a:r>
                <a:rPr lang="en-GB" sz="1200" dirty="0">
                  <a:solidFill>
                    <a:schemeClr val="tx1">
                      <a:lumMod val="75000"/>
                      <a:lumOff val="25000"/>
                    </a:schemeClr>
                  </a:solidFill>
                </a:rPr>
                <a:t>Fine-tune the CNN VGGNet19 models to evaluate their performance under USMM attack conditions.</a:t>
              </a:r>
            </a:p>
          </p:txBody>
        </p:sp>
      </p:grpSp>
      <p:grpSp>
        <p:nvGrpSpPr>
          <p:cNvPr id="24" name="Group 23">
            <a:extLst>
              <a:ext uri="{FF2B5EF4-FFF2-40B4-BE49-F238E27FC236}">
                <a16:creationId xmlns:a16="http://schemas.microsoft.com/office/drawing/2014/main" id="{BD851855-8E55-AF76-77E6-60227DC91EFE}"/>
              </a:ext>
            </a:extLst>
          </p:cNvPr>
          <p:cNvGrpSpPr/>
          <p:nvPr/>
        </p:nvGrpSpPr>
        <p:grpSpPr>
          <a:xfrm>
            <a:off x="6260388" y="1012568"/>
            <a:ext cx="4920866" cy="1569798"/>
            <a:chOff x="1139808" y="1602282"/>
            <a:chExt cx="4920866" cy="1427089"/>
          </a:xfrm>
        </p:grpSpPr>
        <p:grpSp>
          <p:nvGrpSpPr>
            <p:cNvPr id="25" name="Group 24">
              <a:extLst>
                <a:ext uri="{FF2B5EF4-FFF2-40B4-BE49-F238E27FC236}">
                  <a16:creationId xmlns:a16="http://schemas.microsoft.com/office/drawing/2014/main" id="{36877612-7E5B-939E-199A-DAC0281C358E}"/>
                </a:ext>
              </a:extLst>
            </p:cNvPr>
            <p:cNvGrpSpPr/>
            <p:nvPr/>
          </p:nvGrpSpPr>
          <p:grpSpPr>
            <a:xfrm>
              <a:off x="1139808" y="1602282"/>
              <a:ext cx="4920866" cy="1427089"/>
              <a:chOff x="650452" y="1955492"/>
              <a:chExt cx="2856427" cy="2039423"/>
            </a:xfrm>
          </p:grpSpPr>
          <p:sp>
            <p:nvSpPr>
              <p:cNvPr id="27" name="Rectangle: Rounded Corners 26">
                <a:extLst>
                  <a:ext uri="{FF2B5EF4-FFF2-40B4-BE49-F238E27FC236}">
                    <a16:creationId xmlns:a16="http://schemas.microsoft.com/office/drawing/2014/main" id="{29C2A503-1603-4D73-FBE1-4B318ACB8BAB}"/>
                  </a:ext>
                </a:extLst>
              </p:cNvPr>
              <p:cNvSpPr/>
              <p:nvPr/>
            </p:nvSpPr>
            <p:spPr>
              <a:xfrm>
                <a:off x="650452" y="1955492"/>
                <a:ext cx="2856427" cy="2039423"/>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28" name="TextBox 27">
                <a:extLst>
                  <a:ext uri="{FF2B5EF4-FFF2-40B4-BE49-F238E27FC236}">
                    <a16:creationId xmlns:a16="http://schemas.microsoft.com/office/drawing/2014/main" id="{B8AB6665-B7B2-D422-F368-D9079BD5DFF2}"/>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2</a:t>
                </a:r>
                <a:endParaRPr lang="en-ID" sz="4000" b="1">
                  <a:solidFill>
                    <a:schemeClr val="accent3"/>
                  </a:solidFill>
                </a:endParaRPr>
              </a:p>
            </p:txBody>
          </p:sp>
          <p:sp>
            <p:nvSpPr>
              <p:cNvPr id="29" name="TextBox 28">
                <a:extLst>
                  <a:ext uri="{FF2B5EF4-FFF2-40B4-BE49-F238E27FC236}">
                    <a16:creationId xmlns:a16="http://schemas.microsoft.com/office/drawing/2014/main" id="{96B3DC8C-D3F9-DD15-3280-2F78727A86E5}"/>
                  </a:ext>
                </a:extLst>
              </p:cNvPr>
              <p:cNvSpPr txBox="1"/>
              <p:nvPr/>
            </p:nvSpPr>
            <p:spPr>
              <a:xfrm>
                <a:off x="1055791" y="2277386"/>
                <a:ext cx="2232470" cy="519808"/>
              </a:xfrm>
              <a:prstGeom prst="rect">
                <a:avLst/>
              </a:prstGeom>
              <a:noFill/>
            </p:spPr>
            <p:txBody>
              <a:bodyPr wrap="square" rtlCol="0">
                <a:spAutoFit/>
              </a:bodyPr>
              <a:lstStyle/>
              <a:p>
                <a:r>
                  <a:rPr lang="en-GB" sz="2000" b="1">
                    <a:solidFill>
                      <a:schemeClr val="tx1">
                        <a:lumMod val="75000"/>
                        <a:lumOff val="25000"/>
                      </a:schemeClr>
                    </a:solidFill>
                  </a:rPr>
                  <a:t>Implement USMM Attack</a:t>
                </a:r>
                <a:endParaRPr lang="en-US" sz="2000" b="1">
                  <a:solidFill>
                    <a:schemeClr val="tx1">
                      <a:lumMod val="75000"/>
                      <a:lumOff val="25000"/>
                    </a:schemeClr>
                  </a:solidFill>
                </a:endParaRPr>
              </a:p>
            </p:txBody>
          </p:sp>
        </p:grpSp>
        <p:sp>
          <p:nvSpPr>
            <p:cNvPr id="26" name="TextBox 25">
              <a:extLst>
                <a:ext uri="{FF2B5EF4-FFF2-40B4-BE49-F238E27FC236}">
                  <a16:creationId xmlns:a16="http://schemas.microsoft.com/office/drawing/2014/main" id="{B6AE0F28-49A8-1583-CB74-0E823DD912C5}"/>
                </a:ext>
              </a:extLst>
            </p:cNvPr>
            <p:cNvSpPr txBox="1"/>
            <p:nvPr/>
          </p:nvSpPr>
          <p:spPr>
            <a:xfrm>
              <a:off x="1846896" y="2180978"/>
              <a:ext cx="4065290" cy="563791"/>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Develop and apply the USMM attack on chest X-ray datasets using CNN model.</a:t>
              </a:r>
            </a:p>
          </p:txBody>
        </p:sp>
      </p:grpSp>
      <p:grpSp>
        <p:nvGrpSpPr>
          <p:cNvPr id="42" name="Group 41">
            <a:extLst>
              <a:ext uri="{FF2B5EF4-FFF2-40B4-BE49-F238E27FC236}">
                <a16:creationId xmlns:a16="http://schemas.microsoft.com/office/drawing/2014/main" id="{97236D21-B11B-8C07-8D0B-9F2140DA59BD}"/>
              </a:ext>
            </a:extLst>
          </p:cNvPr>
          <p:cNvGrpSpPr/>
          <p:nvPr/>
        </p:nvGrpSpPr>
        <p:grpSpPr>
          <a:xfrm>
            <a:off x="992628" y="2742502"/>
            <a:ext cx="5039629" cy="1796881"/>
            <a:chOff x="1139808" y="1602282"/>
            <a:chExt cx="5039629" cy="1633528"/>
          </a:xfrm>
        </p:grpSpPr>
        <p:grpSp>
          <p:nvGrpSpPr>
            <p:cNvPr id="43" name="Group 42">
              <a:extLst>
                <a:ext uri="{FF2B5EF4-FFF2-40B4-BE49-F238E27FC236}">
                  <a16:creationId xmlns:a16="http://schemas.microsoft.com/office/drawing/2014/main" id="{ED46C507-8351-3D78-7C03-720B4CB42BBE}"/>
                </a:ext>
              </a:extLst>
            </p:cNvPr>
            <p:cNvGrpSpPr/>
            <p:nvPr/>
          </p:nvGrpSpPr>
          <p:grpSpPr>
            <a:xfrm>
              <a:off x="1139808" y="1602282"/>
              <a:ext cx="5039629" cy="1633528"/>
              <a:chOff x="650452" y="1955492"/>
              <a:chExt cx="2925366" cy="2334440"/>
            </a:xfrm>
          </p:grpSpPr>
          <p:sp>
            <p:nvSpPr>
              <p:cNvPr id="45" name="Rectangle: Rounded Corners 44">
                <a:extLst>
                  <a:ext uri="{FF2B5EF4-FFF2-40B4-BE49-F238E27FC236}">
                    <a16:creationId xmlns:a16="http://schemas.microsoft.com/office/drawing/2014/main" id="{DB18756A-8F0A-B43F-CCC9-0BD286B41C16}"/>
                  </a:ext>
                </a:extLst>
              </p:cNvPr>
              <p:cNvSpPr/>
              <p:nvPr/>
            </p:nvSpPr>
            <p:spPr>
              <a:xfrm>
                <a:off x="650452" y="1955492"/>
                <a:ext cx="2925366" cy="2334440"/>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6" name="TextBox 45">
                <a:extLst>
                  <a:ext uri="{FF2B5EF4-FFF2-40B4-BE49-F238E27FC236}">
                    <a16:creationId xmlns:a16="http://schemas.microsoft.com/office/drawing/2014/main" id="{779FA77F-9CEE-A9A1-6F75-64C09B53EE35}"/>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3</a:t>
                </a:r>
                <a:endParaRPr lang="en-ID" sz="4000" b="1">
                  <a:solidFill>
                    <a:schemeClr val="accent3"/>
                  </a:solidFill>
                </a:endParaRPr>
              </a:p>
            </p:txBody>
          </p:sp>
          <p:sp>
            <p:nvSpPr>
              <p:cNvPr id="47" name="TextBox 46">
                <a:extLst>
                  <a:ext uri="{FF2B5EF4-FFF2-40B4-BE49-F238E27FC236}">
                    <a16:creationId xmlns:a16="http://schemas.microsoft.com/office/drawing/2014/main" id="{32B76C15-4D1F-ABFD-AF38-05936D86A6A9}"/>
                  </a:ext>
                </a:extLst>
              </p:cNvPr>
              <p:cNvSpPr txBox="1"/>
              <p:nvPr/>
            </p:nvSpPr>
            <p:spPr>
              <a:xfrm>
                <a:off x="1025170" y="2277386"/>
                <a:ext cx="2396587" cy="571789"/>
              </a:xfrm>
              <a:prstGeom prst="rect">
                <a:avLst/>
              </a:prstGeom>
              <a:noFill/>
            </p:spPr>
            <p:txBody>
              <a:bodyPr wrap="square" rtlCol="0">
                <a:spAutoFit/>
              </a:bodyPr>
              <a:lstStyle/>
              <a:p>
                <a:r>
                  <a:rPr lang="en-GB" sz="2000" b="1">
                    <a:solidFill>
                      <a:schemeClr val="tx1">
                        <a:lumMod val="75000"/>
                        <a:lumOff val="25000"/>
                      </a:schemeClr>
                    </a:solidFill>
                  </a:rPr>
                  <a:t>Evaluate Performance Metrics</a:t>
                </a:r>
                <a:endParaRPr lang="en-US" sz="2000" b="1">
                  <a:solidFill>
                    <a:schemeClr val="tx1">
                      <a:lumMod val="75000"/>
                      <a:lumOff val="25000"/>
                    </a:schemeClr>
                  </a:solidFill>
                </a:endParaRPr>
              </a:p>
            </p:txBody>
          </p:sp>
        </p:grpSp>
        <p:sp>
          <p:nvSpPr>
            <p:cNvPr id="44" name="TextBox 43">
              <a:extLst>
                <a:ext uri="{FF2B5EF4-FFF2-40B4-BE49-F238E27FC236}">
                  <a16:creationId xmlns:a16="http://schemas.microsoft.com/office/drawing/2014/main" id="{77373AA8-1EDD-1504-AF5F-CE32ED61AA02}"/>
                </a:ext>
              </a:extLst>
            </p:cNvPr>
            <p:cNvSpPr txBox="1"/>
            <p:nvPr/>
          </p:nvSpPr>
          <p:spPr>
            <a:xfrm>
              <a:off x="1794144" y="2180978"/>
              <a:ext cx="3885688" cy="815608"/>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Assess the impact of USMM attacks on model performance using metrics such as accuracy, precision, recall, and F1-score.</a:t>
              </a:r>
            </a:p>
          </p:txBody>
        </p:sp>
      </p:grpSp>
      <p:grpSp>
        <p:nvGrpSpPr>
          <p:cNvPr id="48" name="Group 47">
            <a:extLst>
              <a:ext uri="{FF2B5EF4-FFF2-40B4-BE49-F238E27FC236}">
                <a16:creationId xmlns:a16="http://schemas.microsoft.com/office/drawing/2014/main" id="{EB6E7783-D613-1C15-B55F-DA5552749A7E}"/>
              </a:ext>
            </a:extLst>
          </p:cNvPr>
          <p:cNvGrpSpPr/>
          <p:nvPr/>
        </p:nvGrpSpPr>
        <p:grpSpPr>
          <a:xfrm>
            <a:off x="6260388" y="2742502"/>
            <a:ext cx="4920866" cy="1796881"/>
            <a:chOff x="1139808" y="1602282"/>
            <a:chExt cx="4920866" cy="1633528"/>
          </a:xfrm>
        </p:grpSpPr>
        <p:grpSp>
          <p:nvGrpSpPr>
            <p:cNvPr id="49" name="Group 48">
              <a:extLst>
                <a:ext uri="{FF2B5EF4-FFF2-40B4-BE49-F238E27FC236}">
                  <a16:creationId xmlns:a16="http://schemas.microsoft.com/office/drawing/2014/main" id="{94799D9D-0431-4826-18F9-5D69FE409AEC}"/>
                </a:ext>
              </a:extLst>
            </p:cNvPr>
            <p:cNvGrpSpPr/>
            <p:nvPr/>
          </p:nvGrpSpPr>
          <p:grpSpPr>
            <a:xfrm>
              <a:off x="1139808" y="1602282"/>
              <a:ext cx="4920866" cy="1633528"/>
              <a:chOff x="650452" y="1955492"/>
              <a:chExt cx="2856427" cy="2334441"/>
            </a:xfrm>
          </p:grpSpPr>
          <p:sp>
            <p:nvSpPr>
              <p:cNvPr id="51" name="Rectangle: Rounded Corners 50">
                <a:extLst>
                  <a:ext uri="{FF2B5EF4-FFF2-40B4-BE49-F238E27FC236}">
                    <a16:creationId xmlns:a16="http://schemas.microsoft.com/office/drawing/2014/main" id="{21CB2BE7-5FB1-28AD-64C4-94104205EA3E}"/>
                  </a:ext>
                </a:extLst>
              </p:cNvPr>
              <p:cNvSpPr/>
              <p:nvPr/>
            </p:nvSpPr>
            <p:spPr>
              <a:xfrm>
                <a:off x="650452" y="1955492"/>
                <a:ext cx="2856427" cy="2334441"/>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52" name="TextBox 51">
                <a:extLst>
                  <a:ext uri="{FF2B5EF4-FFF2-40B4-BE49-F238E27FC236}">
                    <a16:creationId xmlns:a16="http://schemas.microsoft.com/office/drawing/2014/main" id="{1E85CB7E-CF72-E3C5-D508-28EC16D5094D}"/>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4</a:t>
                </a:r>
                <a:endParaRPr lang="en-ID" sz="4000" b="1">
                  <a:solidFill>
                    <a:schemeClr val="accent3"/>
                  </a:solidFill>
                </a:endParaRPr>
              </a:p>
            </p:txBody>
          </p:sp>
          <p:sp>
            <p:nvSpPr>
              <p:cNvPr id="53" name="TextBox 52">
                <a:extLst>
                  <a:ext uri="{FF2B5EF4-FFF2-40B4-BE49-F238E27FC236}">
                    <a16:creationId xmlns:a16="http://schemas.microsoft.com/office/drawing/2014/main" id="{9BDF2AA9-1E9A-BDEF-E3D4-1CECC64874DC}"/>
                  </a:ext>
                </a:extLst>
              </p:cNvPr>
              <p:cNvSpPr txBox="1"/>
              <p:nvPr/>
            </p:nvSpPr>
            <p:spPr>
              <a:xfrm>
                <a:off x="1055791" y="2277386"/>
                <a:ext cx="1964624" cy="571789"/>
              </a:xfrm>
              <a:prstGeom prst="rect">
                <a:avLst/>
              </a:prstGeom>
              <a:noFill/>
            </p:spPr>
            <p:txBody>
              <a:bodyPr wrap="square" rtlCol="0">
                <a:spAutoFit/>
              </a:bodyPr>
              <a:lstStyle/>
              <a:p>
                <a:r>
                  <a:rPr lang="en-GB" sz="2000" b="1">
                    <a:solidFill>
                      <a:schemeClr val="tx1">
                        <a:lumMod val="75000"/>
                        <a:lumOff val="25000"/>
                      </a:schemeClr>
                    </a:solidFill>
                  </a:rPr>
                  <a:t>Test Defence Strategies</a:t>
                </a:r>
                <a:endParaRPr lang="en-US" sz="2000" b="1">
                  <a:solidFill>
                    <a:schemeClr val="tx1">
                      <a:lumMod val="75000"/>
                      <a:lumOff val="25000"/>
                    </a:schemeClr>
                  </a:solidFill>
                </a:endParaRPr>
              </a:p>
            </p:txBody>
          </p:sp>
        </p:grpSp>
        <p:sp>
          <p:nvSpPr>
            <p:cNvPr id="50" name="TextBox 49">
              <a:extLst>
                <a:ext uri="{FF2B5EF4-FFF2-40B4-BE49-F238E27FC236}">
                  <a16:creationId xmlns:a16="http://schemas.microsoft.com/office/drawing/2014/main" id="{E4BC433F-C062-B469-8F42-8E11B94D61BC}"/>
                </a:ext>
              </a:extLst>
            </p:cNvPr>
            <p:cNvSpPr txBox="1"/>
            <p:nvPr/>
          </p:nvSpPr>
          <p:spPr>
            <a:xfrm>
              <a:off x="1846895" y="2180978"/>
              <a:ext cx="4140457" cy="815608"/>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Test existing </a:t>
              </a:r>
              <a:r>
                <a:rPr lang="en-GB" sz="1200" err="1">
                  <a:solidFill>
                    <a:schemeClr val="tx1">
                      <a:lumMod val="75000"/>
                      <a:lumOff val="25000"/>
                    </a:schemeClr>
                  </a:solidFill>
                </a:rPr>
                <a:t>defense</a:t>
              </a:r>
              <a:r>
                <a:rPr lang="en-GB" sz="1200">
                  <a:solidFill>
                    <a:schemeClr val="tx1">
                      <a:lumMod val="75000"/>
                      <a:lumOff val="25000"/>
                    </a:schemeClr>
                  </a:solidFill>
                </a:rPr>
                <a:t> strategies, such as data augmentation and adversarial training, to mitigate the effects of USMM attacks on CNN models.</a:t>
              </a:r>
            </a:p>
          </p:txBody>
        </p:sp>
      </p:grpSp>
      <p:grpSp>
        <p:nvGrpSpPr>
          <p:cNvPr id="54" name="Group 53">
            <a:extLst>
              <a:ext uri="{FF2B5EF4-FFF2-40B4-BE49-F238E27FC236}">
                <a16:creationId xmlns:a16="http://schemas.microsoft.com/office/drawing/2014/main" id="{4493C08B-098F-6127-D3CF-7E1E9AAF498A}"/>
              </a:ext>
            </a:extLst>
          </p:cNvPr>
          <p:cNvGrpSpPr/>
          <p:nvPr/>
        </p:nvGrpSpPr>
        <p:grpSpPr>
          <a:xfrm>
            <a:off x="1010746" y="4657561"/>
            <a:ext cx="5039629" cy="1633528"/>
            <a:chOff x="1139808" y="1602282"/>
            <a:chExt cx="5039629" cy="1633528"/>
          </a:xfrm>
        </p:grpSpPr>
        <p:grpSp>
          <p:nvGrpSpPr>
            <p:cNvPr id="55" name="Group 54">
              <a:extLst>
                <a:ext uri="{FF2B5EF4-FFF2-40B4-BE49-F238E27FC236}">
                  <a16:creationId xmlns:a16="http://schemas.microsoft.com/office/drawing/2014/main" id="{4D3EC52F-A0F8-9361-8E3C-B62245A6493D}"/>
                </a:ext>
              </a:extLst>
            </p:cNvPr>
            <p:cNvGrpSpPr/>
            <p:nvPr/>
          </p:nvGrpSpPr>
          <p:grpSpPr>
            <a:xfrm>
              <a:off x="1139808" y="1602282"/>
              <a:ext cx="5039629" cy="1633528"/>
              <a:chOff x="650452" y="1955492"/>
              <a:chExt cx="2925366" cy="2334440"/>
            </a:xfrm>
          </p:grpSpPr>
          <p:sp>
            <p:nvSpPr>
              <p:cNvPr id="57" name="Rectangle: Rounded Corners 56">
                <a:extLst>
                  <a:ext uri="{FF2B5EF4-FFF2-40B4-BE49-F238E27FC236}">
                    <a16:creationId xmlns:a16="http://schemas.microsoft.com/office/drawing/2014/main" id="{BCDB265F-6CC7-0757-15FE-8BD8C7CC2CFC}"/>
                  </a:ext>
                </a:extLst>
              </p:cNvPr>
              <p:cNvSpPr/>
              <p:nvPr/>
            </p:nvSpPr>
            <p:spPr>
              <a:xfrm>
                <a:off x="650452" y="1955492"/>
                <a:ext cx="2925366" cy="2334440"/>
              </a:xfrm>
              <a:prstGeom prst="roundRect">
                <a:avLst>
                  <a:gd name="adj" fmla="val 683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58" name="TextBox 57">
                <a:extLst>
                  <a:ext uri="{FF2B5EF4-FFF2-40B4-BE49-F238E27FC236}">
                    <a16:creationId xmlns:a16="http://schemas.microsoft.com/office/drawing/2014/main" id="{DB329A72-13B8-326C-5D48-57C93A4B8ADE}"/>
                  </a:ext>
                </a:extLst>
              </p:cNvPr>
              <p:cNvSpPr txBox="1"/>
              <p:nvPr/>
            </p:nvSpPr>
            <p:spPr>
              <a:xfrm>
                <a:off x="707104" y="2226424"/>
                <a:ext cx="353789" cy="1011625"/>
              </a:xfrm>
              <a:prstGeom prst="rect">
                <a:avLst/>
              </a:prstGeom>
              <a:noFill/>
            </p:spPr>
            <p:txBody>
              <a:bodyPr wrap="square" rtlCol="0">
                <a:spAutoFit/>
              </a:bodyPr>
              <a:lstStyle/>
              <a:p>
                <a:pPr algn="ctr"/>
                <a:r>
                  <a:rPr lang="en-GB" sz="4000" b="1">
                    <a:solidFill>
                      <a:schemeClr val="accent3"/>
                    </a:solidFill>
                  </a:rPr>
                  <a:t>5</a:t>
                </a:r>
                <a:endParaRPr lang="en-ID" sz="4000" b="1">
                  <a:solidFill>
                    <a:schemeClr val="accent3"/>
                  </a:solidFill>
                </a:endParaRPr>
              </a:p>
            </p:txBody>
          </p:sp>
          <p:sp>
            <p:nvSpPr>
              <p:cNvPr id="59" name="TextBox 58">
                <a:extLst>
                  <a:ext uri="{FF2B5EF4-FFF2-40B4-BE49-F238E27FC236}">
                    <a16:creationId xmlns:a16="http://schemas.microsoft.com/office/drawing/2014/main" id="{BCBA84F2-B80C-8FAC-D762-98F521892A35}"/>
                  </a:ext>
                </a:extLst>
              </p:cNvPr>
              <p:cNvSpPr txBox="1"/>
              <p:nvPr/>
            </p:nvSpPr>
            <p:spPr>
              <a:xfrm>
                <a:off x="1025170" y="2277386"/>
                <a:ext cx="2473357" cy="571789"/>
              </a:xfrm>
              <a:prstGeom prst="rect">
                <a:avLst/>
              </a:prstGeom>
              <a:noFill/>
            </p:spPr>
            <p:txBody>
              <a:bodyPr wrap="square" rtlCol="0">
                <a:spAutoFit/>
              </a:bodyPr>
              <a:lstStyle/>
              <a:p>
                <a:r>
                  <a:rPr lang="en-GB" sz="2000" b="1">
                    <a:solidFill>
                      <a:schemeClr val="tx1">
                        <a:lumMod val="75000"/>
                        <a:lumOff val="25000"/>
                      </a:schemeClr>
                    </a:solidFill>
                  </a:rPr>
                  <a:t>Validate Defence Effectiveness</a:t>
                </a:r>
                <a:endParaRPr lang="en-US" sz="2000" b="1">
                  <a:solidFill>
                    <a:schemeClr val="tx1">
                      <a:lumMod val="75000"/>
                      <a:lumOff val="25000"/>
                    </a:schemeClr>
                  </a:solidFill>
                </a:endParaRPr>
              </a:p>
            </p:txBody>
          </p:sp>
        </p:grpSp>
        <p:sp>
          <p:nvSpPr>
            <p:cNvPr id="56" name="TextBox 55">
              <a:extLst>
                <a:ext uri="{FF2B5EF4-FFF2-40B4-BE49-F238E27FC236}">
                  <a16:creationId xmlns:a16="http://schemas.microsoft.com/office/drawing/2014/main" id="{BDFF2412-8C97-4663-6087-48821BE0843D}"/>
                </a:ext>
              </a:extLst>
            </p:cNvPr>
            <p:cNvSpPr txBox="1"/>
            <p:nvPr/>
          </p:nvSpPr>
          <p:spPr>
            <a:xfrm>
              <a:off x="1794144" y="2180978"/>
              <a:ext cx="3885688" cy="897169"/>
            </a:xfrm>
            <a:prstGeom prst="rect">
              <a:avLst/>
            </a:prstGeom>
            <a:noFill/>
          </p:spPr>
          <p:txBody>
            <a:bodyPr wrap="square" rtlCol="0">
              <a:spAutoFit/>
            </a:bodyPr>
            <a:lstStyle/>
            <a:p>
              <a:pPr>
                <a:lnSpc>
                  <a:spcPct val="150000"/>
                </a:lnSpc>
              </a:pPr>
              <a:r>
                <a:rPr lang="en-GB" sz="1200">
                  <a:solidFill>
                    <a:schemeClr val="tx1">
                      <a:lumMod val="75000"/>
                      <a:lumOff val="25000"/>
                    </a:schemeClr>
                  </a:solidFill>
                </a:rPr>
                <a:t>Validate the effectiveness of the </a:t>
              </a:r>
              <a:r>
                <a:rPr lang="en-GB" sz="1200" err="1">
                  <a:solidFill>
                    <a:schemeClr val="tx1">
                      <a:lumMod val="75000"/>
                      <a:lumOff val="25000"/>
                    </a:schemeClr>
                  </a:solidFill>
                </a:rPr>
                <a:t>defense</a:t>
              </a:r>
              <a:r>
                <a:rPr lang="en-GB" sz="1200">
                  <a:solidFill>
                    <a:schemeClr val="tx1">
                      <a:lumMod val="75000"/>
                      <a:lumOff val="25000"/>
                    </a:schemeClr>
                  </a:solidFill>
                </a:rPr>
                <a:t> strategies by comparing model performance on clean and adversarial datasets.</a:t>
              </a:r>
            </a:p>
          </p:txBody>
        </p:sp>
      </p:grpSp>
    </p:spTree>
    <p:extLst>
      <p:ext uri="{BB962C8B-B14F-4D97-AF65-F5344CB8AC3E}">
        <p14:creationId xmlns:p14="http://schemas.microsoft.com/office/powerpoint/2010/main" val="4426447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03700-A952-754B-4770-B92D5103D358}"/>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EA48B9DD-36A1-F5F5-39B7-0316431BDD1A}"/>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EF184910-1994-5AF7-19B1-BF13FE7B3B23}"/>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B087E7C4-2660-7052-DF46-EBDA2BBDBB7F}"/>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7E1EBC91-34F9-CDC0-A62E-B3E2F4C1EB5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993E6BF4-8B0B-F433-203F-9478AB08E139}"/>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442960D7-E5CA-4E7B-7689-37A7945076A8}"/>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BE8AE8B9-385C-374D-202A-5D167B386D60}"/>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0DFAA257-AC15-693F-D724-436105969D3D}"/>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D83F77A3-968B-0247-A7E2-A42F68824AA3}"/>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069E4D49-97D7-14D7-19C7-348832657F03}"/>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C11DE26D-5478-F710-8695-7B580B6AB398}"/>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C2115A3E-54C1-FC27-1358-E4FAFB8034B5}"/>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12116977-90B5-B85A-9BE2-23C4F9D8CE5C}"/>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3" name="TextBox 2">
            <a:extLst>
              <a:ext uri="{FF2B5EF4-FFF2-40B4-BE49-F238E27FC236}">
                <a16:creationId xmlns:a16="http://schemas.microsoft.com/office/drawing/2014/main" id="{5A1CCFD1-953A-3D67-7B61-0994A562D28A}"/>
              </a:ext>
            </a:extLst>
          </p:cNvPr>
          <p:cNvSpPr txBox="1"/>
          <p:nvPr/>
        </p:nvSpPr>
        <p:spPr>
          <a:xfrm>
            <a:off x="2610756" y="448813"/>
            <a:ext cx="6970487" cy="707886"/>
          </a:xfrm>
          <a:prstGeom prst="rect">
            <a:avLst/>
          </a:prstGeom>
          <a:noFill/>
        </p:spPr>
        <p:txBody>
          <a:bodyPr wrap="square" rtlCol="0">
            <a:spAutoFit/>
          </a:bodyPr>
          <a:lstStyle/>
          <a:p>
            <a:pPr algn="ctr"/>
            <a:r>
              <a:rPr lang="en-GB" sz="4000" b="1">
                <a:solidFill>
                  <a:schemeClr val="accent3"/>
                </a:solidFill>
                <a:latin typeface="Outfit Medium" pitchFamily="2" charset="0"/>
              </a:rPr>
              <a:t>Methodology</a:t>
            </a:r>
            <a:endParaRPr lang="en-ID" sz="4000" b="1">
              <a:solidFill>
                <a:schemeClr val="accent3"/>
              </a:solidFill>
              <a:latin typeface="Outfit Medium" pitchFamily="2" charset="0"/>
            </a:endParaRPr>
          </a:p>
        </p:txBody>
      </p:sp>
      <p:sp>
        <p:nvSpPr>
          <p:cNvPr id="93" name="Google Shape;544;p14">
            <a:extLst>
              <a:ext uri="{FF2B5EF4-FFF2-40B4-BE49-F238E27FC236}">
                <a16:creationId xmlns:a16="http://schemas.microsoft.com/office/drawing/2014/main" id="{9E5965A3-3A92-3FF8-7D5C-C4D67A2237DB}"/>
              </a:ext>
            </a:extLst>
          </p:cNvPr>
          <p:cNvSpPr/>
          <p:nvPr/>
        </p:nvSpPr>
        <p:spPr>
          <a:xfrm rot="10016156" flipH="1">
            <a:off x="235848" y="267038"/>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6A19D556-7A2C-E20E-529C-2F2600FD5FB7}"/>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17" name="Group 16">
            <a:extLst>
              <a:ext uri="{FF2B5EF4-FFF2-40B4-BE49-F238E27FC236}">
                <a16:creationId xmlns:a16="http://schemas.microsoft.com/office/drawing/2014/main" id="{E09DD398-5DBC-A431-00FE-9C8151285303}"/>
              </a:ext>
            </a:extLst>
          </p:cNvPr>
          <p:cNvGrpSpPr/>
          <p:nvPr/>
        </p:nvGrpSpPr>
        <p:grpSpPr>
          <a:xfrm>
            <a:off x="4603121" y="2193318"/>
            <a:ext cx="3097865" cy="3086770"/>
            <a:chOff x="1911335" y="2013593"/>
            <a:chExt cx="3097456" cy="3086362"/>
          </a:xfrm>
        </p:grpSpPr>
        <p:sp>
          <p:nvSpPr>
            <p:cNvPr id="19" name="Oval 18">
              <a:extLst>
                <a:ext uri="{FF2B5EF4-FFF2-40B4-BE49-F238E27FC236}">
                  <a16:creationId xmlns:a16="http://schemas.microsoft.com/office/drawing/2014/main" id="{AD796929-EE1D-B824-1A5E-6865F22FF0BD}"/>
                </a:ext>
              </a:extLst>
            </p:cNvPr>
            <p:cNvSpPr/>
            <p:nvPr/>
          </p:nvSpPr>
          <p:spPr>
            <a:xfrm>
              <a:off x="1911701" y="2013593"/>
              <a:ext cx="3084794" cy="3084794"/>
            </a:xfrm>
            <a:prstGeom prst="ellipse">
              <a:avLst/>
            </a:prstGeom>
            <a:noFill/>
            <a:ln w="139700">
              <a:solidFill>
                <a:schemeClr val="bg1">
                  <a:lumMod val="75000"/>
                  <a:alpha val="2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tx1">
                    <a:lumMod val="65000"/>
                    <a:lumOff val="35000"/>
                  </a:schemeClr>
                </a:solidFill>
                <a:latin typeface="+mj-lt"/>
              </a:endParaRPr>
            </a:p>
          </p:txBody>
        </p:sp>
        <p:sp>
          <p:nvSpPr>
            <p:cNvPr id="20" name="Arc 19">
              <a:extLst>
                <a:ext uri="{FF2B5EF4-FFF2-40B4-BE49-F238E27FC236}">
                  <a16:creationId xmlns:a16="http://schemas.microsoft.com/office/drawing/2014/main" id="{8EB62FF7-DCF5-0E0F-1B4D-B2476D90CE8F}"/>
                </a:ext>
              </a:extLst>
            </p:cNvPr>
            <p:cNvSpPr/>
            <p:nvPr/>
          </p:nvSpPr>
          <p:spPr>
            <a:xfrm rot="1800000">
              <a:off x="1914394" y="2016285"/>
              <a:ext cx="3079407" cy="3079407"/>
            </a:xfrm>
            <a:prstGeom prst="arc">
              <a:avLst>
                <a:gd name="adj1" fmla="val 4076231"/>
                <a:gd name="adj2" fmla="val 8876855"/>
              </a:avLst>
            </a:prstGeom>
            <a:ln w="292100" cap="flat" cmpd="sng">
              <a:solidFill>
                <a:schemeClr val="accent2"/>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1" name="Arc 20">
              <a:extLst>
                <a:ext uri="{FF2B5EF4-FFF2-40B4-BE49-F238E27FC236}">
                  <a16:creationId xmlns:a16="http://schemas.microsoft.com/office/drawing/2014/main" id="{DBB806BB-FF37-F05D-31F5-AD3467D3FE48}"/>
                </a:ext>
              </a:extLst>
            </p:cNvPr>
            <p:cNvSpPr/>
            <p:nvPr/>
          </p:nvSpPr>
          <p:spPr>
            <a:xfrm>
              <a:off x="1914394" y="2016285"/>
              <a:ext cx="3079407" cy="3079407"/>
            </a:xfrm>
            <a:prstGeom prst="arc">
              <a:avLst>
                <a:gd name="adj1" fmla="val 16824268"/>
                <a:gd name="adj2" fmla="val 21391448"/>
              </a:avLst>
            </a:prstGeom>
            <a:ln w="292100" cap="sq" cmpd="sng">
              <a:solidFill>
                <a:schemeClr val="accent3"/>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2" name="Arc 21">
              <a:extLst>
                <a:ext uri="{FF2B5EF4-FFF2-40B4-BE49-F238E27FC236}">
                  <a16:creationId xmlns:a16="http://schemas.microsoft.com/office/drawing/2014/main" id="{D8E373C5-A402-F2B8-C0AB-61FE974806CE}"/>
                </a:ext>
              </a:extLst>
            </p:cNvPr>
            <p:cNvSpPr/>
            <p:nvPr/>
          </p:nvSpPr>
          <p:spPr>
            <a:xfrm>
              <a:off x="1929384" y="2016283"/>
              <a:ext cx="3079407" cy="3079407"/>
            </a:xfrm>
            <a:prstGeom prst="arc">
              <a:avLst>
                <a:gd name="adj1" fmla="val 846539"/>
                <a:gd name="adj2" fmla="val 5178533"/>
              </a:avLst>
            </a:prstGeom>
            <a:ln w="292100" cap="sq" cmpd="sng">
              <a:solidFill>
                <a:schemeClr val="accent4"/>
              </a:solidFill>
            </a:ln>
            <a:effectLst>
              <a:outerShdw blurRad="927100" sx="102000" sy="102000" algn="ctr" rotWithShape="0">
                <a:prstClr val="black">
                  <a:alpha val="18000"/>
                </a:prst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sp>
          <p:nvSpPr>
            <p:cNvPr id="23" name="Arc 22">
              <a:extLst>
                <a:ext uri="{FF2B5EF4-FFF2-40B4-BE49-F238E27FC236}">
                  <a16:creationId xmlns:a16="http://schemas.microsoft.com/office/drawing/2014/main" id="{91FF8F05-4E29-F3EC-C380-87F1C6657CFD}"/>
                </a:ext>
              </a:extLst>
            </p:cNvPr>
            <p:cNvSpPr/>
            <p:nvPr/>
          </p:nvSpPr>
          <p:spPr>
            <a:xfrm rot="4500000">
              <a:off x="1911335" y="2020548"/>
              <a:ext cx="3079407" cy="3079407"/>
            </a:xfrm>
            <a:prstGeom prst="arc">
              <a:avLst>
                <a:gd name="adj1" fmla="val 6921059"/>
                <a:gd name="adj2" fmla="val 11157891"/>
              </a:avLst>
            </a:prstGeom>
            <a:ln w="292100" cap="sq" cmpd="sng">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200" b="1">
                <a:solidFill>
                  <a:schemeClr val="tx1">
                    <a:lumMod val="65000"/>
                    <a:lumOff val="35000"/>
                  </a:schemeClr>
                </a:solidFill>
                <a:latin typeface="+mj-lt"/>
              </a:endParaRPr>
            </a:p>
          </p:txBody>
        </p:sp>
      </p:grpSp>
      <p:sp>
        <p:nvSpPr>
          <p:cNvPr id="24" name="Oval 23">
            <a:extLst>
              <a:ext uri="{FF2B5EF4-FFF2-40B4-BE49-F238E27FC236}">
                <a16:creationId xmlns:a16="http://schemas.microsoft.com/office/drawing/2014/main" id="{572AC9D6-BAEC-50AE-740C-85A458D883AA}"/>
              </a:ext>
            </a:extLst>
          </p:cNvPr>
          <p:cNvSpPr/>
          <p:nvPr/>
        </p:nvSpPr>
        <p:spPr>
          <a:xfrm>
            <a:off x="6957786" y="2375723"/>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5" name="TextBox 24">
            <a:extLst>
              <a:ext uri="{FF2B5EF4-FFF2-40B4-BE49-F238E27FC236}">
                <a16:creationId xmlns:a16="http://schemas.microsoft.com/office/drawing/2014/main" id="{50A6105F-F504-E79A-2E58-98CEB68C5745}"/>
              </a:ext>
            </a:extLst>
          </p:cNvPr>
          <p:cNvSpPr txBox="1"/>
          <p:nvPr/>
        </p:nvSpPr>
        <p:spPr>
          <a:xfrm>
            <a:off x="6979437" y="2413923"/>
            <a:ext cx="688790" cy="572849"/>
          </a:xfrm>
          <a:prstGeom prst="rect">
            <a:avLst/>
          </a:prstGeom>
          <a:noFill/>
        </p:spPr>
        <p:txBody>
          <a:bodyPr wrap="square" rtlCol="0">
            <a:spAutoFit/>
          </a:bodyPr>
          <a:lstStyle/>
          <a:p>
            <a:pPr algn="ctr">
              <a:lnSpc>
                <a:spcPct val="120000"/>
              </a:lnSpc>
            </a:pPr>
            <a:r>
              <a:rPr lang="en-GB" sz="2800" b="1">
                <a:solidFill>
                  <a:schemeClr val="accent3"/>
                </a:solidFill>
                <a:latin typeface="Open Sans" panose="020B0606030504020204" pitchFamily="34" charset="0"/>
                <a:ea typeface="Open Sans" panose="020B0606030504020204" pitchFamily="34" charset="0"/>
                <a:cs typeface="Open Sans" panose="020B0606030504020204" pitchFamily="34" charset="0"/>
              </a:rPr>
              <a:t>2</a:t>
            </a:r>
            <a:endParaRPr lang="en-US" sz="2800" b="1">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Oval 25">
            <a:extLst>
              <a:ext uri="{FF2B5EF4-FFF2-40B4-BE49-F238E27FC236}">
                <a16:creationId xmlns:a16="http://schemas.microsoft.com/office/drawing/2014/main" id="{D3B810C6-26DD-2220-CF3A-52615113CA7C}"/>
              </a:ext>
            </a:extLst>
          </p:cNvPr>
          <p:cNvSpPr/>
          <p:nvPr/>
        </p:nvSpPr>
        <p:spPr>
          <a:xfrm>
            <a:off x="6825458" y="4511287"/>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7" name="TextBox 26">
            <a:extLst>
              <a:ext uri="{FF2B5EF4-FFF2-40B4-BE49-F238E27FC236}">
                <a16:creationId xmlns:a16="http://schemas.microsoft.com/office/drawing/2014/main" id="{C76AB434-CBF8-6D42-D988-D3FA62F3FA0F}"/>
              </a:ext>
            </a:extLst>
          </p:cNvPr>
          <p:cNvSpPr txBox="1"/>
          <p:nvPr/>
        </p:nvSpPr>
        <p:spPr>
          <a:xfrm>
            <a:off x="6842359" y="4562381"/>
            <a:ext cx="688790" cy="572849"/>
          </a:xfrm>
          <a:prstGeom prst="rect">
            <a:avLst/>
          </a:prstGeom>
          <a:noFill/>
        </p:spPr>
        <p:txBody>
          <a:bodyPr wrap="square" rtlCol="0">
            <a:spAutoFit/>
          </a:bodyPr>
          <a:lstStyle/>
          <a:p>
            <a:pPr algn="ctr">
              <a:lnSpc>
                <a:spcPct val="120000"/>
              </a:lnSpc>
            </a:pPr>
            <a:r>
              <a:rPr lang="en-GB" sz="2800" b="1">
                <a:solidFill>
                  <a:schemeClr val="accent4"/>
                </a:solidFill>
                <a:latin typeface="Open Sans" panose="020B0606030504020204" pitchFamily="34" charset="0"/>
                <a:ea typeface="Open Sans" panose="020B0606030504020204" pitchFamily="34" charset="0"/>
                <a:cs typeface="Open Sans" panose="020B0606030504020204" pitchFamily="34" charset="0"/>
              </a:rPr>
              <a:t>4</a:t>
            </a:r>
            <a:endParaRPr lang="en-US" sz="2800" b="1">
              <a:solidFill>
                <a:schemeClr val="accent4"/>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Oval 27">
            <a:extLst>
              <a:ext uri="{FF2B5EF4-FFF2-40B4-BE49-F238E27FC236}">
                <a16:creationId xmlns:a16="http://schemas.microsoft.com/office/drawing/2014/main" id="{6258BA8A-F1D4-38BA-A84E-9ADADE0C5267}"/>
              </a:ext>
            </a:extLst>
          </p:cNvPr>
          <p:cNvSpPr/>
          <p:nvPr/>
        </p:nvSpPr>
        <p:spPr>
          <a:xfrm>
            <a:off x="4525448" y="2339798"/>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29" name="TextBox 28">
            <a:extLst>
              <a:ext uri="{FF2B5EF4-FFF2-40B4-BE49-F238E27FC236}">
                <a16:creationId xmlns:a16="http://schemas.microsoft.com/office/drawing/2014/main" id="{D69E9206-13F6-AF4F-A193-6CDB4D6D4EB4}"/>
              </a:ext>
            </a:extLst>
          </p:cNvPr>
          <p:cNvSpPr txBox="1"/>
          <p:nvPr/>
        </p:nvSpPr>
        <p:spPr>
          <a:xfrm>
            <a:off x="4547099" y="2429238"/>
            <a:ext cx="688790" cy="572849"/>
          </a:xfrm>
          <a:prstGeom prst="rect">
            <a:avLst/>
          </a:prstGeom>
          <a:noFill/>
        </p:spPr>
        <p:txBody>
          <a:bodyPr wrap="square" rtlCol="0">
            <a:spAutoFit/>
          </a:bodyPr>
          <a:lstStyle/>
          <a:p>
            <a:pPr algn="ctr">
              <a:lnSpc>
                <a:spcPct val="120000"/>
              </a:lnSpc>
            </a:pPr>
            <a:r>
              <a:rPr lang="en-GB" sz="2800" b="1">
                <a:solidFill>
                  <a:schemeClr val="accent1"/>
                </a:solidFill>
                <a:latin typeface="Open Sans" panose="020B0606030504020204" pitchFamily="34" charset="0"/>
                <a:ea typeface="Open Sans" panose="020B0606030504020204" pitchFamily="34" charset="0"/>
                <a:cs typeface="Open Sans" panose="020B0606030504020204" pitchFamily="34" charset="0"/>
              </a:rPr>
              <a:t>1</a:t>
            </a:r>
            <a:endParaRPr lang="en-US" sz="2800" b="1">
              <a:solidFill>
                <a:schemeClr val="accent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0" name="Oval 29">
            <a:extLst>
              <a:ext uri="{FF2B5EF4-FFF2-40B4-BE49-F238E27FC236}">
                <a16:creationId xmlns:a16="http://schemas.microsoft.com/office/drawing/2014/main" id="{81B2EC7D-E1A0-C551-ACAF-B486959D3077}"/>
              </a:ext>
            </a:extLst>
          </p:cNvPr>
          <p:cNvSpPr/>
          <p:nvPr/>
        </p:nvSpPr>
        <p:spPr>
          <a:xfrm>
            <a:off x="4591189" y="4398690"/>
            <a:ext cx="736540" cy="736540"/>
          </a:xfrm>
          <a:prstGeom prst="ellipse">
            <a:avLst/>
          </a:prstGeom>
          <a:solidFill>
            <a:schemeClr val="accent3">
              <a:lumMod val="20000"/>
              <a:lumOff val="80000"/>
            </a:schemeClr>
          </a:solidFill>
          <a:ln>
            <a:noFill/>
          </a:ln>
        </p:spPr>
        <p:txBody>
          <a:bodyPr vert="horz" wrap="square" lIns="91440" tIns="45720" rIns="91440" bIns="45720" numCol="1" anchor="t" anchorCtr="0" compatLnSpc="1">
            <a:prstTxWarp prst="textNoShape">
              <a:avLst/>
            </a:prstTxWarp>
          </a:bodyPr>
          <a:lstStyle/>
          <a:p>
            <a:pPr algn="r"/>
            <a:endParaRPr lang="en-ID">
              <a:solidFill>
                <a:schemeClr val="tx1"/>
              </a:solidFill>
            </a:endParaRPr>
          </a:p>
        </p:txBody>
      </p:sp>
      <p:sp>
        <p:nvSpPr>
          <p:cNvPr id="31" name="TextBox 30">
            <a:extLst>
              <a:ext uri="{FF2B5EF4-FFF2-40B4-BE49-F238E27FC236}">
                <a16:creationId xmlns:a16="http://schemas.microsoft.com/office/drawing/2014/main" id="{9382AC8C-6EA2-3B74-F2F4-13422BD3BDAC}"/>
              </a:ext>
            </a:extLst>
          </p:cNvPr>
          <p:cNvSpPr txBox="1"/>
          <p:nvPr/>
        </p:nvSpPr>
        <p:spPr>
          <a:xfrm>
            <a:off x="4612840" y="4465144"/>
            <a:ext cx="688790" cy="572849"/>
          </a:xfrm>
          <a:prstGeom prst="rect">
            <a:avLst/>
          </a:prstGeom>
          <a:noFill/>
        </p:spPr>
        <p:txBody>
          <a:bodyPr wrap="square" rtlCol="0">
            <a:spAutoFit/>
          </a:bodyPr>
          <a:lstStyle/>
          <a:p>
            <a:pPr algn="ctr">
              <a:lnSpc>
                <a:spcPct val="120000"/>
              </a:lnSpc>
            </a:pPr>
            <a:r>
              <a:rPr lang="en-GB" sz="2800" b="1">
                <a:solidFill>
                  <a:schemeClr val="accent2"/>
                </a:solidFill>
                <a:latin typeface="Open Sans" panose="020B0606030504020204" pitchFamily="34" charset="0"/>
                <a:ea typeface="Open Sans" panose="020B0606030504020204" pitchFamily="34" charset="0"/>
                <a:cs typeface="Open Sans" panose="020B0606030504020204" pitchFamily="34" charset="0"/>
              </a:rPr>
              <a:t>3</a:t>
            </a:r>
            <a:endParaRPr lang="en-US" sz="2800" b="1">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 name="TextBox 31">
            <a:extLst>
              <a:ext uri="{FF2B5EF4-FFF2-40B4-BE49-F238E27FC236}">
                <a16:creationId xmlns:a16="http://schemas.microsoft.com/office/drawing/2014/main" id="{17751794-1050-3DBD-B8EC-674B7216D73C}"/>
              </a:ext>
            </a:extLst>
          </p:cNvPr>
          <p:cNvSpPr txBox="1"/>
          <p:nvPr/>
        </p:nvSpPr>
        <p:spPr>
          <a:xfrm>
            <a:off x="921645" y="2339798"/>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System Diagram</a:t>
            </a:r>
          </a:p>
        </p:txBody>
      </p:sp>
      <p:sp>
        <p:nvSpPr>
          <p:cNvPr id="34" name="TextBox 33">
            <a:extLst>
              <a:ext uri="{FF2B5EF4-FFF2-40B4-BE49-F238E27FC236}">
                <a16:creationId xmlns:a16="http://schemas.microsoft.com/office/drawing/2014/main" id="{841D6D61-509A-39BF-7C55-9373497A664B}"/>
              </a:ext>
            </a:extLst>
          </p:cNvPr>
          <p:cNvSpPr txBox="1"/>
          <p:nvPr/>
        </p:nvSpPr>
        <p:spPr>
          <a:xfrm>
            <a:off x="7433490" y="2370774"/>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Technologies</a:t>
            </a:r>
          </a:p>
        </p:txBody>
      </p:sp>
      <p:sp>
        <p:nvSpPr>
          <p:cNvPr id="35" name="TextBox 34">
            <a:extLst>
              <a:ext uri="{FF2B5EF4-FFF2-40B4-BE49-F238E27FC236}">
                <a16:creationId xmlns:a16="http://schemas.microsoft.com/office/drawing/2014/main" id="{3915E376-783B-F428-93F2-81BAA46C04FC}"/>
              </a:ext>
            </a:extLst>
          </p:cNvPr>
          <p:cNvSpPr txBox="1"/>
          <p:nvPr/>
        </p:nvSpPr>
        <p:spPr>
          <a:xfrm>
            <a:off x="939592" y="4691281"/>
            <a:ext cx="3193446" cy="523220"/>
          </a:xfrm>
          <a:prstGeom prst="rect">
            <a:avLst/>
          </a:prstGeom>
          <a:noFill/>
        </p:spPr>
        <p:txBody>
          <a:bodyPr wrap="square" rtlCol="0">
            <a:spAutoFit/>
          </a:bodyPr>
          <a:lstStyle/>
          <a:p>
            <a:pPr algn="r"/>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Attack Method</a:t>
            </a:r>
          </a:p>
        </p:txBody>
      </p:sp>
      <p:sp>
        <p:nvSpPr>
          <p:cNvPr id="36" name="TextBox 35">
            <a:extLst>
              <a:ext uri="{FF2B5EF4-FFF2-40B4-BE49-F238E27FC236}">
                <a16:creationId xmlns:a16="http://schemas.microsoft.com/office/drawing/2014/main" id="{3ECB8119-9C61-AD36-6475-51DD618773E1}"/>
              </a:ext>
            </a:extLst>
          </p:cNvPr>
          <p:cNvSpPr txBox="1"/>
          <p:nvPr/>
        </p:nvSpPr>
        <p:spPr>
          <a:xfrm>
            <a:off x="8026488" y="4475837"/>
            <a:ext cx="3271485" cy="954107"/>
          </a:xfrm>
          <a:prstGeom prst="rect">
            <a:avLst/>
          </a:prstGeom>
          <a:noFill/>
        </p:spPr>
        <p:txBody>
          <a:bodyPr wrap="square" rtlCol="0">
            <a:spAutoFit/>
          </a:bodyPr>
          <a:lstStyle/>
          <a:p>
            <a:r>
              <a:rPr lang="en-US" sz="2800" b="1">
                <a:solidFill>
                  <a:srgbClr val="8696FE"/>
                </a:solidFill>
                <a:latin typeface="Open Sans" panose="020B0606030504020204" pitchFamily="34" charset="0"/>
                <a:ea typeface="Open Sans" panose="020B0606030504020204" pitchFamily="34" charset="0"/>
                <a:cs typeface="Open Sans" panose="020B0606030504020204" pitchFamily="34" charset="0"/>
              </a:rPr>
              <a:t>Defense Strategies</a:t>
            </a:r>
          </a:p>
        </p:txBody>
      </p:sp>
    </p:spTree>
    <p:extLst>
      <p:ext uri="{BB962C8B-B14F-4D97-AF65-F5344CB8AC3E}">
        <p14:creationId xmlns:p14="http://schemas.microsoft.com/office/powerpoint/2010/main" val="1850792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B16AC-7239-8C0C-F11D-EE72598EEF9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82BC8C0-D7FF-A156-3B85-129B200C3C7F}"/>
              </a:ext>
            </a:extLst>
          </p:cNvPr>
          <p:cNvGrpSpPr/>
          <p:nvPr/>
        </p:nvGrpSpPr>
        <p:grpSpPr>
          <a:xfrm rot="454359">
            <a:off x="13719" y="5392577"/>
            <a:ext cx="1027910" cy="728282"/>
            <a:chOff x="-27979" y="5270662"/>
            <a:chExt cx="2140300" cy="1516423"/>
          </a:xfrm>
        </p:grpSpPr>
        <p:grpSp>
          <p:nvGrpSpPr>
            <p:cNvPr id="5" name="Graphic 11">
              <a:extLst>
                <a:ext uri="{FF2B5EF4-FFF2-40B4-BE49-F238E27FC236}">
                  <a16:creationId xmlns:a16="http://schemas.microsoft.com/office/drawing/2014/main" id="{265A8A23-16CA-5C57-0EE9-9C75EB36100A}"/>
                </a:ext>
              </a:extLst>
            </p:cNvPr>
            <p:cNvGrpSpPr/>
            <p:nvPr/>
          </p:nvGrpSpPr>
          <p:grpSpPr>
            <a:xfrm>
              <a:off x="847508" y="5270662"/>
              <a:ext cx="1264813" cy="1121269"/>
              <a:chOff x="8944372" y="1327777"/>
              <a:chExt cx="1691064" cy="1499146"/>
            </a:xfrm>
            <a:solidFill>
              <a:schemeClr val="accent4"/>
            </a:solidFill>
          </p:grpSpPr>
          <p:sp>
            <p:nvSpPr>
              <p:cNvPr id="12" name="Freeform: Shape 11">
                <a:extLst>
                  <a:ext uri="{FF2B5EF4-FFF2-40B4-BE49-F238E27FC236}">
                    <a16:creationId xmlns:a16="http://schemas.microsoft.com/office/drawing/2014/main" id="{605678F7-593C-2D1F-6D30-C2D7E7D8C1A8}"/>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 name="Freeform: Shape 12">
                <a:extLst>
                  <a:ext uri="{FF2B5EF4-FFF2-40B4-BE49-F238E27FC236}">
                    <a16:creationId xmlns:a16="http://schemas.microsoft.com/office/drawing/2014/main" id="{63735D88-292D-D155-03D9-AB608C21BC0C}"/>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4" name="Freeform: Shape 13">
                <a:extLst>
                  <a:ext uri="{FF2B5EF4-FFF2-40B4-BE49-F238E27FC236}">
                    <a16:creationId xmlns:a16="http://schemas.microsoft.com/office/drawing/2014/main" id="{141D887C-DB71-5560-4ACC-748CA3E7258E}"/>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5" name="Freeform: Shape 14">
                <a:extLst>
                  <a:ext uri="{FF2B5EF4-FFF2-40B4-BE49-F238E27FC236}">
                    <a16:creationId xmlns:a16="http://schemas.microsoft.com/office/drawing/2014/main" id="{9C790D44-1051-1CC2-4C91-B6946BC4E40C}"/>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6" name="Freeform: Shape 15">
                <a:extLst>
                  <a:ext uri="{FF2B5EF4-FFF2-40B4-BE49-F238E27FC236}">
                    <a16:creationId xmlns:a16="http://schemas.microsoft.com/office/drawing/2014/main" id="{02A5FC6E-55B2-9411-B91E-49A6C76E7BFD}"/>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 name="Graphic 11">
              <a:extLst>
                <a:ext uri="{FF2B5EF4-FFF2-40B4-BE49-F238E27FC236}">
                  <a16:creationId xmlns:a16="http://schemas.microsoft.com/office/drawing/2014/main" id="{ABE2BFA6-63B3-7C35-77D9-FC3059D43C7A}"/>
                </a:ext>
              </a:extLst>
            </p:cNvPr>
            <p:cNvGrpSpPr/>
            <p:nvPr/>
          </p:nvGrpSpPr>
          <p:grpSpPr>
            <a:xfrm>
              <a:off x="-27979" y="5701462"/>
              <a:ext cx="1257220" cy="1085623"/>
              <a:chOff x="7773841" y="1903760"/>
              <a:chExt cx="1680912" cy="1451487"/>
            </a:xfrm>
            <a:solidFill>
              <a:schemeClr val="accent4"/>
            </a:solidFill>
          </p:grpSpPr>
          <p:sp>
            <p:nvSpPr>
              <p:cNvPr id="7" name="Freeform: Shape 6">
                <a:extLst>
                  <a:ext uri="{FF2B5EF4-FFF2-40B4-BE49-F238E27FC236}">
                    <a16:creationId xmlns:a16="http://schemas.microsoft.com/office/drawing/2014/main" id="{31637543-7476-0DAA-4BC0-F2E7CB2B2F91}"/>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8" name="Freeform: Shape 7">
                <a:extLst>
                  <a:ext uri="{FF2B5EF4-FFF2-40B4-BE49-F238E27FC236}">
                    <a16:creationId xmlns:a16="http://schemas.microsoft.com/office/drawing/2014/main" id="{8C39DC8F-55A1-5232-4A75-4B79E58902A5}"/>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9" name="Freeform: Shape 8">
                <a:extLst>
                  <a:ext uri="{FF2B5EF4-FFF2-40B4-BE49-F238E27FC236}">
                    <a16:creationId xmlns:a16="http://schemas.microsoft.com/office/drawing/2014/main" id="{57322D4B-98A1-4EA7-96A2-BD8840C5FD99}"/>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0" name="Freeform: Shape 9">
                <a:extLst>
                  <a:ext uri="{FF2B5EF4-FFF2-40B4-BE49-F238E27FC236}">
                    <a16:creationId xmlns:a16="http://schemas.microsoft.com/office/drawing/2014/main" id="{1A543DD3-68D2-1AE6-9FA7-6F840C169149}"/>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1" name="Freeform: Shape 10">
                <a:extLst>
                  <a:ext uri="{FF2B5EF4-FFF2-40B4-BE49-F238E27FC236}">
                    <a16:creationId xmlns:a16="http://schemas.microsoft.com/office/drawing/2014/main" id="{0438A278-5003-D06A-89DF-550AEB0B39D9}"/>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3" name="TextBox 2">
            <a:extLst>
              <a:ext uri="{FF2B5EF4-FFF2-40B4-BE49-F238E27FC236}">
                <a16:creationId xmlns:a16="http://schemas.microsoft.com/office/drawing/2014/main" id="{F6BE01FF-4EBC-5AA1-4306-4DBB5E0BC356}"/>
              </a:ext>
            </a:extLst>
          </p:cNvPr>
          <p:cNvSpPr txBox="1"/>
          <p:nvPr/>
        </p:nvSpPr>
        <p:spPr>
          <a:xfrm>
            <a:off x="2610756" y="448813"/>
            <a:ext cx="6970487" cy="707886"/>
          </a:xfrm>
          <a:prstGeom prst="rect">
            <a:avLst/>
          </a:prstGeom>
          <a:noFill/>
        </p:spPr>
        <p:txBody>
          <a:bodyPr wrap="square" rtlCol="0">
            <a:spAutoFit/>
          </a:bodyPr>
          <a:lstStyle/>
          <a:p>
            <a:pPr algn="ctr"/>
            <a:r>
              <a:rPr lang="en-GB" sz="4000" b="1">
                <a:solidFill>
                  <a:schemeClr val="accent3"/>
                </a:solidFill>
                <a:latin typeface="Outfit Medium" pitchFamily="2" charset="0"/>
              </a:rPr>
              <a:t>System Diagram</a:t>
            </a:r>
            <a:endParaRPr lang="en-ID" sz="4000" b="1">
              <a:solidFill>
                <a:schemeClr val="accent3"/>
              </a:solidFill>
              <a:latin typeface="Outfit Medium" pitchFamily="2" charset="0"/>
            </a:endParaRPr>
          </a:p>
        </p:txBody>
      </p:sp>
      <p:sp>
        <p:nvSpPr>
          <p:cNvPr id="93" name="Google Shape;544;p14">
            <a:extLst>
              <a:ext uri="{FF2B5EF4-FFF2-40B4-BE49-F238E27FC236}">
                <a16:creationId xmlns:a16="http://schemas.microsoft.com/office/drawing/2014/main" id="{6896A87C-39CF-5E31-DB80-886334ADC0BE}"/>
              </a:ext>
            </a:extLst>
          </p:cNvPr>
          <p:cNvSpPr/>
          <p:nvPr/>
        </p:nvSpPr>
        <p:spPr>
          <a:xfrm rot="10016156" flipH="1">
            <a:off x="235848" y="267038"/>
            <a:ext cx="649330" cy="64933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94" name="Google Shape;544;p14">
            <a:extLst>
              <a:ext uri="{FF2B5EF4-FFF2-40B4-BE49-F238E27FC236}">
                <a16:creationId xmlns:a16="http://schemas.microsoft.com/office/drawing/2014/main" id="{AE20DC46-BAA8-B422-3926-9492B70CB301}"/>
              </a:ext>
            </a:extLst>
          </p:cNvPr>
          <p:cNvSpPr/>
          <p:nvPr/>
        </p:nvSpPr>
        <p:spPr>
          <a:xfrm rot="1977190" flipH="1">
            <a:off x="387275" y="3007501"/>
            <a:ext cx="309110" cy="30911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8" name="Freeform: Shape 17">
            <a:extLst>
              <a:ext uri="{FF2B5EF4-FFF2-40B4-BE49-F238E27FC236}">
                <a16:creationId xmlns:a16="http://schemas.microsoft.com/office/drawing/2014/main" id="{720C5B1C-6E35-BBE2-44F6-46EEAFC21EA9}"/>
              </a:ext>
            </a:extLst>
          </p:cNvPr>
          <p:cNvSpPr/>
          <p:nvPr/>
        </p:nvSpPr>
        <p:spPr>
          <a:xfrm>
            <a:off x="7152321" y="2429209"/>
            <a:ext cx="5039665" cy="4428791"/>
          </a:xfrm>
          <a:custGeom>
            <a:avLst/>
            <a:gdLst>
              <a:gd name="connsiteX0" fmla="*/ 246171 w 5039665"/>
              <a:gd name="connsiteY0" fmla="*/ 0 h 4428791"/>
              <a:gd name="connsiteX1" fmla="*/ 5039665 w 5039665"/>
              <a:gd name="connsiteY1" fmla="*/ 0 h 4428791"/>
              <a:gd name="connsiteX2" fmla="*/ 5039665 w 5039665"/>
              <a:gd name="connsiteY2" fmla="*/ 4428791 h 4428791"/>
              <a:gd name="connsiteX3" fmla="*/ 0 w 5039665"/>
              <a:gd name="connsiteY3" fmla="*/ 4428791 h 4428791"/>
              <a:gd name="connsiteX4" fmla="*/ 0 w 5039665"/>
              <a:gd name="connsiteY4" fmla="*/ 246171 h 4428791"/>
              <a:gd name="connsiteX5" fmla="*/ 246171 w 5039665"/>
              <a:gd name="connsiteY5" fmla="*/ 0 h 442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9665" h="4428791">
                <a:moveTo>
                  <a:pt x="246171" y="0"/>
                </a:moveTo>
                <a:lnTo>
                  <a:pt x="5039665" y="0"/>
                </a:lnTo>
                <a:lnTo>
                  <a:pt x="5039665" y="4428791"/>
                </a:lnTo>
                <a:lnTo>
                  <a:pt x="0" y="4428791"/>
                </a:lnTo>
                <a:lnTo>
                  <a:pt x="0" y="246171"/>
                </a:lnTo>
                <a:cubicBezTo>
                  <a:pt x="0" y="110215"/>
                  <a:pt x="110215" y="0"/>
                  <a:pt x="246171"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descr="A diagram of a system&#10;&#10;Description automatically generated">
            <a:extLst>
              <a:ext uri="{FF2B5EF4-FFF2-40B4-BE49-F238E27FC236}">
                <a16:creationId xmlns:a16="http://schemas.microsoft.com/office/drawing/2014/main" id="{57BD3775-E92D-A3C9-1D6F-2FC93EAD979B}"/>
              </a:ext>
            </a:extLst>
          </p:cNvPr>
          <p:cNvPicPr>
            <a:picLocks noChangeAspect="1"/>
          </p:cNvPicPr>
          <p:nvPr/>
        </p:nvPicPr>
        <p:blipFill>
          <a:blip r:embed="rId3"/>
          <a:stretch>
            <a:fillRect/>
          </a:stretch>
        </p:blipFill>
        <p:spPr>
          <a:xfrm>
            <a:off x="328069" y="1406574"/>
            <a:ext cx="11459307" cy="4088710"/>
          </a:xfrm>
          <a:prstGeom prst="rect">
            <a:avLst/>
          </a:prstGeom>
        </p:spPr>
      </p:pic>
    </p:spTree>
    <p:extLst>
      <p:ext uri="{BB962C8B-B14F-4D97-AF65-F5344CB8AC3E}">
        <p14:creationId xmlns:p14="http://schemas.microsoft.com/office/powerpoint/2010/main" val="2383121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F7949-FF28-FC3F-3B5D-78DB4573E434}"/>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5892373D-4956-AC8C-A4A9-77D161DEAC23}"/>
              </a:ext>
            </a:extLst>
          </p:cNvPr>
          <p:cNvGrpSpPr/>
          <p:nvPr/>
        </p:nvGrpSpPr>
        <p:grpSpPr>
          <a:xfrm rot="21145641" flipV="1">
            <a:off x="-8886" y="35560"/>
            <a:ext cx="1802236" cy="1276898"/>
            <a:chOff x="-27979" y="5270662"/>
            <a:chExt cx="2140300" cy="1516423"/>
          </a:xfrm>
        </p:grpSpPr>
        <p:grpSp>
          <p:nvGrpSpPr>
            <p:cNvPr id="59" name="Graphic 11">
              <a:extLst>
                <a:ext uri="{FF2B5EF4-FFF2-40B4-BE49-F238E27FC236}">
                  <a16:creationId xmlns:a16="http://schemas.microsoft.com/office/drawing/2014/main" id="{D3318877-EEFA-2EF3-C7EC-196B90F34E1B}"/>
                </a:ext>
              </a:extLst>
            </p:cNvPr>
            <p:cNvGrpSpPr/>
            <p:nvPr/>
          </p:nvGrpSpPr>
          <p:grpSpPr>
            <a:xfrm>
              <a:off x="847508" y="5270662"/>
              <a:ext cx="1264813" cy="1121269"/>
              <a:chOff x="8944372" y="1327777"/>
              <a:chExt cx="1691064" cy="1499146"/>
            </a:xfrm>
            <a:solidFill>
              <a:schemeClr val="accent4"/>
            </a:solidFill>
          </p:grpSpPr>
          <p:sp>
            <p:nvSpPr>
              <p:cNvPr id="66" name="Freeform: Shape 65">
                <a:extLst>
                  <a:ext uri="{FF2B5EF4-FFF2-40B4-BE49-F238E27FC236}">
                    <a16:creationId xmlns:a16="http://schemas.microsoft.com/office/drawing/2014/main" id="{4A633964-B4CF-35F9-9B0D-9BBEF15698C3}"/>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67" name="Freeform: Shape 66">
                <a:extLst>
                  <a:ext uri="{FF2B5EF4-FFF2-40B4-BE49-F238E27FC236}">
                    <a16:creationId xmlns:a16="http://schemas.microsoft.com/office/drawing/2014/main" id="{F076F6DB-6F10-C711-3A2F-BA1841252D59}"/>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68" name="Freeform: Shape 67">
                <a:extLst>
                  <a:ext uri="{FF2B5EF4-FFF2-40B4-BE49-F238E27FC236}">
                    <a16:creationId xmlns:a16="http://schemas.microsoft.com/office/drawing/2014/main" id="{9FFE2B78-3653-D772-92EC-F98C52AF12B1}"/>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69" name="Freeform: Shape 68">
                <a:extLst>
                  <a:ext uri="{FF2B5EF4-FFF2-40B4-BE49-F238E27FC236}">
                    <a16:creationId xmlns:a16="http://schemas.microsoft.com/office/drawing/2014/main" id="{6BE1C860-F5A0-E6DB-B95A-6C20D0803F39}"/>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70" name="Freeform: Shape 69">
                <a:extLst>
                  <a:ext uri="{FF2B5EF4-FFF2-40B4-BE49-F238E27FC236}">
                    <a16:creationId xmlns:a16="http://schemas.microsoft.com/office/drawing/2014/main" id="{A45522D6-D556-D440-1059-BD1E66020103}"/>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60" name="Graphic 11">
              <a:extLst>
                <a:ext uri="{FF2B5EF4-FFF2-40B4-BE49-F238E27FC236}">
                  <a16:creationId xmlns:a16="http://schemas.microsoft.com/office/drawing/2014/main" id="{F2FC8DFF-630B-F775-0751-5E074CA612F0}"/>
                </a:ext>
              </a:extLst>
            </p:cNvPr>
            <p:cNvGrpSpPr/>
            <p:nvPr/>
          </p:nvGrpSpPr>
          <p:grpSpPr>
            <a:xfrm>
              <a:off x="-27979" y="5701462"/>
              <a:ext cx="1257220" cy="1085623"/>
              <a:chOff x="7773841" y="1903760"/>
              <a:chExt cx="1680912" cy="1451487"/>
            </a:xfrm>
            <a:solidFill>
              <a:schemeClr val="accent4"/>
            </a:solidFill>
          </p:grpSpPr>
          <p:sp>
            <p:nvSpPr>
              <p:cNvPr id="61" name="Freeform: Shape 60">
                <a:extLst>
                  <a:ext uri="{FF2B5EF4-FFF2-40B4-BE49-F238E27FC236}">
                    <a16:creationId xmlns:a16="http://schemas.microsoft.com/office/drawing/2014/main" id="{4138F5CB-C1C6-348E-3D9B-5D537EC920A2}"/>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62" name="Freeform: Shape 61">
                <a:extLst>
                  <a:ext uri="{FF2B5EF4-FFF2-40B4-BE49-F238E27FC236}">
                    <a16:creationId xmlns:a16="http://schemas.microsoft.com/office/drawing/2014/main" id="{FCA4DBA8-8FBA-48F2-3DFF-F6DF2C677977}"/>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63" name="Freeform: Shape 62">
                <a:extLst>
                  <a:ext uri="{FF2B5EF4-FFF2-40B4-BE49-F238E27FC236}">
                    <a16:creationId xmlns:a16="http://schemas.microsoft.com/office/drawing/2014/main" id="{85E77296-9777-61DC-9E13-BDAFA14676DD}"/>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64" name="Freeform: Shape 63">
                <a:extLst>
                  <a:ext uri="{FF2B5EF4-FFF2-40B4-BE49-F238E27FC236}">
                    <a16:creationId xmlns:a16="http://schemas.microsoft.com/office/drawing/2014/main" id="{9DB23588-2BBE-22ED-D4C5-B2313F9F8BD3}"/>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65" name="Freeform: Shape 64">
                <a:extLst>
                  <a:ext uri="{FF2B5EF4-FFF2-40B4-BE49-F238E27FC236}">
                    <a16:creationId xmlns:a16="http://schemas.microsoft.com/office/drawing/2014/main" id="{3E487C00-C88F-DA13-127E-D3762C0F01DF}"/>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1" name="Google Shape;544;p14">
            <a:extLst>
              <a:ext uri="{FF2B5EF4-FFF2-40B4-BE49-F238E27FC236}">
                <a16:creationId xmlns:a16="http://schemas.microsoft.com/office/drawing/2014/main" id="{713A9E4C-091D-A86B-9D90-ACB3695FB210}"/>
              </a:ext>
            </a:extLst>
          </p:cNvPr>
          <p:cNvSpPr/>
          <p:nvPr/>
        </p:nvSpPr>
        <p:spPr>
          <a:xfrm rot="1977190" flipH="1">
            <a:off x="10388566" y="5110023"/>
            <a:ext cx="1111652" cy="111165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869C0ED3-F498-3E86-3753-1D8E94E4B3F9}"/>
              </a:ext>
            </a:extLst>
          </p:cNvPr>
          <p:cNvSpPr txBox="1"/>
          <p:nvPr/>
        </p:nvSpPr>
        <p:spPr>
          <a:xfrm>
            <a:off x="3695418" y="415011"/>
            <a:ext cx="4801164" cy="646331"/>
          </a:xfrm>
          <a:prstGeom prst="rect">
            <a:avLst/>
          </a:prstGeom>
          <a:noFill/>
        </p:spPr>
        <p:txBody>
          <a:bodyPr wrap="square" rtlCol="0">
            <a:spAutoFit/>
          </a:bodyPr>
          <a:lstStyle/>
          <a:p>
            <a:pPr algn="ctr"/>
            <a:r>
              <a:rPr lang="en-GB" sz="3600" b="1">
                <a:solidFill>
                  <a:schemeClr val="accent3"/>
                </a:solidFill>
                <a:latin typeface="Outfit Medium" pitchFamily="2" charset="0"/>
              </a:rPr>
              <a:t>Tools and Technologies</a:t>
            </a:r>
            <a:endParaRPr lang="en-ID" sz="3600" b="1">
              <a:solidFill>
                <a:schemeClr val="accent3"/>
              </a:solidFill>
              <a:latin typeface="Outfit Medium" pitchFamily="2" charset="0"/>
            </a:endParaRPr>
          </a:p>
        </p:txBody>
      </p:sp>
      <p:grpSp>
        <p:nvGrpSpPr>
          <p:cNvPr id="3" name="Group 2">
            <a:extLst>
              <a:ext uri="{FF2B5EF4-FFF2-40B4-BE49-F238E27FC236}">
                <a16:creationId xmlns:a16="http://schemas.microsoft.com/office/drawing/2014/main" id="{E4D9B828-B8EE-24E4-AE40-DFBF3DF998F4}"/>
              </a:ext>
            </a:extLst>
          </p:cNvPr>
          <p:cNvGrpSpPr/>
          <p:nvPr/>
        </p:nvGrpSpPr>
        <p:grpSpPr>
          <a:xfrm>
            <a:off x="1109330" y="1807350"/>
            <a:ext cx="2799772" cy="852224"/>
            <a:chOff x="1247464" y="1760573"/>
            <a:chExt cx="3500027" cy="1065375"/>
          </a:xfrm>
        </p:grpSpPr>
        <p:sp>
          <p:nvSpPr>
            <p:cNvPr id="4" name="Rectangle: Rounded Corners 3">
              <a:extLst>
                <a:ext uri="{FF2B5EF4-FFF2-40B4-BE49-F238E27FC236}">
                  <a16:creationId xmlns:a16="http://schemas.microsoft.com/office/drawing/2014/main" id="{AF084F33-C2FD-9F86-E291-143978EC08ED}"/>
                </a:ext>
              </a:extLst>
            </p:cNvPr>
            <p:cNvSpPr/>
            <p:nvPr/>
          </p:nvSpPr>
          <p:spPr>
            <a:xfrm>
              <a:off x="1247464" y="1760573"/>
              <a:ext cx="3323527"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8" name="TextBox 7">
              <a:extLst>
                <a:ext uri="{FF2B5EF4-FFF2-40B4-BE49-F238E27FC236}">
                  <a16:creationId xmlns:a16="http://schemas.microsoft.com/office/drawing/2014/main" id="{C006D2A1-E459-EF54-2F94-C536F4C2B2C2}"/>
                </a:ext>
              </a:extLst>
            </p:cNvPr>
            <p:cNvSpPr txBox="1"/>
            <p:nvPr/>
          </p:nvSpPr>
          <p:spPr>
            <a:xfrm>
              <a:off x="2368891" y="2031650"/>
              <a:ext cx="2378600"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TensorFlow</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2" descr="Google TensorFlow icon PNG and SVG Vector Free Download">
              <a:extLst>
                <a:ext uri="{FF2B5EF4-FFF2-40B4-BE49-F238E27FC236}">
                  <a16:creationId xmlns:a16="http://schemas.microsoft.com/office/drawing/2014/main" id="{ACE6B50D-FE84-42B6-42CE-98B0F1F8F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827" y="1915723"/>
              <a:ext cx="755073" cy="755073"/>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a:extLst>
              <a:ext uri="{FF2B5EF4-FFF2-40B4-BE49-F238E27FC236}">
                <a16:creationId xmlns:a16="http://schemas.microsoft.com/office/drawing/2014/main" id="{BBF2C32A-6BCB-0FD3-C2DF-BD315D1FF598}"/>
              </a:ext>
            </a:extLst>
          </p:cNvPr>
          <p:cNvSpPr txBox="1"/>
          <p:nvPr/>
        </p:nvSpPr>
        <p:spPr>
          <a:xfrm>
            <a:off x="1053283" y="1304763"/>
            <a:ext cx="2006440"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DL Frameworks</a:t>
            </a:r>
            <a:endParaRPr lang="en-US" sz="2400" b="1">
              <a:solidFill>
                <a:srgbClr val="8696F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a:extLst>
              <a:ext uri="{FF2B5EF4-FFF2-40B4-BE49-F238E27FC236}">
                <a16:creationId xmlns:a16="http://schemas.microsoft.com/office/drawing/2014/main" id="{2AEDA042-2E08-85B7-6837-75D62492E240}"/>
              </a:ext>
            </a:extLst>
          </p:cNvPr>
          <p:cNvSpPr txBox="1"/>
          <p:nvPr/>
        </p:nvSpPr>
        <p:spPr>
          <a:xfrm>
            <a:off x="1085092" y="2973481"/>
            <a:ext cx="270236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Programming Lang.</a:t>
            </a:r>
          </a:p>
        </p:txBody>
      </p:sp>
      <p:grpSp>
        <p:nvGrpSpPr>
          <p:cNvPr id="16" name="Group 15">
            <a:extLst>
              <a:ext uri="{FF2B5EF4-FFF2-40B4-BE49-F238E27FC236}">
                <a16:creationId xmlns:a16="http://schemas.microsoft.com/office/drawing/2014/main" id="{BE2C8C77-8B04-B5A4-0CCD-77E85C6830F1}"/>
              </a:ext>
            </a:extLst>
          </p:cNvPr>
          <p:cNvGrpSpPr/>
          <p:nvPr/>
        </p:nvGrpSpPr>
        <p:grpSpPr>
          <a:xfrm>
            <a:off x="1139808" y="3461025"/>
            <a:ext cx="2284883" cy="852225"/>
            <a:chOff x="6818077" y="1805987"/>
            <a:chExt cx="2284883" cy="852225"/>
          </a:xfrm>
        </p:grpSpPr>
        <p:grpSp>
          <p:nvGrpSpPr>
            <p:cNvPr id="10" name="Group 9">
              <a:extLst>
                <a:ext uri="{FF2B5EF4-FFF2-40B4-BE49-F238E27FC236}">
                  <a16:creationId xmlns:a16="http://schemas.microsoft.com/office/drawing/2014/main" id="{D0A7164F-B83D-6AA0-587B-5E7794794F2A}"/>
                </a:ext>
              </a:extLst>
            </p:cNvPr>
            <p:cNvGrpSpPr/>
            <p:nvPr/>
          </p:nvGrpSpPr>
          <p:grpSpPr>
            <a:xfrm>
              <a:off x="6818077" y="1805987"/>
              <a:ext cx="2284883" cy="852225"/>
              <a:chOff x="1247464" y="1760573"/>
              <a:chExt cx="2740010" cy="1065375"/>
            </a:xfrm>
          </p:grpSpPr>
          <p:sp>
            <p:nvSpPr>
              <p:cNvPr id="11" name="Rectangle: Rounded Corners 10">
                <a:extLst>
                  <a:ext uri="{FF2B5EF4-FFF2-40B4-BE49-F238E27FC236}">
                    <a16:creationId xmlns:a16="http://schemas.microsoft.com/office/drawing/2014/main" id="{57B835FE-6A81-DB4B-2EDB-C0ADFB5486EC}"/>
                  </a:ext>
                </a:extLst>
              </p:cNvPr>
              <p:cNvSpPr/>
              <p:nvPr/>
            </p:nvSpPr>
            <p:spPr>
              <a:xfrm>
                <a:off x="1247464" y="1760573"/>
                <a:ext cx="2740010"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2" name="TextBox 11">
                <a:extLst>
                  <a:ext uri="{FF2B5EF4-FFF2-40B4-BE49-F238E27FC236}">
                    <a16:creationId xmlns:a16="http://schemas.microsoft.com/office/drawing/2014/main" id="{F7419258-AB4F-62D8-C4A4-EF69D6A4145E}"/>
                  </a:ext>
                </a:extLst>
              </p:cNvPr>
              <p:cNvSpPr txBox="1"/>
              <p:nvPr/>
            </p:nvSpPr>
            <p:spPr>
              <a:xfrm>
                <a:off x="2368891" y="2031651"/>
                <a:ext cx="148003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Python</a:t>
                </a:r>
              </a:p>
            </p:txBody>
          </p:sp>
        </p:grpSp>
        <p:pic>
          <p:nvPicPr>
            <p:cNvPr id="15" name="Picture 16" descr="Python Software Foundation Logo and symbol, meaning, history, sign.">
              <a:extLst>
                <a:ext uri="{FF2B5EF4-FFF2-40B4-BE49-F238E27FC236}">
                  <a16:creationId xmlns:a16="http://schemas.microsoft.com/office/drawing/2014/main" id="{1C7CF659-03C5-6FB9-BA06-12E850BAC2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40" t="5249" r="24207" b="3799"/>
            <a:stretch/>
          </p:blipFill>
          <p:spPr bwMode="auto">
            <a:xfrm>
              <a:off x="7029348" y="1954170"/>
              <a:ext cx="554837" cy="548645"/>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723A56DE-C922-C1FB-E499-B26B7453AEEF}"/>
              </a:ext>
            </a:extLst>
          </p:cNvPr>
          <p:cNvSpPr txBox="1"/>
          <p:nvPr/>
        </p:nvSpPr>
        <p:spPr>
          <a:xfrm>
            <a:off x="4078147" y="1382044"/>
            <a:ext cx="2642137"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Model Architectures</a:t>
            </a:r>
          </a:p>
        </p:txBody>
      </p:sp>
      <p:grpSp>
        <p:nvGrpSpPr>
          <p:cNvPr id="18" name="Group 17">
            <a:extLst>
              <a:ext uri="{FF2B5EF4-FFF2-40B4-BE49-F238E27FC236}">
                <a16:creationId xmlns:a16="http://schemas.microsoft.com/office/drawing/2014/main" id="{12DDE3E8-CA18-0DFE-5AC6-757CF022BFD7}"/>
              </a:ext>
            </a:extLst>
          </p:cNvPr>
          <p:cNvGrpSpPr/>
          <p:nvPr/>
        </p:nvGrpSpPr>
        <p:grpSpPr>
          <a:xfrm>
            <a:off x="4119207" y="1845543"/>
            <a:ext cx="1736470" cy="852224"/>
            <a:chOff x="1247463" y="1760573"/>
            <a:chExt cx="2170782" cy="1065375"/>
          </a:xfrm>
        </p:grpSpPr>
        <p:sp>
          <p:nvSpPr>
            <p:cNvPr id="19" name="Rectangle: Rounded Corners 18">
              <a:extLst>
                <a:ext uri="{FF2B5EF4-FFF2-40B4-BE49-F238E27FC236}">
                  <a16:creationId xmlns:a16="http://schemas.microsoft.com/office/drawing/2014/main" id="{BFAA40E1-F178-4865-0C41-F635D1AA21D9}"/>
                </a:ext>
              </a:extLst>
            </p:cNvPr>
            <p:cNvSpPr/>
            <p:nvPr/>
          </p:nvSpPr>
          <p:spPr>
            <a:xfrm>
              <a:off x="1247463" y="1760573"/>
              <a:ext cx="2170782"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20" name="TextBox 19">
              <a:extLst>
                <a:ext uri="{FF2B5EF4-FFF2-40B4-BE49-F238E27FC236}">
                  <a16:creationId xmlns:a16="http://schemas.microsoft.com/office/drawing/2014/main" id="{B321742E-41A8-26B2-CB31-1E41D5C4E8F8}"/>
                </a:ext>
              </a:extLst>
            </p:cNvPr>
            <p:cNvSpPr txBox="1"/>
            <p:nvPr/>
          </p:nvSpPr>
          <p:spPr>
            <a:xfrm>
              <a:off x="1522687" y="2031473"/>
              <a:ext cx="1796768"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ResNet50</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2" name="Group 21">
            <a:extLst>
              <a:ext uri="{FF2B5EF4-FFF2-40B4-BE49-F238E27FC236}">
                <a16:creationId xmlns:a16="http://schemas.microsoft.com/office/drawing/2014/main" id="{24C48754-CE48-0193-115B-093614F2A7B1}"/>
              </a:ext>
            </a:extLst>
          </p:cNvPr>
          <p:cNvGrpSpPr/>
          <p:nvPr/>
        </p:nvGrpSpPr>
        <p:grpSpPr>
          <a:xfrm>
            <a:off x="6052040" y="1845402"/>
            <a:ext cx="2087762" cy="852224"/>
            <a:chOff x="1247464" y="1760573"/>
            <a:chExt cx="2609935" cy="1065375"/>
          </a:xfrm>
        </p:grpSpPr>
        <p:sp>
          <p:nvSpPr>
            <p:cNvPr id="52" name="Rectangle: Rounded Corners 51">
              <a:extLst>
                <a:ext uri="{FF2B5EF4-FFF2-40B4-BE49-F238E27FC236}">
                  <a16:creationId xmlns:a16="http://schemas.microsoft.com/office/drawing/2014/main" id="{D4C05CA9-C161-AD35-1611-085BEAB02324}"/>
                </a:ext>
              </a:extLst>
            </p:cNvPr>
            <p:cNvSpPr/>
            <p:nvPr/>
          </p:nvSpPr>
          <p:spPr>
            <a:xfrm>
              <a:off x="1247464" y="1760573"/>
              <a:ext cx="260993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53" name="TextBox 52">
              <a:extLst>
                <a:ext uri="{FF2B5EF4-FFF2-40B4-BE49-F238E27FC236}">
                  <a16:creationId xmlns:a16="http://schemas.microsoft.com/office/drawing/2014/main" id="{51A7EC94-BA72-50FC-63D2-C973308F982C}"/>
                </a:ext>
              </a:extLst>
            </p:cNvPr>
            <p:cNvSpPr txBox="1"/>
            <p:nvPr/>
          </p:nvSpPr>
          <p:spPr>
            <a:xfrm>
              <a:off x="1416484" y="2031650"/>
              <a:ext cx="2407942"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DenseNet121</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55" name="Group 54">
            <a:extLst>
              <a:ext uri="{FF2B5EF4-FFF2-40B4-BE49-F238E27FC236}">
                <a16:creationId xmlns:a16="http://schemas.microsoft.com/office/drawing/2014/main" id="{BB9AB46B-9C30-B45B-F205-7DDF021685F1}"/>
              </a:ext>
            </a:extLst>
          </p:cNvPr>
          <p:cNvGrpSpPr/>
          <p:nvPr/>
        </p:nvGrpSpPr>
        <p:grpSpPr>
          <a:xfrm>
            <a:off x="9687308" y="1836187"/>
            <a:ext cx="1976793" cy="852224"/>
            <a:chOff x="1247463" y="1760573"/>
            <a:chExt cx="2471212" cy="1065375"/>
          </a:xfrm>
        </p:grpSpPr>
        <p:sp>
          <p:nvSpPr>
            <p:cNvPr id="56" name="Rectangle: Rounded Corners 55">
              <a:extLst>
                <a:ext uri="{FF2B5EF4-FFF2-40B4-BE49-F238E27FC236}">
                  <a16:creationId xmlns:a16="http://schemas.microsoft.com/office/drawing/2014/main" id="{D11202B0-2ADD-9C01-7B31-7BB1744C349D}"/>
                </a:ext>
              </a:extLst>
            </p:cNvPr>
            <p:cNvSpPr/>
            <p:nvPr/>
          </p:nvSpPr>
          <p:spPr>
            <a:xfrm>
              <a:off x="1247463" y="1760573"/>
              <a:ext cx="2471212"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57" name="TextBox 56">
              <a:extLst>
                <a:ext uri="{FF2B5EF4-FFF2-40B4-BE49-F238E27FC236}">
                  <a16:creationId xmlns:a16="http://schemas.microsoft.com/office/drawing/2014/main" id="{59A95AF1-9510-187C-1A36-BEA1F0A32060}"/>
                </a:ext>
              </a:extLst>
            </p:cNvPr>
            <p:cNvSpPr txBox="1"/>
            <p:nvPr/>
          </p:nvSpPr>
          <p:spPr>
            <a:xfrm>
              <a:off x="1379857" y="2043169"/>
              <a:ext cx="2220030"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Inception V3</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73" name="Group 72">
            <a:extLst>
              <a:ext uri="{FF2B5EF4-FFF2-40B4-BE49-F238E27FC236}">
                <a16:creationId xmlns:a16="http://schemas.microsoft.com/office/drawing/2014/main" id="{7DDCCC37-2BDA-405F-FE70-B486089A6A3B}"/>
              </a:ext>
            </a:extLst>
          </p:cNvPr>
          <p:cNvGrpSpPr/>
          <p:nvPr/>
        </p:nvGrpSpPr>
        <p:grpSpPr>
          <a:xfrm>
            <a:off x="8320787" y="1845402"/>
            <a:ext cx="1185536" cy="852224"/>
            <a:chOff x="1247465" y="1760573"/>
            <a:chExt cx="1482053" cy="1065375"/>
          </a:xfrm>
        </p:grpSpPr>
        <p:sp>
          <p:nvSpPr>
            <p:cNvPr id="74" name="Rectangle: Rounded Corners 73">
              <a:extLst>
                <a:ext uri="{FF2B5EF4-FFF2-40B4-BE49-F238E27FC236}">
                  <a16:creationId xmlns:a16="http://schemas.microsoft.com/office/drawing/2014/main" id="{B7F39622-BE81-3746-CEBD-AC19CB20E6EA}"/>
                </a:ext>
              </a:extLst>
            </p:cNvPr>
            <p:cNvSpPr/>
            <p:nvPr/>
          </p:nvSpPr>
          <p:spPr>
            <a:xfrm>
              <a:off x="1247465" y="1760573"/>
              <a:ext cx="1482053"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75" name="TextBox 74">
              <a:extLst>
                <a:ext uri="{FF2B5EF4-FFF2-40B4-BE49-F238E27FC236}">
                  <a16:creationId xmlns:a16="http://schemas.microsoft.com/office/drawing/2014/main" id="{A049DD69-3537-8FA4-F228-1B3BA05D5E2F}"/>
                </a:ext>
              </a:extLst>
            </p:cNvPr>
            <p:cNvSpPr txBox="1"/>
            <p:nvPr/>
          </p:nvSpPr>
          <p:spPr>
            <a:xfrm>
              <a:off x="1423632" y="2031650"/>
              <a:ext cx="1305884"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VGG19</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sp>
        <p:nvSpPr>
          <p:cNvPr id="77" name="TextBox 76">
            <a:extLst>
              <a:ext uri="{FF2B5EF4-FFF2-40B4-BE49-F238E27FC236}">
                <a16:creationId xmlns:a16="http://schemas.microsoft.com/office/drawing/2014/main" id="{83DD9A9B-718F-0D69-3482-85AA0CA32DE2}"/>
              </a:ext>
            </a:extLst>
          </p:cNvPr>
          <p:cNvSpPr txBox="1"/>
          <p:nvPr/>
        </p:nvSpPr>
        <p:spPr>
          <a:xfrm>
            <a:off x="4078147" y="2973481"/>
            <a:ext cx="311221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Data Management Tools</a:t>
            </a:r>
          </a:p>
        </p:txBody>
      </p:sp>
      <p:grpSp>
        <p:nvGrpSpPr>
          <p:cNvPr id="84" name="Group 83">
            <a:extLst>
              <a:ext uri="{FF2B5EF4-FFF2-40B4-BE49-F238E27FC236}">
                <a16:creationId xmlns:a16="http://schemas.microsoft.com/office/drawing/2014/main" id="{112853CF-6E06-32FA-C6CD-7F58D9C3D21C}"/>
              </a:ext>
            </a:extLst>
          </p:cNvPr>
          <p:cNvGrpSpPr/>
          <p:nvPr/>
        </p:nvGrpSpPr>
        <p:grpSpPr>
          <a:xfrm>
            <a:off x="4105060" y="3455875"/>
            <a:ext cx="2073402" cy="852224"/>
            <a:chOff x="446480" y="3356247"/>
            <a:chExt cx="2073402" cy="852224"/>
          </a:xfrm>
        </p:grpSpPr>
        <p:grpSp>
          <p:nvGrpSpPr>
            <p:cNvPr id="85" name="Group 84">
              <a:extLst>
                <a:ext uri="{FF2B5EF4-FFF2-40B4-BE49-F238E27FC236}">
                  <a16:creationId xmlns:a16="http://schemas.microsoft.com/office/drawing/2014/main" id="{A8E6E89A-5C04-1BED-1B4B-D8B52009B16B}"/>
                </a:ext>
              </a:extLst>
            </p:cNvPr>
            <p:cNvGrpSpPr/>
            <p:nvPr/>
          </p:nvGrpSpPr>
          <p:grpSpPr>
            <a:xfrm>
              <a:off x="446480" y="3356247"/>
              <a:ext cx="2073402" cy="852224"/>
              <a:chOff x="1247464" y="1760573"/>
              <a:chExt cx="2591984" cy="1065375"/>
            </a:xfrm>
          </p:grpSpPr>
          <p:sp>
            <p:nvSpPr>
              <p:cNvPr id="87" name="Rectangle: Rounded Corners 86">
                <a:extLst>
                  <a:ext uri="{FF2B5EF4-FFF2-40B4-BE49-F238E27FC236}">
                    <a16:creationId xmlns:a16="http://schemas.microsoft.com/office/drawing/2014/main" id="{42C91242-D163-075F-3EAB-A1DE83D6382B}"/>
                  </a:ext>
                </a:extLst>
              </p:cNvPr>
              <p:cNvSpPr/>
              <p:nvPr/>
            </p:nvSpPr>
            <p:spPr>
              <a:xfrm>
                <a:off x="1247464" y="1760573"/>
                <a:ext cx="2591984"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88" name="TextBox 87">
                <a:extLst>
                  <a:ext uri="{FF2B5EF4-FFF2-40B4-BE49-F238E27FC236}">
                    <a16:creationId xmlns:a16="http://schemas.microsoft.com/office/drawing/2014/main" id="{C1C5A49A-87CA-60C0-865F-8D032BC830A4}"/>
                  </a:ext>
                </a:extLst>
              </p:cNvPr>
              <p:cNvSpPr txBox="1"/>
              <p:nvPr/>
            </p:nvSpPr>
            <p:spPr>
              <a:xfrm>
                <a:off x="2256262" y="2031650"/>
                <a:ext cx="147055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Pandas</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86" name="Picture 18" descr="Pandas Icon Logo PNG Vector (SVG) Free Download">
              <a:extLst>
                <a:ext uri="{FF2B5EF4-FFF2-40B4-BE49-F238E27FC236}">
                  <a16:creationId xmlns:a16="http://schemas.microsoft.com/office/drawing/2014/main" id="{93DE9BDC-9D46-8C1C-A0C0-F7BCF9FBD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526" y="3458110"/>
              <a:ext cx="358065" cy="568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a:extLst>
              <a:ext uri="{FF2B5EF4-FFF2-40B4-BE49-F238E27FC236}">
                <a16:creationId xmlns:a16="http://schemas.microsoft.com/office/drawing/2014/main" id="{9D801797-7370-03C4-0D84-2DBE1A171529}"/>
              </a:ext>
            </a:extLst>
          </p:cNvPr>
          <p:cNvGrpSpPr/>
          <p:nvPr/>
        </p:nvGrpSpPr>
        <p:grpSpPr>
          <a:xfrm>
            <a:off x="6423676" y="3449113"/>
            <a:ext cx="2147291" cy="852224"/>
            <a:chOff x="2765096" y="3349485"/>
            <a:chExt cx="2147291" cy="852224"/>
          </a:xfrm>
        </p:grpSpPr>
        <p:grpSp>
          <p:nvGrpSpPr>
            <p:cNvPr id="90" name="Group 89">
              <a:extLst>
                <a:ext uri="{FF2B5EF4-FFF2-40B4-BE49-F238E27FC236}">
                  <a16:creationId xmlns:a16="http://schemas.microsoft.com/office/drawing/2014/main" id="{52C95BE4-F15C-CC7C-B5B2-A1EEC2F22E42}"/>
                </a:ext>
              </a:extLst>
            </p:cNvPr>
            <p:cNvGrpSpPr/>
            <p:nvPr/>
          </p:nvGrpSpPr>
          <p:grpSpPr>
            <a:xfrm>
              <a:off x="2765096" y="3349485"/>
              <a:ext cx="2147291" cy="852224"/>
              <a:chOff x="1247463" y="1760573"/>
              <a:chExt cx="2684353" cy="1065375"/>
            </a:xfrm>
          </p:grpSpPr>
          <p:sp>
            <p:nvSpPr>
              <p:cNvPr id="92" name="Rectangle: Rounded Corners 91">
                <a:extLst>
                  <a:ext uri="{FF2B5EF4-FFF2-40B4-BE49-F238E27FC236}">
                    <a16:creationId xmlns:a16="http://schemas.microsoft.com/office/drawing/2014/main" id="{234AD76C-A4C0-7FC9-E269-A18FAAD6B392}"/>
                  </a:ext>
                </a:extLst>
              </p:cNvPr>
              <p:cNvSpPr/>
              <p:nvPr/>
            </p:nvSpPr>
            <p:spPr>
              <a:xfrm>
                <a:off x="1247463" y="1760573"/>
                <a:ext cx="2684353"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93" name="TextBox 92">
                <a:extLst>
                  <a:ext uri="{FF2B5EF4-FFF2-40B4-BE49-F238E27FC236}">
                    <a16:creationId xmlns:a16="http://schemas.microsoft.com/office/drawing/2014/main" id="{26C45880-D289-4FDA-3F9A-86CDFB4C04A5}"/>
                  </a:ext>
                </a:extLst>
              </p:cNvPr>
              <p:cNvSpPr txBox="1"/>
              <p:nvPr/>
            </p:nvSpPr>
            <p:spPr>
              <a:xfrm>
                <a:off x="2368891" y="2031650"/>
                <a:ext cx="1470556"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NumPy</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91" name="Picture 28" descr="NumPy Logo PNG Vector (SVG) Free Download">
              <a:extLst>
                <a:ext uri="{FF2B5EF4-FFF2-40B4-BE49-F238E27FC236}">
                  <a16:creationId xmlns:a16="http://schemas.microsoft.com/office/drawing/2014/main" id="{AD69EC6F-F284-94EF-7FAD-86454AAC5B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0867" y="3481782"/>
              <a:ext cx="530918" cy="566816"/>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TextBox 93">
            <a:extLst>
              <a:ext uri="{FF2B5EF4-FFF2-40B4-BE49-F238E27FC236}">
                <a16:creationId xmlns:a16="http://schemas.microsoft.com/office/drawing/2014/main" id="{6D460989-7007-F949-7DE2-78687E6E820F}"/>
              </a:ext>
            </a:extLst>
          </p:cNvPr>
          <p:cNvSpPr txBox="1"/>
          <p:nvPr/>
        </p:nvSpPr>
        <p:spPr>
          <a:xfrm>
            <a:off x="8806738" y="2973481"/>
            <a:ext cx="311221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Visualization Tools</a:t>
            </a:r>
          </a:p>
        </p:txBody>
      </p:sp>
      <p:grpSp>
        <p:nvGrpSpPr>
          <p:cNvPr id="108" name="Group 107">
            <a:extLst>
              <a:ext uri="{FF2B5EF4-FFF2-40B4-BE49-F238E27FC236}">
                <a16:creationId xmlns:a16="http://schemas.microsoft.com/office/drawing/2014/main" id="{655CC5B0-2571-E946-FA0F-A021DBF73B6A}"/>
              </a:ext>
            </a:extLst>
          </p:cNvPr>
          <p:cNvGrpSpPr/>
          <p:nvPr/>
        </p:nvGrpSpPr>
        <p:grpSpPr>
          <a:xfrm>
            <a:off x="8874539" y="3452544"/>
            <a:ext cx="2510316" cy="852224"/>
            <a:chOff x="5407941" y="3345756"/>
            <a:chExt cx="2510316" cy="852224"/>
          </a:xfrm>
        </p:grpSpPr>
        <p:grpSp>
          <p:nvGrpSpPr>
            <p:cNvPr id="109" name="Group 108">
              <a:extLst>
                <a:ext uri="{FF2B5EF4-FFF2-40B4-BE49-F238E27FC236}">
                  <a16:creationId xmlns:a16="http://schemas.microsoft.com/office/drawing/2014/main" id="{9919BF07-5483-1144-B2FF-69D36B8E6D69}"/>
                </a:ext>
              </a:extLst>
            </p:cNvPr>
            <p:cNvGrpSpPr/>
            <p:nvPr/>
          </p:nvGrpSpPr>
          <p:grpSpPr>
            <a:xfrm>
              <a:off x="5407941" y="3345756"/>
              <a:ext cx="2510316" cy="852224"/>
              <a:chOff x="1247464" y="1760573"/>
              <a:chExt cx="3138175" cy="1065375"/>
            </a:xfrm>
          </p:grpSpPr>
          <p:sp>
            <p:nvSpPr>
              <p:cNvPr id="111" name="Rectangle: Rounded Corners 110">
                <a:extLst>
                  <a:ext uri="{FF2B5EF4-FFF2-40B4-BE49-F238E27FC236}">
                    <a16:creationId xmlns:a16="http://schemas.microsoft.com/office/drawing/2014/main" id="{DBC7838D-ECBB-AA71-3CE2-E7CD7C47514B}"/>
                  </a:ext>
                </a:extLst>
              </p:cNvPr>
              <p:cNvSpPr/>
              <p:nvPr/>
            </p:nvSpPr>
            <p:spPr>
              <a:xfrm>
                <a:off x="1247464" y="1760573"/>
                <a:ext cx="313817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12" name="TextBox 111">
                <a:extLst>
                  <a:ext uri="{FF2B5EF4-FFF2-40B4-BE49-F238E27FC236}">
                    <a16:creationId xmlns:a16="http://schemas.microsoft.com/office/drawing/2014/main" id="{EB69DEE8-8CB6-2585-D118-A9257CDB9321}"/>
                  </a:ext>
                </a:extLst>
              </p:cNvPr>
              <p:cNvSpPr txBox="1"/>
              <p:nvPr/>
            </p:nvSpPr>
            <p:spPr>
              <a:xfrm>
                <a:off x="2368891" y="2031650"/>
                <a:ext cx="1935922"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Matplotlib</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10" name="Picture 30" descr="upload.wikimedia.org/wikipedia/commons/thumb/0/01/...">
              <a:extLst>
                <a:ext uri="{FF2B5EF4-FFF2-40B4-BE49-F238E27FC236}">
                  <a16:creationId xmlns:a16="http://schemas.microsoft.com/office/drawing/2014/main" id="{6A700D28-EBE9-8678-B6CD-E7A45F21FE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4961" y="3453229"/>
              <a:ext cx="618847" cy="618847"/>
            </a:xfrm>
            <a:prstGeom prst="rect">
              <a:avLst/>
            </a:prstGeom>
            <a:noFill/>
            <a:extLst>
              <a:ext uri="{909E8E84-426E-40DD-AFC4-6F175D3DCCD1}">
                <a14:hiddenFill xmlns:a14="http://schemas.microsoft.com/office/drawing/2010/main">
                  <a:solidFill>
                    <a:srgbClr val="FFFFFF"/>
                  </a:solidFill>
                </a14:hiddenFill>
              </a:ext>
            </a:extLst>
          </p:spPr>
        </p:pic>
      </p:grpSp>
      <p:sp>
        <p:nvSpPr>
          <p:cNvPr id="113" name="TextBox 112">
            <a:extLst>
              <a:ext uri="{FF2B5EF4-FFF2-40B4-BE49-F238E27FC236}">
                <a16:creationId xmlns:a16="http://schemas.microsoft.com/office/drawing/2014/main" id="{20D079B8-4984-A51D-F4A2-B66E29DF28D4}"/>
              </a:ext>
            </a:extLst>
          </p:cNvPr>
          <p:cNvSpPr txBox="1"/>
          <p:nvPr/>
        </p:nvSpPr>
        <p:spPr>
          <a:xfrm>
            <a:off x="1036751" y="4600901"/>
            <a:ext cx="2702368"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Evaluation Metrics</a:t>
            </a:r>
          </a:p>
        </p:txBody>
      </p:sp>
      <p:grpSp>
        <p:nvGrpSpPr>
          <p:cNvPr id="119" name="Group 118">
            <a:extLst>
              <a:ext uri="{FF2B5EF4-FFF2-40B4-BE49-F238E27FC236}">
                <a16:creationId xmlns:a16="http://schemas.microsoft.com/office/drawing/2014/main" id="{9C9E7808-74C0-D043-04CD-4CE92554FE8C}"/>
              </a:ext>
            </a:extLst>
          </p:cNvPr>
          <p:cNvGrpSpPr/>
          <p:nvPr/>
        </p:nvGrpSpPr>
        <p:grpSpPr>
          <a:xfrm>
            <a:off x="1064213" y="5074084"/>
            <a:ext cx="2501806" cy="852224"/>
            <a:chOff x="1096258" y="4915820"/>
            <a:chExt cx="2501806" cy="852224"/>
          </a:xfrm>
        </p:grpSpPr>
        <p:grpSp>
          <p:nvGrpSpPr>
            <p:cNvPr id="120" name="Group 119">
              <a:extLst>
                <a:ext uri="{FF2B5EF4-FFF2-40B4-BE49-F238E27FC236}">
                  <a16:creationId xmlns:a16="http://schemas.microsoft.com/office/drawing/2014/main" id="{B239FA09-29DF-8D6C-6E5E-F82B5CC4D41D}"/>
                </a:ext>
              </a:extLst>
            </p:cNvPr>
            <p:cNvGrpSpPr/>
            <p:nvPr/>
          </p:nvGrpSpPr>
          <p:grpSpPr>
            <a:xfrm>
              <a:off x="1096258" y="4915820"/>
              <a:ext cx="2501806" cy="852224"/>
              <a:chOff x="1247463" y="1760573"/>
              <a:chExt cx="3127536" cy="1065375"/>
            </a:xfrm>
          </p:grpSpPr>
          <p:sp>
            <p:nvSpPr>
              <p:cNvPr id="122" name="Rectangle: Rounded Corners 121">
                <a:extLst>
                  <a:ext uri="{FF2B5EF4-FFF2-40B4-BE49-F238E27FC236}">
                    <a16:creationId xmlns:a16="http://schemas.microsoft.com/office/drawing/2014/main" id="{C0800BD5-3701-0C64-33C2-9B5A17E306E6}"/>
                  </a:ext>
                </a:extLst>
              </p:cNvPr>
              <p:cNvSpPr/>
              <p:nvPr/>
            </p:nvSpPr>
            <p:spPr>
              <a:xfrm>
                <a:off x="1247463" y="1760573"/>
                <a:ext cx="3127535"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23" name="TextBox 122">
                <a:extLst>
                  <a:ext uri="{FF2B5EF4-FFF2-40B4-BE49-F238E27FC236}">
                    <a16:creationId xmlns:a16="http://schemas.microsoft.com/office/drawing/2014/main" id="{43A34516-B4EA-6E1C-CE37-C6DF428D84DF}"/>
                  </a:ext>
                </a:extLst>
              </p:cNvPr>
              <p:cNvSpPr txBox="1"/>
              <p:nvPr/>
            </p:nvSpPr>
            <p:spPr>
              <a:xfrm>
                <a:off x="2256262" y="2031650"/>
                <a:ext cx="2118737"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Scikit-learn</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21" name="Picture 36" descr="Scikit learn Logo PNG Vector (SVG) Free Download">
              <a:extLst>
                <a:ext uri="{FF2B5EF4-FFF2-40B4-BE49-F238E27FC236}">
                  <a16:creationId xmlns:a16="http://schemas.microsoft.com/office/drawing/2014/main" id="{D8659EC8-2310-BB06-5A19-08AB6776DD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5369" y="5115218"/>
              <a:ext cx="730226" cy="394322"/>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TextBox 123">
            <a:extLst>
              <a:ext uri="{FF2B5EF4-FFF2-40B4-BE49-F238E27FC236}">
                <a16:creationId xmlns:a16="http://schemas.microsoft.com/office/drawing/2014/main" id="{7A7D8B4F-E4CE-FA9B-0E94-DCC698DFC18D}"/>
              </a:ext>
            </a:extLst>
          </p:cNvPr>
          <p:cNvSpPr txBox="1"/>
          <p:nvPr/>
        </p:nvSpPr>
        <p:spPr>
          <a:xfrm>
            <a:off x="4105059" y="4612245"/>
            <a:ext cx="3112217" cy="369332"/>
          </a:xfrm>
          <a:prstGeom prst="rect">
            <a:avLst/>
          </a:prstGeom>
          <a:noFill/>
        </p:spPr>
        <p:txBody>
          <a:bodyPr wrap="square" rtlCol="0">
            <a:spAutoFit/>
          </a:bodyPr>
          <a:lstStyle/>
          <a:p>
            <a:r>
              <a:rPr lang="en-US" b="1">
                <a:solidFill>
                  <a:srgbClr val="8696FE"/>
                </a:solidFill>
                <a:latin typeface="Open Sans" panose="020B0606030504020204" pitchFamily="34" charset="0"/>
                <a:ea typeface="Open Sans" panose="020B0606030504020204" pitchFamily="34" charset="0"/>
                <a:cs typeface="Open Sans" panose="020B0606030504020204" pitchFamily="34" charset="0"/>
              </a:rPr>
              <a:t>IDE &amp; Compute Resources</a:t>
            </a:r>
          </a:p>
        </p:txBody>
      </p:sp>
      <p:grpSp>
        <p:nvGrpSpPr>
          <p:cNvPr id="126" name="Group 125">
            <a:extLst>
              <a:ext uri="{FF2B5EF4-FFF2-40B4-BE49-F238E27FC236}">
                <a16:creationId xmlns:a16="http://schemas.microsoft.com/office/drawing/2014/main" id="{BFDAAE20-7173-8CF3-C2EE-67C7208697E9}"/>
              </a:ext>
            </a:extLst>
          </p:cNvPr>
          <p:cNvGrpSpPr/>
          <p:nvPr/>
        </p:nvGrpSpPr>
        <p:grpSpPr>
          <a:xfrm>
            <a:off x="4078147" y="5085397"/>
            <a:ext cx="2804526" cy="852224"/>
            <a:chOff x="4130801" y="4926576"/>
            <a:chExt cx="2804526" cy="852224"/>
          </a:xfrm>
        </p:grpSpPr>
        <p:grpSp>
          <p:nvGrpSpPr>
            <p:cNvPr id="127" name="Group 126">
              <a:extLst>
                <a:ext uri="{FF2B5EF4-FFF2-40B4-BE49-F238E27FC236}">
                  <a16:creationId xmlns:a16="http://schemas.microsoft.com/office/drawing/2014/main" id="{AF5E58AB-B738-875C-30C6-CD4D0BEA1A78}"/>
                </a:ext>
              </a:extLst>
            </p:cNvPr>
            <p:cNvGrpSpPr/>
            <p:nvPr/>
          </p:nvGrpSpPr>
          <p:grpSpPr>
            <a:xfrm>
              <a:off x="4171187" y="4926576"/>
              <a:ext cx="2764140" cy="852224"/>
              <a:chOff x="1247463" y="1760573"/>
              <a:chExt cx="3455482" cy="1065375"/>
            </a:xfrm>
          </p:grpSpPr>
          <p:sp>
            <p:nvSpPr>
              <p:cNvPr id="129" name="Rectangle: Rounded Corners 128">
                <a:extLst>
                  <a:ext uri="{FF2B5EF4-FFF2-40B4-BE49-F238E27FC236}">
                    <a16:creationId xmlns:a16="http://schemas.microsoft.com/office/drawing/2014/main" id="{39E28EC3-329C-CF10-818E-4FAAFDAC3570}"/>
                  </a:ext>
                </a:extLst>
              </p:cNvPr>
              <p:cNvSpPr/>
              <p:nvPr/>
            </p:nvSpPr>
            <p:spPr>
              <a:xfrm>
                <a:off x="1247463" y="1760573"/>
                <a:ext cx="3388389" cy="1065375"/>
              </a:xfrm>
              <a:prstGeom prst="roundRect">
                <a:avLst>
                  <a:gd name="adj" fmla="val 11055"/>
                </a:avLst>
              </a:prstGeom>
              <a:solidFill>
                <a:schemeClr val="bg1"/>
              </a:solidFill>
              <a:ln>
                <a:noFill/>
              </a:ln>
              <a:effectLst>
                <a:outerShdw blurRad="190500" dist="63500" dir="5400000" sx="99000" sy="99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lt1"/>
                  </a:solidFill>
                </a:endParaRPr>
              </a:p>
            </p:txBody>
          </p:sp>
          <p:sp>
            <p:nvSpPr>
              <p:cNvPr id="130" name="TextBox 129">
                <a:extLst>
                  <a:ext uri="{FF2B5EF4-FFF2-40B4-BE49-F238E27FC236}">
                    <a16:creationId xmlns:a16="http://schemas.microsoft.com/office/drawing/2014/main" id="{717E6F90-3E80-C717-390E-8148EA40616E}"/>
                  </a:ext>
                </a:extLst>
              </p:cNvPr>
              <p:cNvSpPr txBox="1"/>
              <p:nvPr/>
            </p:nvSpPr>
            <p:spPr>
              <a:xfrm>
                <a:off x="2256261" y="2031650"/>
                <a:ext cx="2446684" cy="500182"/>
              </a:xfrm>
              <a:prstGeom prst="rect">
                <a:avLst/>
              </a:prstGeom>
              <a:noFill/>
            </p:spPr>
            <p:txBody>
              <a:bodyPr wrap="square" rtlCol="0">
                <a:spAutoFit/>
              </a:bodyPr>
              <a:lstStyle/>
              <a:p>
                <a:r>
                  <a:rPr lang="en-US" sz="2000" b="1">
                    <a:latin typeface="Open Sans" panose="020B0606030504020204" pitchFamily="34" charset="0"/>
                    <a:ea typeface="Open Sans" panose="020B0606030504020204" pitchFamily="34" charset="0"/>
                    <a:cs typeface="Open Sans" panose="020B0606030504020204" pitchFamily="34" charset="0"/>
                  </a:rPr>
                  <a:t>Google </a:t>
                </a:r>
                <a:r>
                  <a:rPr lang="en-US" sz="2000" b="1" err="1">
                    <a:latin typeface="Open Sans" panose="020B0606030504020204" pitchFamily="34" charset="0"/>
                    <a:ea typeface="Open Sans" panose="020B0606030504020204" pitchFamily="34" charset="0"/>
                    <a:cs typeface="Open Sans" panose="020B0606030504020204" pitchFamily="34" charset="0"/>
                  </a:rPr>
                  <a:t>Colab</a:t>
                </a:r>
                <a:endParaRPr lang="en-US" sz="2800" b="1">
                  <a:latin typeface="Open Sans" panose="020B0606030504020204" pitchFamily="34" charset="0"/>
                  <a:ea typeface="Open Sans" panose="020B0606030504020204" pitchFamily="34" charset="0"/>
                  <a:cs typeface="Open Sans" panose="020B0606030504020204" pitchFamily="34" charset="0"/>
                </a:endParaRPr>
              </a:p>
            </p:txBody>
          </p:sp>
        </p:grpSp>
        <p:pic>
          <p:nvPicPr>
            <p:cNvPr id="128" name="Picture 38">
              <a:extLst>
                <a:ext uri="{FF2B5EF4-FFF2-40B4-BE49-F238E27FC236}">
                  <a16:creationId xmlns:a16="http://schemas.microsoft.com/office/drawing/2014/main" id="{A70A813B-E18A-A97A-09A1-0F3E7C7D6E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0801" y="5022696"/>
              <a:ext cx="1074291" cy="6617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88573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8AC1-FAB9-3091-7153-B4F6797C6902}"/>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34E1996F-FF06-14DC-E405-44C4B855D751}"/>
              </a:ext>
            </a:extLst>
          </p:cNvPr>
          <p:cNvGrpSpPr/>
          <p:nvPr/>
        </p:nvGrpSpPr>
        <p:grpSpPr>
          <a:xfrm rot="454359">
            <a:off x="-11569" y="5106853"/>
            <a:ext cx="1611354" cy="1141658"/>
            <a:chOff x="-27979" y="5270662"/>
            <a:chExt cx="2140300" cy="1516423"/>
          </a:xfrm>
        </p:grpSpPr>
        <p:grpSp>
          <p:nvGrpSpPr>
            <p:cNvPr id="33" name="Graphic 11">
              <a:extLst>
                <a:ext uri="{FF2B5EF4-FFF2-40B4-BE49-F238E27FC236}">
                  <a16:creationId xmlns:a16="http://schemas.microsoft.com/office/drawing/2014/main" id="{21A2D500-34D0-6326-2B59-FEB3D6FA2D79}"/>
                </a:ext>
              </a:extLst>
            </p:cNvPr>
            <p:cNvGrpSpPr/>
            <p:nvPr/>
          </p:nvGrpSpPr>
          <p:grpSpPr>
            <a:xfrm>
              <a:off x="847508" y="5270662"/>
              <a:ext cx="1264813" cy="1121269"/>
              <a:chOff x="8944372" y="1327777"/>
              <a:chExt cx="1691064" cy="1499146"/>
            </a:xfrm>
            <a:solidFill>
              <a:schemeClr val="accent4"/>
            </a:solidFill>
          </p:grpSpPr>
          <p:sp>
            <p:nvSpPr>
              <p:cNvPr id="40" name="Freeform: Shape 39">
                <a:extLst>
                  <a:ext uri="{FF2B5EF4-FFF2-40B4-BE49-F238E27FC236}">
                    <a16:creationId xmlns:a16="http://schemas.microsoft.com/office/drawing/2014/main" id="{1112651F-0FF1-2617-EEBE-4D2D31241A86}"/>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18AF8CC1-0B77-D648-95C0-5C516C539F69}"/>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1BD169B7-40FF-E24E-3F9E-2DD64407DEFD}"/>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23D8AFAD-6C61-22CE-6800-BCB0723D21D2}"/>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E0FAEFAD-53EB-5D6B-19B5-87DB313CB945}"/>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4" name="Graphic 11">
              <a:extLst>
                <a:ext uri="{FF2B5EF4-FFF2-40B4-BE49-F238E27FC236}">
                  <a16:creationId xmlns:a16="http://schemas.microsoft.com/office/drawing/2014/main" id="{4C6ABEFB-22D4-D9E1-4287-1D31AFB8B4B4}"/>
                </a:ext>
              </a:extLst>
            </p:cNvPr>
            <p:cNvGrpSpPr/>
            <p:nvPr/>
          </p:nvGrpSpPr>
          <p:grpSpPr>
            <a:xfrm>
              <a:off x="-27979" y="5701462"/>
              <a:ext cx="1257220" cy="1085623"/>
              <a:chOff x="7773841" y="1903760"/>
              <a:chExt cx="1680912" cy="1451487"/>
            </a:xfrm>
            <a:solidFill>
              <a:schemeClr val="accent4"/>
            </a:solidFill>
          </p:grpSpPr>
          <p:sp>
            <p:nvSpPr>
              <p:cNvPr id="35" name="Freeform: Shape 34">
                <a:extLst>
                  <a:ext uri="{FF2B5EF4-FFF2-40B4-BE49-F238E27FC236}">
                    <a16:creationId xmlns:a16="http://schemas.microsoft.com/office/drawing/2014/main" id="{07D304A5-B308-F595-BE2F-DB49361664A4}"/>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6C6B922F-CB06-DD9E-2167-8A272AAE8613}"/>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ED5D6777-C99A-F915-5BA0-FC58E3C777BB}"/>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716CC9B8-0E52-70F4-8F31-AEF19E2F93F9}"/>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5829C15E-81A6-7C56-58FA-D7D5860F17E0}"/>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46" name="Google Shape;544;p14">
            <a:extLst>
              <a:ext uri="{FF2B5EF4-FFF2-40B4-BE49-F238E27FC236}">
                <a16:creationId xmlns:a16="http://schemas.microsoft.com/office/drawing/2014/main" id="{838B871F-321A-D09A-31FE-1EBF923E8783}"/>
              </a:ext>
            </a:extLst>
          </p:cNvPr>
          <p:cNvSpPr/>
          <p:nvPr/>
        </p:nvSpPr>
        <p:spPr>
          <a:xfrm rot="15190045" flipH="1">
            <a:off x="9356141" y="5774524"/>
            <a:ext cx="1250068" cy="125006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1" name="TextBox 10">
            <a:extLst>
              <a:ext uri="{FF2B5EF4-FFF2-40B4-BE49-F238E27FC236}">
                <a16:creationId xmlns:a16="http://schemas.microsoft.com/office/drawing/2014/main" id="{803C45C3-7551-380F-5B64-7E5C8B850462}"/>
              </a:ext>
            </a:extLst>
          </p:cNvPr>
          <p:cNvSpPr txBox="1"/>
          <p:nvPr/>
        </p:nvSpPr>
        <p:spPr>
          <a:xfrm>
            <a:off x="8875752" y="4713395"/>
            <a:ext cx="1633782" cy="461665"/>
          </a:xfrm>
          <a:prstGeom prst="rect">
            <a:avLst/>
          </a:prstGeom>
          <a:noFill/>
        </p:spPr>
        <p:txBody>
          <a:bodyPr wrap="none" rtlCol="0">
            <a:spAutoFit/>
          </a:bodyPr>
          <a:lstStyle/>
          <a:p>
            <a:pPr algn="ctr"/>
            <a:r>
              <a:rPr lang="id-ID" sz="2400">
                <a:solidFill>
                  <a:schemeClr val="bg2"/>
                </a:solidFill>
                <a:latin typeface="Outfit Medium" pitchFamily="2" charset="0"/>
              </a:rPr>
              <a:t>Dr.Bakron</a:t>
            </a:r>
            <a:endParaRPr lang="en-ID" sz="2400">
              <a:solidFill>
                <a:schemeClr val="bg2"/>
              </a:solidFill>
              <a:latin typeface="Outfit Medium" pitchFamily="2" charset="0"/>
            </a:endParaRPr>
          </a:p>
        </p:txBody>
      </p:sp>
      <p:sp>
        <p:nvSpPr>
          <p:cNvPr id="19" name="Rectangle: Rounded Corners 18">
            <a:extLst>
              <a:ext uri="{FF2B5EF4-FFF2-40B4-BE49-F238E27FC236}">
                <a16:creationId xmlns:a16="http://schemas.microsoft.com/office/drawing/2014/main" id="{32B37077-FF4F-0815-8335-B5DCE702291E}"/>
              </a:ext>
            </a:extLst>
          </p:cNvPr>
          <p:cNvSpPr/>
          <p:nvPr/>
        </p:nvSpPr>
        <p:spPr>
          <a:xfrm>
            <a:off x="834170" y="1377344"/>
            <a:ext cx="5503568" cy="2947226"/>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pic>
        <p:nvPicPr>
          <p:cNvPr id="22" name="Graphic 21">
            <a:extLst>
              <a:ext uri="{FF2B5EF4-FFF2-40B4-BE49-F238E27FC236}">
                <a16:creationId xmlns:a16="http://schemas.microsoft.com/office/drawing/2014/main" id="{BBC573BB-B164-CFC1-1F2E-6CEFE39839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6984" y="4400573"/>
            <a:ext cx="276930" cy="276930"/>
          </a:xfrm>
          <a:prstGeom prst="rect">
            <a:avLst/>
          </a:prstGeom>
        </p:spPr>
      </p:pic>
      <p:sp>
        <p:nvSpPr>
          <p:cNvPr id="45" name="Google Shape;544;p14">
            <a:extLst>
              <a:ext uri="{FF2B5EF4-FFF2-40B4-BE49-F238E27FC236}">
                <a16:creationId xmlns:a16="http://schemas.microsoft.com/office/drawing/2014/main" id="{E72228C3-52C6-9D1F-C9FE-2D24B1B32173}"/>
              </a:ext>
            </a:extLst>
          </p:cNvPr>
          <p:cNvSpPr/>
          <p:nvPr/>
        </p:nvSpPr>
        <p:spPr>
          <a:xfrm rot="15190045" flipH="1">
            <a:off x="1537685" y="489334"/>
            <a:ext cx="699826" cy="69982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FA888752-A7A1-3D1B-97DF-F71DEA314312}"/>
              </a:ext>
            </a:extLst>
          </p:cNvPr>
          <p:cNvSpPr txBox="1"/>
          <p:nvPr/>
        </p:nvSpPr>
        <p:spPr>
          <a:xfrm>
            <a:off x="3816338" y="584213"/>
            <a:ext cx="5059414" cy="646331"/>
          </a:xfrm>
          <a:prstGeom prst="rect">
            <a:avLst/>
          </a:prstGeom>
          <a:noFill/>
        </p:spPr>
        <p:txBody>
          <a:bodyPr wrap="square" lIns="91440" tIns="45720" rIns="91440" bIns="45720" rtlCol="0" anchor="t">
            <a:spAutoFit/>
          </a:bodyPr>
          <a:lstStyle/>
          <a:p>
            <a:r>
              <a:rPr lang="en-US" sz="3600" b="1">
                <a:solidFill>
                  <a:srgbClr val="8696FE"/>
                </a:solidFill>
                <a:latin typeface="Outfit Medium"/>
              </a:rPr>
              <a:t>Attack Method – USMM</a:t>
            </a:r>
            <a:endParaRPr lang="en-US" sz="3600" b="1">
              <a:solidFill>
                <a:srgbClr val="8696FE"/>
              </a:solidFill>
              <a:latin typeface="Outfit Medium" pitchFamily="2" charset="0"/>
            </a:endParaRPr>
          </a:p>
        </p:txBody>
      </p:sp>
      <p:sp>
        <p:nvSpPr>
          <p:cNvPr id="4" name="TextBox 3">
            <a:extLst>
              <a:ext uri="{FF2B5EF4-FFF2-40B4-BE49-F238E27FC236}">
                <a16:creationId xmlns:a16="http://schemas.microsoft.com/office/drawing/2014/main" id="{813AE374-450D-9A1C-1F47-A1C9989FCBB5}"/>
              </a:ext>
            </a:extLst>
          </p:cNvPr>
          <p:cNvSpPr txBox="1"/>
          <p:nvPr/>
        </p:nvSpPr>
        <p:spPr>
          <a:xfrm>
            <a:off x="987052" y="1503179"/>
            <a:ext cx="4559850" cy="4262962"/>
          </a:xfrm>
          <a:prstGeom prst="rect">
            <a:avLst/>
          </a:prstGeom>
          <a:noFill/>
        </p:spPr>
        <p:txBody>
          <a:bodyPr wrap="square" lIns="91440" tIns="45720" rIns="91440" bIns="45720" rtlCol="0" anchor="t">
            <a:spAutoFit/>
          </a:bodyPr>
          <a:lstStyle/>
          <a:p>
            <a:pPr marL="342900" indent="-342900">
              <a:lnSpc>
                <a:spcPct val="150000"/>
              </a:lnSpc>
              <a:buAutoNum type="arabicPeriod"/>
            </a:pPr>
            <a:r>
              <a:rPr lang="en-GB" sz="1400" b="1">
                <a:solidFill>
                  <a:schemeClr val="tx1">
                    <a:lumMod val="75000"/>
                    <a:lumOff val="25000"/>
                  </a:schemeClr>
                </a:solidFill>
                <a:ea typeface="+mn-lt"/>
                <a:cs typeface="+mn-lt"/>
              </a:rPr>
              <a:t>Initialization of Adversarial Image</a:t>
            </a:r>
          </a:p>
          <a:p>
            <a:pPr marL="342900" indent="-342900">
              <a:lnSpc>
                <a:spcPct val="150000"/>
              </a:lnSpc>
              <a:buAutoNum type="arabicPeriod"/>
            </a:pPr>
            <a:r>
              <a:rPr lang="en-GB" sz="1400" b="1">
                <a:solidFill>
                  <a:schemeClr val="tx1">
                    <a:lumMod val="75000"/>
                    <a:lumOff val="25000"/>
                  </a:schemeClr>
                </a:solidFill>
                <a:ea typeface="+mn-lt"/>
                <a:cs typeface="+mn-lt"/>
              </a:rPr>
              <a:t>Loop Over Epochs</a:t>
            </a:r>
          </a:p>
          <a:p>
            <a:pPr marL="342900" indent="-342900">
              <a:lnSpc>
                <a:spcPct val="150000"/>
              </a:lnSpc>
              <a:buAutoNum type="arabicPeriod"/>
            </a:pPr>
            <a:r>
              <a:rPr lang="en-GB" sz="1400" b="1">
                <a:solidFill>
                  <a:schemeClr val="tx1">
                    <a:lumMod val="75000"/>
                    <a:lumOff val="25000"/>
                  </a:schemeClr>
                </a:solidFill>
                <a:ea typeface="+mn-lt"/>
                <a:cs typeface="+mn-lt"/>
              </a:rPr>
              <a:t>Image Transformation</a:t>
            </a:r>
            <a:endParaRPr lang="en-GB" sz="1400">
              <a:solidFill>
                <a:schemeClr val="tx1">
                  <a:lumMod val="75000"/>
                  <a:lumOff val="25000"/>
                </a:schemeClr>
              </a:solidFill>
              <a:ea typeface="+mn-lt"/>
              <a:cs typeface="+mn-lt"/>
            </a:endParaRPr>
          </a:p>
          <a:p>
            <a:pPr marL="800100" lvl="1" indent="-342900">
              <a:lnSpc>
                <a:spcPct val="150000"/>
              </a:lnSpc>
              <a:buFont typeface="Courier New"/>
              <a:buChar char="o"/>
            </a:pPr>
            <a:r>
              <a:rPr lang="en-GB" sz="1400">
                <a:solidFill>
                  <a:schemeClr val="tx1">
                    <a:lumMod val="75000"/>
                    <a:lumOff val="25000"/>
                  </a:schemeClr>
                </a:solidFill>
                <a:ea typeface="+mn-lt"/>
                <a:cs typeface="+mn-lt"/>
              </a:rPr>
              <a:t>Scaling</a:t>
            </a:r>
            <a:endParaRPr lang="en-GB" sz="1400" b="1">
              <a:solidFill>
                <a:schemeClr val="tx1">
                  <a:lumMod val="75000"/>
                  <a:lumOff val="25000"/>
                </a:schemeClr>
              </a:solidFill>
              <a:ea typeface="+mn-lt"/>
              <a:cs typeface="+mn-lt"/>
            </a:endParaRPr>
          </a:p>
          <a:p>
            <a:pPr marL="800100" lvl="1" indent="-342900">
              <a:lnSpc>
                <a:spcPct val="150000"/>
              </a:lnSpc>
              <a:buFont typeface="Courier New"/>
              <a:buChar char="o"/>
            </a:pPr>
            <a:r>
              <a:rPr lang="en-GB" sz="1400">
                <a:solidFill>
                  <a:schemeClr val="tx1">
                    <a:lumMod val="75000"/>
                    <a:lumOff val="25000"/>
                  </a:schemeClr>
                </a:solidFill>
                <a:ea typeface="+mn-lt"/>
                <a:cs typeface="+mn-lt"/>
              </a:rPr>
              <a:t>Mixing</a:t>
            </a:r>
          </a:p>
          <a:p>
            <a:pPr marL="342900" indent="-342900">
              <a:lnSpc>
                <a:spcPct val="150000"/>
              </a:lnSpc>
              <a:buAutoNum type="arabicPeriod"/>
            </a:pPr>
            <a:r>
              <a:rPr lang="en-GB" sz="1400" b="1">
                <a:solidFill>
                  <a:schemeClr val="tx1">
                    <a:lumMod val="75000"/>
                    <a:lumOff val="25000"/>
                  </a:schemeClr>
                </a:solidFill>
                <a:ea typeface="+mn-lt"/>
                <a:cs typeface="+mn-lt"/>
              </a:rPr>
              <a:t>Loss Calculation</a:t>
            </a:r>
          </a:p>
          <a:p>
            <a:pPr marL="800100" lvl="1" indent="-342900">
              <a:lnSpc>
                <a:spcPct val="150000"/>
              </a:lnSpc>
              <a:buFont typeface="Courier New"/>
              <a:buChar char="o"/>
            </a:pPr>
            <a:r>
              <a:rPr lang="en-GB" sz="1400">
                <a:solidFill>
                  <a:schemeClr val="tx1">
                    <a:lumMod val="75000"/>
                    <a:lumOff val="25000"/>
                  </a:schemeClr>
                </a:solidFill>
                <a:ea typeface="+mn-lt"/>
                <a:cs typeface="+mn-lt"/>
              </a:rPr>
              <a:t>Model Prediction</a:t>
            </a:r>
          </a:p>
          <a:p>
            <a:pPr marL="800100" lvl="1" indent="-342900">
              <a:lnSpc>
                <a:spcPct val="150000"/>
              </a:lnSpc>
              <a:buFont typeface="Courier New"/>
              <a:buChar char="o"/>
            </a:pPr>
            <a:r>
              <a:rPr lang="en-GB" sz="1400">
                <a:solidFill>
                  <a:schemeClr val="tx1">
                    <a:lumMod val="75000"/>
                    <a:lumOff val="25000"/>
                  </a:schemeClr>
                </a:solidFill>
                <a:ea typeface="+mn-lt"/>
                <a:cs typeface="+mn-lt"/>
              </a:rPr>
              <a:t>Classification Loss</a:t>
            </a:r>
          </a:p>
          <a:p>
            <a:pPr marL="800100" lvl="1" indent="-342900">
              <a:lnSpc>
                <a:spcPct val="150000"/>
              </a:lnSpc>
              <a:buFont typeface="Courier New"/>
              <a:buChar char="o"/>
            </a:pPr>
            <a:r>
              <a:rPr lang="en-GB" sz="1400">
                <a:solidFill>
                  <a:schemeClr val="tx1">
                    <a:lumMod val="75000"/>
                    <a:lumOff val="25000"/>
                  </a:schemeClr>
                </a:solidFill>
                <a:ea typeface="+mn-lt"/>
                <a:cs typeface="+mn-lt"/>
              </a:rPr>
              <a:t>Smoothness Loss</a:t>
            </a:r>
          </a:p>
          <a:p>
            <a:pPr marL="342900" indent="-342900">
              <a:lnSpc>
                <a:spcPct val="150000"/>
              </a:lnSpc>
              <a:buAutoNum type="arabicPeriod"/>
            </a:pPr>
            <a:r>
              <a:rPr lang="en-GB" sz="1400" b="1">
                <a:solidFill>
                  <a:schemeClr val="tx1">
                    <a:lumMod val="75000"/>
                    <a:lumOff val="25000"/>
                  </a:schemeClr>
                </a:solidFill>
                <a:ea typeface="+mn-lt"/>
                <a:cs typeface="+mn-lt"/>
              </a:rPr>
              <a:t>Gradient Calculation and Update</a:t>
            </a:r>
          </a:p>
          <a:p>
            <a:pPr marL="800100" lvl="1" indent="-342900">
              <a:lnSpc>
                <a:spcPct val="150000"/>
              </a:lnSpc>
              <a:buFont typeface="Courier New"/>
              <a:buChar char="o"/>
            </a:pPr>
            <a:r>
              <a:rPr lang="en-GB" sz="1400">
                <a:solidFill>
                  <a:schemeClr val="tx1">
                    <a:lumMod val="75000"/>
                    <a:lumOff val="25000"/>
                  </a:schemeClr>
                </a:solidFill>
                <a:ea typeface="+mn-lt"/>
                <a:cs typeface="+mn-lt"/>
              </a:rPr>
              <a:t>Gradient Tape</a:t>
            </a:r>
            <a:endParaRPr lang="en-GB" sz="1400" b="1">
              <a:solidFill>
                <a:schemeClr val="tx1">
                  <a:lumMod val="75000"/>
                  <a:lumOff val="25000"/>
                </a:schemeClr>
              </a:solidFill>
              <a:ea typeface="+mn-lt"/>
              <a:cs typeface="+mn-lt"/>
            </a:endParaRPr>
          </a:p>
          <a:p>
            <a:pPr marL="800100" lvl="1" indent="-342900">
              <a:lnSpc>
                <a:spcPct val="150000"/>
              </a:lnSpc>
              <a:buFont typeface="Courier New"/>
              <a:buChar char="o"/>
            </a:pPr>
            <a:r>
              <a:rPr lang="en-GB" sz="1400">
                <a:solidFill>
                  <a:schemeClr val="tx1">
                    <a:lumMod val="75000"/>
                    <a:lumOff val="25000"/>
                  </a:schemeClr>
                </a:solidFill>
                <a:ea typeface="+mn-lt"/>
                <a:cs typeface="+mn-lt"/>
              </a:rPr>
              <a:t>Adversarial Update</a:t>
            </a:r>
          </a:p>
          <a:p>
            <a:pPr marL="342900" indent="-342900">
              <a:lnSpc>
                <a:spcPct val="150000"/>
              </a:lnSpc>
              <a:buAutoNum type="arabicPeriod"/>
            </a:pPr>
            <a:r>
              <a:rPr lang="en-GB" sz="1400" b="1">
                <a:solidFill>
                  <a:schemeClr val="tx1">
                    <a:lumMod val="75000"/>
                    <a:lumOff val="25000"/>
                  </a:schemeClr>
                </a:solidFill>
                <a:ea typeface="+mn-lt"/>
                <a:cs typeface="+mn-lt"/>
              </a:rPr>
              <a:t>Clipping</a:t>
            </a:r>
            <a:endParaRPr lang="en-GB" sz="1400" b="1">
              <a:solidFill>
                <a:schemeClr val="tx1">
                  <a:lumMod val="75000"/>
                  <a:lumOff val="25000"/>
                </a:schemeClr>
              </a:solidFill>
              <a:cs typeface="Poppins"/>
            </a:endParaRPr>
          </a:p>
        </p:txBody>
      </p:sp>
      <p:pic>
        <p:nvPicPr>
          <p:cNvPr id="3" name="Picture 2" descr="A computer screen shot of a program&#10;&#10;Description automatically generated">
            <a:extLst>
              <a:ext uri="{FF2B5EF4-FFF2-40B4-BE49-F238E27FC236}">
                <a16:creationId xmlns:a16="http://schemas.microsoft.com/office/drawing/2014/main" id="{1DAC2E27-21E1-C6F1-5466-E5048E9855AC}"/>
              </a:ext>
            </a:extLst>
          </p:cNvPr>
          <p:cNvPicPr>
            <a:picLocks noChangeAspect="1"/>
          </p:cNvPicPr>
          <p:nvPr/>
        </p:nvPicPr>
        <p:blipFill>
          <a:blip r:embed="rId5"/>
          <a:stretch>
            <a:fillRect/>
          </a:stretch>
        </p:blipFill>
        <p:spPr>
          <a:xfrm>
            <a:off x="4904764" y="1500553"/>
            <a:ext cx="6749317" cy="4247662"/>
          </a:xfrm>
          <a:prstGeom prst="rect">
            <a:avLst/>
          </a:prstGeom>
        </p:spPr>
      </p:pic>
    </p:spTree>
    <p:extLst>
      <p:ext uri="{BB962C8B-B14F-4D97-AF65-F5344CB8AC3E}">
        <p14:creationId xmlns:p14="http://schemas.microsoft.com/office/powerpoint/2010/main" val="39916684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A3F4-7788-BD3F-204E-1A75434A6A15}"/>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4EDFFBDB-4A19-E860-5812-B2C68F190249}"/>
              </a:ext>
            </a:extLst>
          </p:cNvPr>
          <p:cNvGrpSpPr/>
          <p:nvPr/>
        </p:nvGrpSpPr>
        <p:grpSpPr>
          <a:xfrm rot="454359">
            <a:off x="-11569" y="5106853"/>
            <a:ext cx="1611354" cy="1141658"/>
            <a:chOff x="-27979" y="5270662"/>
            <a:chExt cx="2140300" cy="1516423"/>
          </a:xfrm>
        </p:grpSpPr>
        <p:grpSp>
          <p:nvGrpSpPr>
            <p:cNvPr id="33" name="Graphic 11">
              <a:extLst>
                <a:ext uri="{FF2B5EF4-FFF2-40B4-BE49-F238E27FC236}">
                  <a16:creationId xmlns:a16="http://schemas.microsoft.com/office/drawing/2014/main" id="{175A037F-C0E1-D1B4-7B81-6655F1391758}"/>
                </a:ext>
              </a:extLst>
            </p:cNvPr>
            <p:cNvGrpSpPr/>
            <p:nvPr/>
          </p:nvGrpSpPr>
          <p:grpSpPr>
            <a:xfrm>
              <a:off x="847508" y="5270662"/>
              <a:ext cx="1264813" cy="1121269"/>
              <a:chOff x="8944372" y="1327777"/>
              <a:chExt cx="1691064" cy="1499146"/>
            </a:xfrm>
            <a:solidFill>
              <a:schemeClr val="accent4"/>
            </a:solidFill>
          </p:grpSpPr>
          <p:sp>
            <p:nvSpPr>
              <p:cNvPr id="40" name="Freeform: Shape 39">
                <a:extLst>
                  <a:ext uri="{FF2B5EF4-FFF2-40B4-BE49-F238E27FC236}">
                    <a16:creationId xmlns:a16="http://schemas.microsoft.com/office/drawing/2014/main" id="{6641E9B4-34EC-556B-28FD-FD9430BDA103}"/>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6318E364-1242-41E8-F5C7-8D0413DDC46E}"/>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5048D19F-34FD-0F6E-6991-F117D056611F}"/>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31856854-F9FF-7B7C-E1E8-74DEAC29EEA3}"/>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26BC739A-D11A-0421-FD00-E5F3255FE79A}"/>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4" name="Graphic 11">
              <a:extLst>
                <a:ext uri="{FF2B5EF4-FFF2-40B4-BE49-F238E27FC236}">
                  <a16:creationId xmlns:a16="http://schemas.microsoft.com/office/drawing/2014/main" id="{9B090607-8301-FFAE-27E8-9CCE61C50A79}"/>
                </a:ext>
              </a:extLst>
            </p:cNvPr>
            <p:cNvGrpSpPr/>
            <p:nvPr/>
          </p:nvGrpSpPr>
          <p:grpSpPr>
            <a:xfrm>
              <a:off x="-27979" y="5701462"/>
              <a:ext cx="1257220" cy="1085623"/>
              <a:chOff x="7773841" y="1903760"/>
              <a:chExt cx="1680912" cy="1451487"/>
            </a:xfrm>
            <a:solidFill>
              <a:schemeClr val="accent4"/>
            </a:solidFill>
          </p:grpSpPr>
          <p:sp>
            <p:nvSpPr>
              <p:cNvPr id="35" name="Freeform: Shape 34">
                <a:extLst>
                  <a:ext uri="{FF2B5EF4-FFF2-40B4-BE49-F238E27FC236}">
                    <a16:creationId xmlns:a16="http://schemas.microsoft.com/office/drawing/2014/main" id="{A8C43E4E-DD1F-8F7E-8EC5-9CF7C68CE763}"/>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7DC7010A-3844-1C93-907E-67BBA34B9865}"/>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82F7F435-9DFA-BD38-A7BF-0325A94765B4}"/>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72BA1F2D-7F20-37A8-9440-D9180BB20D8E}"/>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54C53C7-0122-5F34-A22D-32A69C002DF8}"/>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46" name="Google Shape;544;p14">
            <a:extLst>
              <a:ext uri="{FF2B5EF4-FFF2-40B4-BE49-F238E27FC236}">
                <a16:creationId xmlns:a16="http://schemas.microsoft.com/office/drawing/2014/main" id="{642ABCFC-BF78-CB9C-E1E1-F3D9A012B051}"/>
              </a:ext>
            </a:extLst>
          </p:cNvPr>
          <p:cNvSpPr/>
          <p:nvPr/>
        </p:nvSpPr>
        <p:spPr>
          <a:xfrm rot="15190045" flipH="1">
            <a:off x="10665493" y="5570609"/>
            <a:ext cx="1250068" cy="125006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1" name="TextBox 10">
            <a:extLst>
              <a:ext uri="{FF2B5EF4-FFF2-40B4-BE49-F238E27FC236}">
                <a16:creationId xmlns:a16="http://schemas.microsoft.com/office/drawing/2014/main" id="{D8EE76F8-3B05-C44C-BD08-201AA0D0D046}"/>
              </a:ext>
            </a:extLst>
          </p:cNvPr>
          <p:cNvSpPr txBox="1"/>
          <p:nvPr/>
        </p:nvSpPr>
        <p:spPr>
          <a:xfrm>
            <a:off x="8875752" y="4713395"/>
            <a:ext cx="1633782" cy="461665"/>
          </a:xfrm>
          <a:prstGeom prst="rect">
            <a:avLst/>
          </a:prstGeom>
          <a:noFill/>
        </p:spPr>
        <p:txBody>
          <a:bodyPr wrap="none" rtlCol="0">
            <a:spAutoFit/>
          </a:bodyPr>
          <a:lstStyle/>
          <a:p>
            <a:pPr algn="ctr"/>
            <a:r>
              <a:rPr lang="id-ID" sz="2400">
                <a:solidFill>
                  <a:schemeClr val="bg2"/>
                </a:solidFill>
                <a:latin typeface="Outfit Medium" pitchFamily="2" charset="0"/>
              </a:rPr>
              <a:t>Dr.Bakron</a:t>
            </a:r>
            <a:endParaRPr lang="en-ID" sz="2400">
              <a:solidFill>
                <a:schemeClr val="bg2"/>
              </a:solidFill>
              <a:latin typeface="Outfit Medium" pitchFamily="2" charset="0"/>
            </a:endParaRPr>
          </a:p>
        </p:txBody>
      </p:sp>
      <p:pic>
        <p:nvPicPr>
          <p:cNvPr id="22" name="Graphic 21">
            <a:extLst>
              <a:ext uri="{FF2B5EF4-FFF2-40B4-BE49-F238E27FC236}">
                <a16:creationId xmlns:a16="http://schemas.microsoft.com/office/drawing/2014/main" id="{6AD7FA8F-6741-2B6B-10AC-A628B46E3C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6984" y="4400573"/>
            <a:ext cx="276930" cy="276930"/>
          </a:xfrm>
          <a:prstGeom prst="rect">
            <a:avLst/>
          </a:prstGeom>
        </p:spPr>
      </p:pic>
      <p:sp>
        <p:nvSpPr>
          <p:cNvPr id="45" name="Google Shape;544;p14">
            <a:extLst>
              <a:ext uri="{FF2B5EF4-FFF2-40B4-BE49-F238E27FC236}">
                <a16:creationId xmlns:a16="http://schemas.microsoft.com/office/drawing/2014/main" id="{ECBE51BA-76F1-FBCB-DE64-8AA9D8651543}"/>
              </a:ext>
            </a:extLst>
          </p:cNvPr>
          <p:cNvSpPr/>
          <p:nvPr/>
        </p:nvSpPr>
        <p:spPr>
          <a:xfrm rot="15190045" flipH="1">
            <a:off x="163939" y="81503"/>
            <a:ext cx="699826" cy="69982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2" name="Picture 1" descr="A computer screen shot of a program&#10;&#10;Description automatically generated">
            <a:extLst>
              <a:ext uri="{FF2B5EF4-FFF2-40B4-BE49-F238E27FC236}">
                <a16:creationId xmlns:a16="http://schemas.microsoft.com/office/drawing/2014/main" id="{09B1DE79-3C8A-138F-772F-2CDD8C250F40}"/>
              </a:ext>
            </a:extLst>
          </p:cNvPr>
          <p:cNvPicPr>
            <a:picLocks noChangeAspect="1"/>
          </p:cNvPicPr>
          <p:nvPr/>
        </p:nvPicPr>
        <p:blipFill>
          <a:blip r:embed="rId5"/>
          <a:stretch>
            <a:fillRect/>
          </a:stretch>
        </p:blipFill>
        <p:spPr>
          <a:xfrm>
            <a:off x="4946118" y="664309"/>
            <a:ext cx="6441919" cy="4630614"/>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72D9F6CC-FD4E-1EEB-BE34-0CF0FA17B9ED}"/>
              </a:ext>
            </a:extLst>
          </p:cNvPr>
          <p:cNvPicPr>
            <a:picLocks noChangeAspect="1"/>
          </p:cNvPicPr>
          <p:nvPr/>
        </p:nvPicPr>
        <p:blipFill>
          <a:blip r:embed="rId6"/>
          <a:stretch>
            <a:fillRect/>
          </a:stretch>
        </p:blipFill>
        <p:spPr>
          <a:xfrm>
            <a:off x="797536" y="555747"/>
            <a:ext cx="3914775" cy="4867275"/>
          </a:xfrm>
          <a:prstGeom prst="rect">
            <a:avLst/>
          </a:prstGeom>
        </p:spPr>
      </p:pic>
    </p:spTree>
    <p:extLst>
      <p:ext uri="{BB962C8B-B14F-4D97-AF65-F5344CB8AC3E}">
        <p14:creationId xmlns:p14="http://schemas.microsoft.com/office/powerpoint/2010/main" val="1918584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9A3F4-7788-BD3F-204E-1A75434A6A15}"/>
            </a:ext>
          </a:extLst>
        </p:cNvPr>
        <p:cNvGrpSpPr/>
        <p:nvPr/>
      </p:nvGrpSpPr>
      <p:grpSpPr>
        <a:xfrm>
          <a:off x="0" y="0"/>
          <a:ext cx="0" cy="0"/>
          <a:chOff x="0" y="0"/>
          <a:chExt cx="0" cy="0"/>
        </a:xfrm>
      </p:grpSpPr>
      <p:grpSp>
        <p:nvGrpSpPr>
          <p:cNvPr id="32" name="Group 31">
            <a:extLst>
              <a:ext uri="{FF2B5EF4-FFF2-40B4-BE49-F238E27FC236}">
                <a16:creationId xmlns:a16="http://schemas.microsoft.com/office/drawing/2014/main" id="{4EDFFBDB-4A19-E860-5812-B2C68F190249}"/>
              </a:ext>
            </a:extLst>
          </p:cNvPr>
          <p:cNvGrpSpPr/>
          <p:nvPr/>
        </p:nvGrpSpPr>
        <p:grpSpPr>
          <a:xfrm rot="454359">
            <a:off x="-11569" y="5106853"/>
            <a:ext cx="1611354" cy="1141658"/>
            <a:chOff x="-27979" y="5270662"/>
            <a:chExt cx="2140300" cy="1516423"/>
          </a:xfrm>
        </p:grpSpPr>
        <p:grpSp>
          <p:nvGrpSpPr>
            <p:cNvPr id="33" name="Graphic 11">
              <a:extLst>
                <a:ext uri="{FF2B5EF4-FFF2-40B4-BE49-F238E27FC236}">
                  <a16:creationId xmlns:a16="http://schemas.microsoft.com/office/drawing/2014/main" id="{175A037F-C0E1-D1B4-7B81-6655F1391758}"/>
                </a:ext>
              </a:extLst>
            </p:cNvPr>
            <p:cNvGrpSpPr/>
            <p:nvPr/>
          </p:nvGrpSpPr>
          <p:grpSpPr>
            <a:xfrm>
              <a:off x="847508" y="5270662"/>
              <a:ext cx="1264813" cy="1121269"/>
              <a:chOff x="8944372" y="1327777"/>
              <a:chExt cx="1691064" cy="1499146"/>
            </a:xfrm>
            <a:solidFill>
              <a:schemeClr val="accent4"/>
            </a:solidFill>
          </p:grpSpPr>
          <p:sp>
            <p:nvSpPr>
              <p:cNvPr id="40" name="Freeform: Shape 39">
                <a:extLst>
                  <a:ext uri="{FF2B5EF4-FFF2-40B4-BE49-F238E27FC236}">
                    <a16:creationId xmlns:a16="http://schemas.microsoft.com/office/drawing/2014/main" id="{6641E9B4-34EC-556B-28FD-FD9430BDA103}"/>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41" name="Freeform: Shape 40">
                <a:extLst>
                  <a:ext uri="{FF2B5EF4-FFF2-40B4-BE49-F238E27FC236}">
                    <a16:creationId xmlns:a16="http://schemas.microsoft.com/office/drawing/2014/main" id="{6318E364-1242-41E8-F5C7-8D0413DDC46E}"/>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42" name="Freeform: Shape 41">
                <a:extLst>
                  <a:ext uri="{FF2B5EF4-FFF2-40B4-BE49-F238E27FC236}">
                    <a16:creationId xmlns:a16="http://schemas.microsoft.com/office/drawing/2014/main" id="{5048D19F-34FD-0F6E-6991-F117D056611F}"/>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43" name="Freeform: Shape 42">
                <a:extLst>
                  <a:ext uri="{FF2B5EF4-FFF2-40B4-BE49-F238E27FC236}">
                    <a16:creationId xmlns:a16="http://schemas.microsoft.com/office/drawing/2014/main" id="{31856854-F9FF-7B7C-E1E8-74DEAC29EEA3}"/>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44" name="Freeform: Shape 43">
                <a:extLst>
                  <a:ext uri="{FF2B5EF4-FFF2-40B4-BE49-F238E27FC236}">
                    <a16:creationId xmlns:a16="http://schemas.microsoft.com/office/drawing/2014/main" id="{26BC739A-D11A-0421-FD00-E5F3255FE79A}"/>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34" name="Graphic 11">
              <a:extLst>
                <a:ext uri="{FF2B5EF4-FFF2-40B4-BE49-F238E27FC236}">
                  <a16:creationId xmlns:a16="http://schemas.microsoft.com/office/drawing/2014/main" id="{9B090607-8301-FFAE-27E8-9CCE61C50A79}"/>
                </a:ext>
              </a:extLst>
            </p:cNvPr>
            <p:cNvGrpSpPr/>
            <p:nvPr/>
          </p:nvGrpSpPr>
          <p:grpSpPr>
            <a:xfrm>
              <a:off x="-27979" y="5701462"/>
              <a:ext cx="1257220" cy="1085623"/>
              <a:chOff x="7773841" y="1903760"/>
              <a:chExt cx="1680912" cy="1451487"/>
            </a:xfrm>
            <a:solidFill>
              <a:schemeClr val="accent4"/>
            </a:solidFill>
          </p:grpSpPr>
          <p:sp>
            <p:nvSpPr>
              <p:cNvPr id="35" name="Freeform: Shape 34">
                <a:extLst>
                  <a:ext uri="{FF2B5EF4-FFF2-40B4-BE49-F238E27FC236}">
                    <a16:creationId xmlns:a16="http://schemas.microsoft.com/office/drawing/2014/main" id="{A8C43E4E-DD1F-8F7E-8EC5-9CF7C68CE763}"/>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7DC7010A-3844-1C93-907E-67BBA34B9865}"/>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37" name="Freeform: Shape 36">
                <a:extLst>
                  <a:ext uri="{FF2B5EF4-FFF2-40B4-BE49-F238E27FC236}">
                    <a16:creationId xmlns:a16="http://schemas.microsoft.com/office/drawing/2014/main" id="{82F7F435-9DFA-BD38-A7BF-0325A94765B4}"/>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8" name="Freeform: Shape 37">
                <a:extLst>
                  <a:ext uri="{FF2B5EF4-FFF2-40B4-BE49-F238E27FC236}">
                    <a16:creationId xmlns:a16="http://schemas.microsoft.com/office/drawing/2014/main" id="{72BA1F2D-7F20-37A8-9440-D9180BB20D8E}"/>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9" name="Freeform: Shape 38">
                <a:extLst>
                  <a:ext uri="{FF2B5EF4-FFF2-40B4-BE49-F238E27FC236}">
                    <a16:creationId xmlns:a16="http://schemas.microsoft.com/office/drawing/2014/main" id="{854C53C7-0122-5F34-A22D-32A69C002DF8}"/>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46" name="Google Shape;544;p14">
            <a:extLst>
              <a:ext uri="{FF2B5EF4-FFF2-40B4-BE49-F238E27FC236}">
                <a16:creationId xmlns:a16="http://schemas.microsoft.com/office/drawing/2014/main" id="{642ABCFC-BF78-CB9C-E1E1-F3D9A012B051}"/>
              </a:ext>
            </a:extLst>
          </p:cNvPr>
          <p:cNvSpPr/>
          <p:nvPr/>
        </p:nvSpPr>
        <p:spPr>
          <a:xfrm rot="15190045" flipH="1">
            <a:off x="10665493" y="5570609"/>
            <a:ext cx="1250068" cy="125006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1" name="TextBox 10">
            <a:extLst>
              <a:ext uri="{FF2B5EF4-FFF2-40B4-BE49-F238E27FC236}">
                <a16:creationId xmlns:a16="http://schemas.microsoft.com/office/drawing/2014/main" id="{D8EE76F8-3B05-C44C-BD08-201AA0D0D046}"/>
              </a:ext>
            </a:extLst>
          </p:cNvPr>
          <p:cNvSpPr txBox="1"/>
          <p:nvPr/>
        </p:nvSpPr>
        <p:spPr>
          <a:xfrm>
            <a:off x="8875752" y="4713395"/>
            <a:ext cx="1633782" cy="461665"/>
          </a:xfrm>
          <a:prstGeom prst="rect">
            <a:avLst/>
          </a:prstGeom>
          <a:noFill/>
        </p:spPr>
        <p:txBody>
          <a:bodyPr wrap="none" rtlCol="0">
            <a:spAutoFit/>
          </a:bodyPr>
          <a:lstStyle/>
          <a:p>
            <a:pPr algn="ctr"/>
            <a:r>
              <a:rPr lang="id-ID" sz="2400">
                <a:solidFill>
                  <a:schemeClr val="bg2"/>
                </a:solidFill>
                <a:latin typeface="Outfit Medium" pitchFamily="2" charset="0"/>
              </a:rPr>
              <a:t>Dr.Bakron</a:t>
            </a:r>
            <a:endParaRPr lang="en-ID" sz="2400">
              <a:solidFill>
                <a:schemeClr val="bg2"/>
              </a:solidFill>
              <a:latin typeface="Outfit Medium" pitchFamily="2" charset="0"/>
            </a:endParaRPr>
          </a:p>
        </p:txBody>
      </p:sp>
      <p:pic>
        <p:nvPicPr>
          <p:cNvPr id="22" name="Graphic 21">
            <a:extLst>
              <a:ext uri="{FF2B5EF4-FFF2-40B4-BE49-F238E27FC236}">
                <a16:creationId xmlns:a16="http://schemas.microsoft.com/office/drawing/2014/main" id="{6AD7FA8F-6741-2B6B-10AC-A628B46E3C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6984" y="4400573"/>
            <a:ext cx="276930" cy="276930"/>
          </a:xfrm>
          <a:prstGeom prst="rect">
            <a:avLst/>
          </a:prstGeom>
        </p:spPr>
      </p:pic>
      <p:sp>
        <p:nvSpPr>
          <p:cNvPr id="45" name="Google Shape;544;p14">
            <a:extLst>
              <a:ext uri="{FF2B5EF4-FFF2-40B4-BE49-F238E27FC236}">
                <a16:creationId xmlns:a16="http://schemas.microsoft.com/office/drawing/2014/main" id="{ECBE51BA-76F1-FBCB-DE64-8AA9D8651543}"/>
              </a:ext>
            </a:extLst>
          </p:cNvPr>
          <p:cNvSpPr/>
          <p:nvPr/>
        </p:nvSpPr>
        <p:spPr>
          <a:xfrm rot="15190045" flipH="1">
            <a:off x="163939" y="81503"/>
            <a:ext cx="699826" cy="69982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2" name="Picture 1" descr="A screenshot of a computer&#10;&#10;Description automatically generated">
            <a:extLst>
              <a:ext uri="{FF2B5EF4-FFF2-40B4-BE49-F238E27FC236}">
                <a16:creationId xmlns:a16="http://schemas.microsoft.com/office/drawing/2014/main" id="{C82737BB-CB09-088A-62DA-807AFE0BBBC4}"/>
              </a:ext>
            </a:extLst>
          </p:cNvPr>
          <p:cNvPicPr>
            <a:picLocks noChangeAspect="1"/>
          </p:cNvPicPr>
          <p:nvPr/>
        </p:nvPicPr>
        <p:blipFill>
          <a:blip r:embed="rId5"/>
          <a:stretch>
            <a:fillRect/>
          </a:stretch>
        </p:blipFill>
        <p:spPr>
          <a:xfrm>
            <a:off x="1520964" y="560917"/>
            <a:ext cx="9012489" cy="5789084"/>
          </a:xfrm>
          <a:prstGeom prst="rect">
            <a:avLst/>
          </a:prstGeom>
        </p:spPr>
      </p:pic>
    </p:spTree>
    <p:extLst>
      <p:ext uri="{BB962C8B-B14F-4D97-AF65-F5344CB8AC3E}">
        <p14:creationId xmlns:p14="http://schemas.microsoft.com/office/powerpoint/2010/main" val="37777789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D6A0-67A8-0423-CB84-D4336B83F994}"/>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5D3665BF-2380-5033-8788-E0F6B5BFBF39}"/>
              </a:ext>
            </a:extLst>
          </p:cNvPr>
          <p:cNvSpPr txBox="1"/>
          <p:nvPr/>
        </p:nvSpPr>
        <p:spPr>
          <a:xfrm>
            <a:off x="2324669" y="383796"/>
            <a:ext cx="7542662" cy="769441"/>
          </a:xfrm>
          <a:prstGeom prst="rect">
            <a:avLst/>
          </a:prstGeom>
          <a:noFill/>
        </p:spPr>
        <p:txBody>
          <a:bodyPr wrap="square" rtlCol="0">
            <a:spAutoFit/>
          </a:bodyPr>
          <a:lstStyle/>
          <a:p>
            <a:pPr algn="ctr"/>
            <a:r>
              <a:rPr lang="en-GB" sz="4400" b="1">
                <a:solidFill>
                  <a:schemeClr val="accent3"/>
                </a:solidFill>
                <a:latin typeface="Outfit Medium" pitchFamily="2" charset="0"/>
              </a:rPr>
              <a:t>Defence Strategies</a:t>
            </a:r>
            <a:endParaRPr lang="en-ID" sz="4400" b="1">
              <a:solidFill>
                <a:schemeClr val="accent3"/>
              </a:solidFill>
              <a:latin typeface="Outfit Medium" pitchFamily="2" charset="0"/>
            </a:endParaRPr>
          </a:p>
        </p:txBody>
      </p:sp>
      <p:sp>
        <p:nvSpPr>
          <p:cNvPr id="60" name="Google Shape;544;p14">
            <a:extLst>
              <a:ext uri="{FF2B5EF4-FFF2-40B4-BE49-F238E27FC236}">
                <a16:creationId xmlns:a16="http://schemas.microsoft.com/office/drawing/2014/main" id="{79E368AC-5D46-90AE-1E2F-F43308DDADBE}"/>
              </a:ext>
            </a:extLst>
          </p:cNvPr>
          <p:cNvSpPr/>
          <p:nvPr/>
        </p:nvSpPr>
        <p:spPr>
          <a:xfrm rot="9755937" flipH="1">
            <a:off x="1113043" y="920629"/>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61" name="Google Shape;544;p14">
            <a:extLst>
              <a:ext uri="{FF2B5EF4-FFF2-40B4-BE49-F238E27FC236}">
                <a16:creationId xmlns:a16="http://schemas.microsoft.com/office/drawing/2014/main" id="{CE6F0136-93E0-77BB-8D9D-7685AB2F794F}"/>
              </a:ext>
            </a:extLst>
          </p:cNvPr>
          <p:cNvSpPr/>
          <p:nvPr/>
        </p:nvSpPr>
        <p:spPr>
          <a:xfrm rot="2730025" flipH="1">
            <a:off x="11003467" y="6017221"/>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grpSp>
        <p:nvGrpSpPr>
          <p:cNvPr id="5" name="Group 4">
            <a:extLst>
              <a:ext uri="{FF2B5EF4-FFF2-40B4-BE49-F238E27FC236}">
                <a16:creationId xmlns:a16="http://schemas.microsoft.com/office/drawing/2014/main" id="{3DE45A79-313F-F2EF-9A97-57404D9C8E54}"/>
              </a:ext>
            </a:extLst>
          </p:cNvPr>
          <p:cNvGrpSpPr/>
          <p:nvPr/>
        </p:nvGrpSpPr>
        <p:grpSpPr>
          <a:xfrm>
            <a:off x="1353307" y="2077932"/>
            <a:ext cx="3027753" cy="636369"/>
            <a:chOff x="3144701" y="4120385"/>
            <a:chExt cx="3707497" cy="1824587"/>
          </a:xfrm>
        </p:grpSpPr>
        <p:sp>
          <p:nvSpPr>
            <p:cNvPr id="6" name="Rectangle: Rounded Corners 5">
              <a:extLst>
                <a:ext uri="{FF2B5EF4-FFF2-40B4-BE49-F238E27FC236}">
                  <a16:creationId xmlns:a16="http://schemas.microsoft.com/office/drawing/2014/main" id="{FB9451B0-8284-9196-611F-E6CFB949B518}"/>
                </a:ext>
              </a:extLst>
            </p:cNvPr>
            <p:cNvSpPr/>
            <p:nvPr/>
          </p:nvSpPr>
          <p:spPr>
            <a:xfrm>
              <a:off x="3144701" y="4120385"/>
              <a:ext cx="3546803"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1" name="TextBox 10">
              <a:extLst>
                <a:ext uri="{FF2B5EF4-FFF2-40B4-BE49-F238E27FC236}">
                  <a16:creationId xmlns:a16="http://schemas.microsoft.com/office/drawing/2014/main" id="{7E51AD46-5D1E-40B5-E7EA-4174DA57433D}"/>
                </a:ext>
              </a:extLst>
            </p:cNvPr>
            <p:cNvSpPr txBox="1"/>
            <p:nvPr/>
          </p:nvSpPr>
          <p:spPr>
            <a:xfrm>
              <a:off x="3305395" y="4229920"/>
              <a:ext cx="3546803" cy="426783"/>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Adversarial Training (AT)</a:t>
              </a:r>
            </a:p>
          </p:txBody>
        </p:sp>
      </p:grpSp>
      <p:grpSp>
        <p:nvGrpSpPr>
          <p:cNvPr id="12" name="Group 11">
            <a:extLst>
              <a:ext uri="{FF2B5EF4-FFF2-40B4-BE49-F238E27FC236}">
                <a16:creationId xmlns:a16="http://schemas.microsoft.com/office/drawing/2014/main" id="{81612D06-FB43-ADFC-ADF4-D2DAE44C3F0F}"/>
              </a:ext>
            </a:extLst>
          </p:cNvPr>
          <p:cNvGrpSpPr/>
          <p:nvPr/>
        </p:nvGrpSpPr>
        <p:grpSpPr>
          <a:xfrm>
            <a:off x="1343276" y="2937743"/>
            <a:ext cx="3940764" cy="636369"/>
            <a:chOff x="3144700" y="4120385"/>
            <a:chExt cx="4825483" cy="1824587"/>
          </a:xfrm>
        </p:grpSpPr>
        <p:sp>
          <p:nvSpPr>
            <p:cNvPr id="13" name="Rectangle: Rounded Corners 12">
              <a:extLst>
                <a:ext uri="{FF2B5EF4-FFF2-40B4-BE49-F238E27FC236}">
                  <a16:creationId xmlns:a16="http://schemas.microsoft.com/office/drawing/2014/main" id="{704F618A-B93E-C4CF-1C0D-859A98A46D70}"/>
                </a:ext>
              </a:extLst>
            </p:cNvPr>
            <p:cNvSpPr/>
            <p:nvPr/>
          </p:nvSpPr>
          <p:spPr>
            <a:xfrm>
              <a:off x="3144700" y="4120385"/>
              <a:ext cx="4825482"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17" name="TextBox 16">
              <a:extLst>
                <a:ext uri="{FF2B5EF4-FFF2-40B4-BE49-F238E27FC236}">
                  <a16:creationId xmlns:a16="http://schemas.microsoft.com/office/drawing/2014/main" id="{6D8FBA0B-59E1-8F85-8EC5-BFEA18B01B81}"/>
                </a:ext>
              </a:extLst>
            </p:cNvPr>
            <p:cNvSpPr txBox="1"/>
            <p:nvPr/>
          </p:nvSpPr>
          <p:spPr>
            <a:xfrm>
              <a:off x="3305395" y="4229920"/>
              <a:ext cx="4664788" cy="122366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Histogram Gradient Descent (HGD)</a:t>
              </a:r>
            </a:p>
          </p:txBody>
        </p:sp>
      </p:grpSp>
      <p:grpSp>
        <p:nvGrpSpPr>
          <p:cNvPr id="18" name="Group 17">
            <a:extLst>
              <a:ext uri="{FF2B5EF4-FFF2-40B4-BE49-F238E27FC236}">
                <a16:creationId xmlns:a16="http://schemas.microsoft.com/office/drawing/2014/main" id="{1D6BC186-B2C3-3F08-01DC-9B94D9DA0B09}"/>
              </a:ext>
            </a:extLst>
          </p:cNvPr>
          <p:cNvGrpSpPr/>
          <p:nvPr/>
        </p:nvGrpSpPr>
        <p:grpSpPr>
          <a:xfrm>
            <a:off x="1353457" y="3806138"/>
            <a:ext cx="3297673" cy="636369"/>
            <a:chOff x="3144700" y="4120385"/>
            <a:chExt cx="4038015" cy="1824587"/>
          </a:xfrm>
        </p:grpSpPr>
        <p:sp>
          <p:nvSpPr>
            <p:cNvPr id="19" name="Rectangle: Rounded Corners 18">
              <a:extLst>
                <a:ext uri="{FF2B5EF4-FFF2-40B4-BE49-F238E27FC236}">
                  <a16:creationId xmlns:a16="http://schemas.microsoft.com/office/drawing/2014/main" id="{02BE0D66-66BF-80D0-6F81-E1E1D6D8D0E6}"/>
                </a:ext>
              </a:extLst>
            </p:cNvPr>
            <p:cNvSpPr/>
            <p:nvPr/>
          </p:nvSpPr>
          <p:spPr>
            <a:xfrm>
              <a:off x="3144700" y="4120385"/>
              <a:ext cx="4038015" cy="1824587"/>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3" name="TextBox 42">
              <a:extLst>
                <a:ext uri="{FF2B5EF4-FFF2-40B4-BE49-F238E27FC236}">
                  <a16:creationId xmlns:a16="http://schemas.microsoft.com/office/drawing/2014/main" id="{7CE10B66-A592-0169-55FA-6E41627D213F}"/>
                </a:ext>
              </a:extLst>
            </p:cNvPr>
            <p:cNvSpPr txBox="1"/>
            <p:nvPr/>
          </p:nvSpPr>
          <p:spPr>
            <a:xfrm>
              <a:off x="3292929" y="4355161"/>
              <a:ext cx="3889786" cy="122366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Randomized Smoothing (RS)</a:t>
              </a:r>
            </a:p>
          </p:txBody>
        </p:sp>
      </p:grpSp>
      <p:sp>
        <p:nvSpPr>
          <p:cNvPr id="50" name="Freeform 10">
            <a:extLst>
              <a:ext uri="{FF2B5EF4-FFF2-40B4-BE49-F238E27FC236}">
                <a16:creationId xmlns:a16="http://schemas.microsoft.com/office/drawing/2014/main" id="{5CC39EAF-F0AD-A8E3-C248-F94E28BBB92E}"/>
              </a:ext>
            </a:extLst>
          </p:cNvPr>
          <p:cNvSpPr/>
          <p:nvPr/>
        </p:nvSpPr>
        <p:spPr>
          <a:xfrm>
            <a:off x="6815598" y="2545538"/>
            <a:ext cx="5376403" cy="4312463"/>
          </a:xfrm>
          <a:custGeom>
            <a:avLst/>
            <a:gdLst>
              <a:gd name="connsiteX0" fmla="*/ 3538898 w 5376403"/>
              <a:gd name="connsiteY0" fmla="*/ 0 h 4312463"/>
              <a:gd name="connsiteX1" fmla="*/ 5225747 w 5376403"/>
              <a:gd name="connsiteY1" fmla="*/ 427127 h 4312463"/>
              <a:gd name="connsiteX2" fmla="*/ 5376403 w 5376403"/>
              <a:gd name="connsiteY2" fmla="*/ 518652 h 4312463"/>
              <a:gd name="connsiteX3" fmla="*/ 5376403 w 5376403"/>
              <a:gd name="connsiteY3" fmla="*/ 4312463 h 4312463"/>
              <a:gd name="connsiteX4" fmla="*/ 87417 w 5376403"/>
              <a:gd name="connsiteY4" fmla="*/ 4312463 h 4312463"/>
              <a:gd name="connsiteX5" fmla="*/ 71898 w 5376403"/>
              <a:gd name="connsiteY5" fmla="*/ 4252110 h 4312463"/>
              <a:gd name="connsiteX6" fmla="*/ 0 w 5376403"/>
              <a:gd name="connsiteY6" fmla="*/ 3538898 h 4312463"/>
              <a:gd name="connsiteX7" fmla="*/ 3538898 w 5376403"/>
              <a:gd name="connsiteY7" fmla="*/ 0 h 431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76403" h="4312463">
                <a:moveTo>
                  <a:pt x="3538898" y="0"/>
                </a:moveTo>
                <a:cubicBezTo>
                  <a:pt x="4149673" y="0"/>
                  <a:pt x="4724309" y="154729"/>
                  <a:pt x="5225747" y="427127"/>
                </a:cubicBezTo>
                <a:lnTo>
                  <a:pt x="5376403" y="518652"/>
                </a:lnTo>
                <a:lnTo>
                  <a:pt x="5376403" y="4312463"/>
                </a:lnTo>
                <a:lnTo>
                  <a:pt x="87417" y="4312463"/>
                </a:lnTo>
                <a:lnTo>
                  <a:pt x="71898" y="4252110"/>
                </a:lnTo>
                <a:cubicBezTo>
                  <a:pt x="24757" y="4021736"/>
                  <a:pt x="0" y="3783208"/>
                  <a:pt x="0" y="3538898"/>
                </a:cubicBezTo>
                <a:cubicBezTo>
                  <a:pt x="0" y="1584419"/>
                  <a:pt x="1584419" y="0"/>
                  <a:pt x="3538898"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26" name="Picture 2" descr="Illustration of the adversarial training process. | Download Scientific  Diagram">
            <a:extLst>
              <a:ext uri="{FF2B5EF4-FFF2-40B4-BE49-F238E27FC236}">
                <a16:creationId xmlns:a16="http://schemas.microsoft.com/office/drawing/2014/main" id="{B97937E4-A49A-0002-C29A-D9FD13721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5314" y="1988209"/>
            <a:ext cx="6129411" cy="3230560"/>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A0420B03-AB38-604B-ADBE-7986BB1832F2}"/>
              </a:ext>
            </a:extLst>
          </p:cNvPr>
          <p:cNvGrpSpPr/>
          <p:nvPr/>
        </p:nvGrpSpPr>
        <p:grpSpPr>
          <a:xfrm>
            <a:off x="1343277" y="4657365"/>
            <a:ext cx="3861769" cy="922976"/>
            <a:chOff x="3144701" y="4120385"/>
            <a:chExt cx="4728753" cy="2646342"/>
          </a:xfrm>
        </p:grpSpPr>
        <p:sp>
          <p:nvSpPr>
            <p:cNvPr id="47" name="Rectangle: Rounded Corners 46">
              <a:extLst>
                <a:ext uri="{FF2B5EF4-FFF2-40B4-BE49-F238E27FC236}">
                  <a16:creationId xmlns:a16="http://schemas.microsoft.com/office/drawing/2014/main" id="{1DF68EC6-B83A-1A6E-6C0A-EB68BF1EB5A2}"/>
                </a:ext>
              </a:extLst>
            </p:cNvPr>
            <p:cNvSpPr/>
            <p:nvPr/>
          </p:nvSpPr>
          <p:spPr>
            <a:xfrm>
              <a:off x="3144701" y="4120385"/>
              <a:ext cx="4728753" cy="2646342"/>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49" name="TextBox 48">
              <a:extLst>
                <a:ext uri="{FF2B5EF4-FFF2-40B4-BE49-F238E27FC236}">
                  <a16:creationId xmlns:a16="http://schemas.microsoft.com/office/drawing/2014/main" id="{780760C8-1DAF-700D-028A-3427D1FC2187}"/>
                </a:ext>
              </a:extLst>
            </p:cNvPr>
            <p:cNvSpPr txBox="1"/>
            <p:nvPr/>
          </p:nvSpPr>
          <p:spPr>
            <a:xfrm>
              <a:off x="3305395" y="4229920"/>
              <a:ext cx="4568059" cy="2282608"/>
            </a:xfrm>
            <a:prstGeom prst="rect">
              <a:avLst/>
            </a:prstGeom>
            <a:noFill/>
          </p:spPr>
          <p:txBody>
            <a:bodyPr wrap="square" rtlCol="0">
              <a:spAutoFit/>
            </a:bodyPr>
            <a:lstStyle/>
            <a:p>
              <a:pPr>
                <a:lnSpc>
                  <a:spcPct val="150000"/>
                </a:lnSpc>
              </a:pPr>
              <a:r>
                <a:rPr lang="en-GB" sz="1600">
                  <a:solidFill>
                    <a:schemeClr val="tx1">
                      <a:lumMod val="75000"/>
                      <a:lumOff val="25000"/>
                    </a:schemeClr>
                  </a:solidFill>
                </a:rPr>
                <a:t>Randomized Noise Reduction and </a:t>
              </a:r>
            </a:p>
            <a:p>
              <a:pPr>
                <a:lnSpc>
                  <a:spcPct val="150000"/>
                </a:lnSpc>
              </a:pPr>
              <a:r>
                <a:rPr lang="en-GB" sz="1600">
                  <a:solidFill>
                    <a:schemeClr val="tx1">
                      <a:lumMod val="75000"/>
                      <a:lumOff val="25000"/>
                    </a:schemeClr>
                  </a:solidFill>
                </a:rPr>
                <a:t>Preprocessing (NRP)</a:t>
              </a:r>
            </a:p>
          </p:txBody>
        </p:sp>
      </p:grpSp>
    </p:spTree>
    <p:extLst>
      <p:ext uri="{BB962C8B-B14F-4D97-AF65-F5344CB8AC3E}">
        <p14:creationId xmlns:p14="http://schemas.microsoft.com/office/powerpoint/2010/main" val="3903378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Google Shape;544;p14">
            <a:extLst>
              <a:ext uri="{FF2B5EF4-FFF2-40B4-BE49-F238E27FC236}">
                <a16:creationId xmlns:a16="http://schemas.microsoft.com/office/drawing/2014/main" id="{3F976D12-8B61-A17C-60F2-E8377CFD063D}"/>
              </a:ext>
            </a:extLst>
          </p:cNvPr>
          <p:cNvSpPr/>
          <p:nvPr/>
        </p:nvSpPr>
        <p:spPr>
          <a:xfrm rot="2730025" flipH="1">
            <a:off x="11029600" y="6093753"/>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dirty="0">
              <a:latin typeface="Arial"/>
              <a:cs typeface="Arial"/>
              <a:sym typeface="Arial"/>
            </a:endParaRPr>
          </a:p>
        </p:txBody>
      </p:sp>
      <p:pic>
        <p:nvPicPr>
          <p:cNvPr id="66" name="Graphic 65">
            <a:extLst>
              <a:ext uri="{FF2B5EF4-FFF2-40B4-BE49-F238E27FC236}">
                <a16:creationId xmlns:a16="http://schemas.microsoft.com/office/drawing/2014/main" id="{E7DC8ED2-E91A-D69C-44B1-152FDB6F5FB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5347369" y="4642581"/>
            <a:ext cx="543876" cy="342985"/>
          </a:xfrm>
          <a:prstGeom prst="rect">
            <a:avLst/>
          </a:prstGeom>
        </p:spPr>
      </p:pic>
      <p:sp>
        <p:nvSpPr>
          <p:cNvPr id="89" name="Google Shape;544;p14">
            <a:extLst>
              <a:ext uri="{FF2B5EF4-FFF2-40B4-BE49-F238E27FC236}">
                <a16:creationId xmlns:a16="http://schemas.microsoft.com/office/drawing/2014/main" id="{CA10B7F6-3DC9-F2F3-C523-B94A3876A377}"/>
              </a:ext>
            </a:extLst>
          </p:cNvPr>
          <p:cNvSpPr/>
          <p:nvPr/>
        </p:nvSpPr>
        <p:spPr>
          <a:xfrm rot="9755937" flipH="1">
            <a:off x="595458" y="489308"/>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dirty="0">
              <a:latin typeface="Arial"/>
              <a:cs typeface="Arial"/>
              <a:sym typeface="Arial"/>
            </a:endParaRPr>
          </a:p>
        </p:txBody>
      </p:sp>
      <p:sp>
        <p:nvSpPr>
          <p:cNvPr id="19" name="TextBox 18">
            <a:extLst>
              <a:ext uri="{FF2B5EF4-FFF2-40B4-BE49-F238E27FC236}">
                <a16:creationId xmlns:a16="http://schemas.microsoft.com/office/drawing/2014/main" id="{5569D495-2B30-BC66-E9F6-62EDADE9C21D}"/>
              </a:ext>
            </a:extLst>
          </p:cNvPr>
          <p:cNvSpPr txBox="1"/>
          <p:nvPr/>
        </p:nvSpPr>
        <p:spPr>
          <a:xfrm>
            <a:off x="2525952" y="283154"/>
            <a:ext cx="7542662" cy="769441"/>
          </a:xfrm>
          <a:prstGeom prst="rect">
            <a:avLst/>
          </a:prstGeom>
          <a:noFill/>
        </p:spPr>
        <p:txBody>
          <a:bodyPr wrap="square" lIns="91440" tIns="45720" rIns="91440" bIns="45720" rtlCol="0" anchor="t">
            <a:spAutoFit/>
          </a:bodyPr>
          <a:lstStyle/>
          <a:p>
            <a:pPr algn="ctr"/>
            <a:r>
              <a:rPr lang="id-ID" sz="4400" b="1">
                <a:solidFill>
                  <a:schemeClr val="tx1">
                    <a:lumMod val="75000"/>
                    <a:lumOff val="25000"/>
                  </a:schemeClr>
                </a:solidFill>
                <a:latin typeface=" poppins bold"/>
              </a:rPr>
              <a:t>ResNet50</a:t>
            </a:r>
            <a:r>
              <a:rPr lang="id-ID" sz="4400" b="1">
                <a:solidFill>
                  <a:schemeClr val="accent3"/>
                </a:solidFill>
                <a:latin typeface=" poppins bold"/>
              </a:rPr>
              <a:t> </a:t>
            </a:r>
            <a:r>
              <a:rPr lang="id-ID" sz="4400" b="1" err="1">
                <a:solidFill>
                  <a:schemeClr val="accent3"/>
                </a:solidFill>
                <a:latin typeface=" poppins bold"/>
                <a:ea typeface="+mn-lt"/>
                <a:cs typeface="+mn-lt"/>
              </a:rPr>
              <a:t>A</a:t>
            </a:r>
            <a:r>
              <a:rPr lang="id-ID" sz="4400" b="1" err="1">
                <a:solidFill>
                  <a:schemeClr val="accent3"/>
                </a:solidFill>
                <a:ea typeface="+mn-lt"/>
                <a:cs typeface="+mn-lt"/>
              </a:rPr>
              <a:t>rchitecture</a:t>
            </a:r>
            <a:endParaRPr lang="en-ID" sz="4400" b="1" dirty="0">
              <a:solidFill>
                <a:schemeClr val="accent3"/>
              </a:solidFill>
              <a:latin typeface=" poppins bold"/>
            </a:endParaRPr>
          </a:p>
        </p:txBody>
      </p:sp>
      <p:sp>
        <p:nvSpPr>
          <p:cNvPr id="3" name="TextBox 2">
            <a:extLst>
              <a:ext uri="{FF2B5EF4-FFF2-40B4-BE49-F238E27FC236}">
                <a16:creationId xmlns:a16="http://schemas.microsoft.com/office/drawing/2014/main" id="{3E6E754E-1781-72E5-9981-747A49CB3C6F}"/>
              </a:ext>
            </a:extLst>
          </p:cNvPr>
          <p:cNvSpPr txBox="1"/>
          <p:nvPr/>
        </p:nvSpPr>
        <p:spPr>
          <a:xfrm>
            <a:off x="258792" y="3824376"/>
            <a:ext cx="1170316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0" indent="-285750">
              <a:buFont typeface="Arial"/>
              <a:buChar char="•"/>
            </a:pPr>
            <a:r>
              <a:rPr lang="en-US" sz="1600" b="1" kern="0" dirty="0">
                <a:latin typeface="Poppins"/>
                <a:ea typeface="Times New Roman"/>
                <a:cs typeface="Times New Roman"/>
              </a:rPr>
              <a:t>Input</a:t>
            </a:r>
            <a:r>
              <a:rPr lang="en-US" sz="1600" kern="0" dirty="0">
                <a:latin typeface="Poppins"/>
                <a:ea typeface="Times New Roman"/>
                <a:cs typeface="Times New Roman"/>
              </a:rPr>
              <a:t>: The input layer takes an image with dimensions 224x224 pixels.</a:t>
            </a:r>
            <a:endParaRPr lang="en-US" dirty="0">
              <a:cs typeface="Poppins"/>
            </a:endParaRPr>
          </a:p>
          <a:p>
            <a:pPr marL="285750" lvl="0" indent="-285750">
              <a:buFont typeface="Arial"/>
              <a:buChar char="•"/>
            </a:pPr>
            <a:r>
              <a:rPr lang="en-US" sz="1600" b="1" kern="0" dirty="0">
                <a:latin typeface="Poppins"/>
                <a:ea typeface="Times New Roman"/>
                <a:cs typeface="Times New Roman"/>
              </a:rPr>
              <a:t>Convolutional Layers</a:t>
            </a:r>
            <a:r>
              <a:rPr lang="en-US" sz="1600" kern="0" dirty="0">
                <a:latin typeface="Poppins"/>
                <a:ea typeface="Times New Roman"/>
                <a:cs typeface="Times New Roman"/>
              </a:rPr>
              <a:t>: These layers apply numerous filters to the input to create feature maps that abstract the input data.</a:t>
            </a:r>
          </a:p>
          <a:p>
            <a:pPr marL="285750" lvl="0" indent="-285750">
              <a:buFont typeface="Arial"/>
              <a:buChar char="•"/>
            </a:pPr>
            <a:r>
              <a:rPr lang="en-US" sz="1600" b="1" kern="0" dirty="0">
                <a:latin typeface="Poppins"/>
                <a:ea typeface="Times New Roman"/>
                <a:cs typeface="Times New Roman"/>
              </a:rPr>
              <a:t>Pooling Layers</a:t>
            </a:r>
            <a:r>
              <a:rPr lang="en-US" sz="1600" kern="0" dirty="0">
                <a:latin typeface="Poppins"/>
                <a:ea typeface="Times New Roman"/>
                <a:cs typeface="Times New Roman"/>
              </a:rPr>
              <a:t>: Used between convolutional layers, pooling reduces the dimensionality of each feature map but retains the most important information.</a:t>
            </a:r>
          </a:p>
          <a:p>
            <a:pPr marL="285750" lvl="0" indent="-285750">
              <a:buFont typeface="Arial"/>
              <a:buChar char="•"/>
            </a:pPr>
            <a:r>
              <a:rPr lang="en-US" sz="1600" b="1" kern="0" dirty="0">
                <a:latin typeface="Poppins"/>
                <a:ea typeface="Times New Roman"/>
                <a:cs typeface="Times New Roman"/>
              </a:rPr>
              <a:t>Residual Blocks</a:t>
            </a:r>
            <a:r>
              <a:rPr lang="en-US" sz="1600" kern="0" dirty="0">
                <a:latin typeface="Poppins"/>
                <a:ea typeface="Times New Roman"/>
                <a:cs typeface="Times New Roman"/>
              </a:rPr>
              <a:t>: Each block has convolutional layers with batch normalization and </a:t>
            </a:r>
            <a:r>
              <a:rPr lang="en-US" sz="1600" kern="0" dirty="0" err="1">
                <a:latin typeface="Poppins"/>
                <a:ea typeface="Times New Roman"/>
                <a:cs typeface="Times New Roman"/>
              </a:rPr>
              <a:t>ReLU</a:t>
            </a:r>
            <a:r>
              <a:rPr lang="en-US" sz="1600" kern="0">
                <a:latin typeface="Poppins"/>
                <a:ea typeface="Times New Roman"/>
                <a:cs typeface="Times New Roman"/>
              </a:rPr>
              <a:t> activation, followed by a skip connection that adds the input of the block to its output.</a:t>
            </a:r>
          </a:p>
          <a:p>
            <a:pPr marL="285750" lvl="0" indent="-285750">
              <a:buFont typeface="Arial"/>
              <a:buChar char="•"/>
            </a:pPr>
            <a:r>
              <a:rPr lang="en-US" sz="1600" b="1" kern="0">
                <a:latin typeface="Poppins"/>
                <a:ea typeface="Times New Roman"/>
                <a:cs typeface="Times New Roman"/>
              </a:rPr>
              <a:t>Output</a:t>
            </a:r>
            <a:r>
              <a:rPr lang="en-US" sz="1600" kern="0">
                <a:latin typeface="Poppins"/>
                <a:ea typeface="Times New Roman"/>
                <a:cs typeface="Times New Roman"/>
              </a:rPr>
              <a:t>: A global average pooling layer followed by a fully connected layer that maps the features learned by the network into the final output classes.</a:t>
            </a:r>
            <a:endParaRPr lang="en-US" sz="1600">
              <a:latin typeface="Poppins"/>
              <a:cs typeface="Poppins"/>
            </a:endParaRPr>
          </a:p>
        </p:txBody>
      </p:sp>
      <p:pic>
        <p:nvPicPr>
          <p:cNvPr id="2" name="Picture 1" descr="A diagram of a model architecture&#10;&#10;Description automatically generated">
            <a:extLst>
              <a:ext uri="{FF2B5EF4-FFF2-40B4-BE49-F238E27FC236}">
                <a16:creationId xmlns:a16="http://schemas.microsoft.com/office/drawing/2014/main" id="{FEF66799-E9BB-0C52-4239-253A106C5442}"/>
              </a:ext>
            </a:extLst>
          </p:cNvPr>
          <p:cNvPicPr>
            <a:picLocks noChangeAspect="1"/>
          </p:cNvPicPr>
          <p:nvPr/>
        </p:nvPicPr>
        <p:blipFill>
          <a:blip r:embed="rId4"/>
          <a:stretch>
            <a:fillRect/>
          </a:stretch>
        </p:blipFill>
        <p:spPr>
          <a:xfrm>
            <a:off x="1945005" y="1051560"/>
            <a:ext cx="7885430" cy="2458720"/>
          </a:xfrm>
          <a:prstGeom prst="rect">
            <a:avLst/>
          </a:prstGeom>
        </p:spPr>
      </p:pic>
    </p:spTree>
    <p:extLst>
      <p:ext uri="{BB962C8B-B14F-4D97-AF65-F5344CB8AC3E}">
        <p14:creationId xmlns:p14="http://schemas.microsoft.com/office/powerpoint/2010/main" val="39851936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69321-9E58-82D6-A7C3-84B102A89A78}"/>
            </a:ext>
          </a:extLst>
        </p:cNvPr>
        <p:cNvGrpSpPr/>
        <p:nvPr/>
      </p:nvGrpSpPr>
      <p:grpSpPr>
        <a:xfrm>
          <a:off x="0" y="0"/>
          <a:ext cx="0" cy="0"/>
          <a:chOff x="0" y="0"/>
          <a:chExt cx="0" cy="0"/>
        </a:xfrm>
      </p:grpSpPr>
      <p:sp>
        <p:nvSpPr>
          <p:cNvPr id="126" name="Google Shape;544;p14">
            <a:extLst>
              <a:ext uri="{FF2B5EF4-FFF2-40B4-BE49-F238E27FC236}">
                <a16:creationId xmlns:a16="http://schemas.microsoft.com/office/drawing/2014/main" id="{E716558B-B314-C814-EEC9-883A3BE9334A}"/>
              </a:ext>
            </a:extLst>
          </p:cNvPr>
          <p:cNvSpPr/>
          <p:nvPr/>
        </p:nvSpPr>
        <p:spPr>
          <a:xfrm rot="18641849" flipH="1">
            <a:off x="10821552" y="3439101"/>
            <a:ext cx="978300" cy="978300"/>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125" name="Google Shape;544;p14">
            <a:extLst>
              <a:ext uri="{FF2B5EF4-FFF2-40B4-BE49-F238E27FC236}">
                <a16:creationId xmlns:a16="http://schemas.microsoft.com/office/drawing/2014/main" id="{9EDE3229-41FE-2D01-7636-7BFD1B5C5F20}"/>
              </a:ext>
            </a:extLst>
          </p:cNvPr>
          <p:cNvSpPr/>
          <p:nvPr/>
        </p:nvSpPr>
        <p:spPr>
          <a:xfrm rot="13772515" flipH="1">
            <a:off x="604909" y="5019258"/>
            <a:ext cx="1219938" cy="121993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 name="TextBox 2">
            <a:extLst>
              <a:ext uri="{FF2B5EF4-FFF2-40B4-BE49-F238E27FC236}">
                <a16:creationId xmlns:a16="http://schemas.microsoft.com/office/drawing/2014/main" id="{39231861-32D0-98D9-8BDA-02745B3DD0DA}"/>
              </a:ext>
            </a:extLst>
          </p:cNvPr>
          <p:cNvSpPr txBox="1"/>
          <p:nvPr/>
        </p:nvSpPr>
        <p:spPr>
          <a:xfrm>
            <a:off x="4108120" y="352156"/>
            <a:ext cx="3975759" cy="707886"/>
          </a:xfrm>
          <a:prstGeom prst="rect">
            <a:avLst/>
          </a:prstGeom>
          <a:noFill/>
        </p:spPr>
        <p:txBody>
          <a:bodyPr wrap="square" rtlCol="0">
            <a:spAutoFit/>
          </a:bodyPr>
          <a:lstStyle/>
          <a:p>
            <a:pPr algn="ctr"/>
            <a:r>
              <a:rPr lang="en-GB" sz="4000" b="1">
                <a:solidFill>
                  <a:schemeClr val="accent3"/>
                </a:solidFill>
                <a:latin typeface="Outfit Medium" pitchFamily="2" charset="0"/>
              </a:rPr>
              <a:t>Current Progress</a:t>
            </a:r>
            <a:endParaRPr lang="en-ID" sz="4000" b="1">
              <a:solidFill>
                <a:schemeClr val="accent3"/>
              </a:solidFill>
              <a:latin typeface="Outfit Medium" pitchFamily="2" charset="0"/>
            </a:endParaRPr>
          </a:p>
        </p:txBody>
      </p:sp>
      <p:grpSp>
        <p:nvGrpSpPr>
          <p:cNvPr id="127" name="Group 126">
            <a:extLst>
              <a:ext uri="{FF2B5EF4-FFF2-40B4-BE49-F238E27FC236}">
                <a16:creationId xmlns:a16="http://schemas.microsoft.com/office/drawing/2014/main" id="{07E3F456-23F4-B79D-E17F-AADA9A9AD41C}"/>
              </a:ext>
            </a:extLst>
          </p:cNvPr>
          <p:cNvGrpSpPr/>
          <p:nvPr/>
        </p:nvGrpSpPr>
        <p:grpSpPr>
          <a:xfrm rot="21145641" flipV="1">
            <a:off x="-8886" y="35560"/>
            <a:ext cx="1802236" cy="1276898"/>
            <a:chOff x="-27979" y="5270662"/>
            <a:chExt cx="2140300" cy="1516423"/>
          </a:xfrm>
        </p:grpSpPr>
        <p:grpSp>
          <p:nvGrpSpPr>
            <p:cNvPr id="128" name="Graphic 11">
              <a:extLst>
                <a:ext uri="{FF2B5EF4-FFF2-40B4-BE49-F238E27FC236}">
                  <a16:creationId xmlns:a16="http://schemas.microsoft.com/office/drawing/2014/main" id="{796243BC-8216-331A-6B9A-4312DC2E487F}"/>
                </a:ext>
              </a:extLst>
            </p:cNvPr>
            <p:cNvGrpSpPr/>
            <p:nvPr/>
          </p:nvGrpSpPr>
          <p:grpSpPr>
            <a:xfrm>
              <a:off x="847508" y="5270662"/>
              <a:ext cx="1264813" cy="1121269"/>
              <a:chOff x="8944372" y="1327777"/>
              <a:chExt cx="1691064" cy="1499146"/>
            </a:xfrm>
            <a:solidFill>
              <a:schemeClr val="accent4"/>
            </a:solidFill>
          </p:grpSpPr>
          <p:sp>
            <p:nvSpPr>
              <p:cNvPr id="135" name="Freeform: Shape 134">
                <a:extLst>
                  <a:ext uri="{FF2B5EF4-FFF2-40B4-BE49-F238E27FC236}">
                    <a16:creationId xmlns:a16="http://schemas.microsoft.com/office/drawing/2014/main" id="{77F28C2C-F1B8-4264-CD7D-D47A2A63C8F1}"/>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136" name="Freeform: Shape 135">
                <a:extLst>
                  <a:ext uri="{FF2B5EF4-FFF2-40B4-BE49-F238E27FC236}">
                    <a16:creationId xmlns:a16="http://schemas.microsoft.com/office/drawing/2014/main" id="{BB91150D-6596-97C6-D76C-A74CE32F0B3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137" name="Freeform: Shape 136">
                <a:extLst>
                  <a:ext uri="{FF2B5EF4-FFF2-40B4-BE49-F238E27FC236}">
                    <a16:creationId xmlns:a16="http://schemas.microsoft.com/office/drawing/2014/main" id="{3AF91E92-FD39-0483-1C51-42D8C90603C0}"/>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138" name="Freeform: Shape 137">
                <a:extLst>
                  <a:ext uri="{FF2B5EF4-FFF2-40B4-BE49-F238E27FC236}">
                    <a16:creationId xmlns:a16="http://schemas.microsoft.com/office/drawing/2014/main" id="{64A54660-8183-9DE9-3798-E89AEF8D4D3B}"/>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139" name="Freeform: Shape 138">
                <a:extLst>
                  <a:ext uri="{FF2B5EF4-FFF2-40B4-BE49-F238E27FC236}">
                    <a16:creationId xmlns:a16="http://schemas.microsoft.com/office/drawing/2014/main" id="{CA89EE4F-251C-D6CA-1EE9-3F1E2DBC43D6}"/>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129" name="Graphic 11">
              <a:extLst>
                <a:ext uri="{FF2B5EF4-FFF2-40B4-BE49-F238E27FC236}">
                  <a16:creationId xmlns:a16="http://schemas.microsoft.com/office/drawing/2014/main" id="{771B6890-6EBE-F2B9-6914-5901C7A5F554}"/>
                </a:ext>
              </a:extLst>
            </p:cNvPr>
            <p:cNvGrpSpPr/>
            <p:nvPr/>
          </p:nvGrpSpPr>
          <p:grpSpPr>
            <a:xfrm>
              <a:off x="-27979" y="5701462"/>
              <a:ext cx="1257220" cy="1085623"/>
              <a:chOff x="7773841" y="1903760"/>
              <a:chExt cx="1680912" cy="1451487"/>
            </a:xfrm>
            <a:solidFill>
              <a:schemeClr val="accent4"/>
            </a:solidFill>
          </p:grpSpPr>
          <p:sp>
            <p:nvSpPr>
              <p:cNvPr id="130" name="Freeform: Shape 129">
                <a:extLst>
                  <a:ext uri="{FF2B5EF4-FFF2-40B4-BE49-F238E27FC236}">
                    <a16:creationId xmlns:a16="http://schemas.microsoft.com/office/drawing/2014/main" id="{3A7AC829-32B2-B06C-92F7-B5E429340CF1}"/>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131" name="Freeform: Shape 130">
                <a:extLst>
                  <a:ext uri="{FF2B5EF4-FFF2-40B4-BE49-F238E27FC236}">
                    <a16:creationId xmlns:a16="http://schemas.microsoft.com/office/drawing/2014/main" id="{F0C14CCF-8119-92A0-AD20-1910887000F5}"/>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132" name="Freeform: Shape 131">
                <a:extLst>
                  <a:ext uri="{FF2B5EF4-FFF2-40B4-BE49-F238E27FC236}">
                    <a16:creationId xmlns:a16="http://schemas.microsoft.com/office/drawing/2014/main" id="{0A4C815A-EE34-9A57-4B58-5F77F37EA799}"/>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133" name="Freeform: Shape 132">
                <a:extLst>
                  <a:ext uri="{FF2B5EF4-FFF2-40B4-BE49-F238E27FC236}">
                    <a16:creationId xmlns:a16="http://schemas.microsoft.com/office/drawing/2014/main" id="{27D3033B-9EF0-1BF8-BD9E-458BBD8F845F}"/>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134" name="Freeform: Shape 133">
                <a:extLst>
                  <a:ext uri="{FF2B5EF4-FFF2-40B4-BE49-F238E27FC236}">
                    <a16:creationId xmlns:a16="http://schemas.microsoft.com/office/drawing/2014/main" id="{F7A452E2-3BAA-5F43-BB0D-8A6ACECAC9B5}"/>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64" name="TextBox 63">
            <a:extLst>
              <a:ext uri="{FF2B5EF4-FFF2-40B4-BE49-F238E27FC236}">
                <a16:creationId xmlns:a16="http://schemas.microsoft.com/office/drawing/2014/main" id="{AFAC3D38-A92F-C969-A59E-D088B8C32EB4}"/>
              </a:ext>
            </a:extLst>
          </p:cNvPr>
          <p:cNvSpPr txBox="1"/>
          <p:nvPr/>
        </p:nvSpPr>
        <p:spPr>
          <a:xfrm>
            <a:off x="1802931" y="3119014"/>
            <a:ext cx="1814920" cy="510396"/>
          </a:xfrm>
          <a:prstGeom prst="rect">
            <a:avLst/>
          </a:prstGeom>
          <a:noFill/>
        </p:spPr>
        <p:txBody>
          <a:bodyPr wrap="none" rtlCol="0">
            <a:spAutoFit/>
          </a:bodyPr>
          <a:lstStyle/>
          <a:p>
            <a:pPr>
              <a:lnSpc>
                <a:spcPct val="150000"/>
              </a:lnSpc>
            </a:pPr>
            <a:r>
              <a:rPr lang="en-US" sz="2000" b="1">
                <a:solidFill>
                  <a:schemeClr val="bg2"/>
                </a:solidFill>
              </a:rPr>
              <a:t>Model Setup</a:t>
            </a:r>
            <a:endParaRPr lang="id-ID" sz="2000" b="1">
              <a:solidFill>
                <a:schemeClr val="bg2"/>
              </a:solidFill>
            </a:endParaRPr>
          </a:p>
        </p:txBody>
      </p:sp>
      <p:sp>
        <p:nvSpPr>
          <p:cNvPr id="65" name="TextBox 64">
            <a:extLst>
              <a:ext uri="{FF2B5EF4-FFF2-40B4-BE49-F238E27FC236}">
                <a16:creationId xmlns:a16="http://schemas.microsoft.com/office/drawing/2014/main" id="{26613BBE-608B-A47C-FB72-6D725DA5C435}"/>
              </a:ext>
            </a:extLst>
          </p:cNvPr>
          <p:cNvSpPr txBox="1"/>
          <p:nvPr/>
        </p:nvSpPr>
        <p:spPr>
          <a:xfrm>
            <a:off x="1391699" y="2932945"/>
            <a:ext cx="478016" cy="928459"/>
          </a:xfrm>
          <a:prstGeom prst="rect">
            <a:avLst/>
          </a:prstGeom>
          <a:noFill/>
        </p:spPr>
        <p:txBody>
          <a:bodyPr wrap="none" rtlCol="0">
            <a:spAutoFit/>
          </a:bodyPr>
          <a:lstStyle/>
          <a:p>
            <a:pPr>
              <a:lnSpc>
                <a:spcPct val="150000"/>
              </a:lnSpc>
            </a:pPr>
            <a:r>
              <a:rPr lang="en-US" sz="4000" b="1">
                <a:solidFill>
                  <a:schemeClr val="bg2"/>
                </a:solidFill>
              </a:rPr>
              <a:t>2</a:t>
            </a:r>
            <a:endParaRPr lang="id-ID" sz="4000" b="1">
              <a:solidFill>
                <a:schemeClr val="bg2"/>
              </a:solidFill>
            </a:endParaRPr>
          </a:p>
        </p:txBody>
      </p:sp>
      <p:sp>
        <p:nvSpPr>
          <p:cNvPr id="66" name="TextBox 65">
            <a:extLst>
              <a:ext uri="{FF2B5EF4-FFF2-40B4-BE49-F238E27FC236}">
                <a16:creationId xmlns:a16="http://schemas.microsoft.com/office/drawing/2014/main" id="{8609E052-6C3F-B04F-7FB6-91F4619598B4}"/>
              </a:ext>
            </a:extLst>
          </p:cNvPr>
          <p:cNvSpPr txBox="1"/>
          <p:nvPr/>
        </p:nvSpPr>
        <p:spPr>
          <a:xfrm>
            <a:off x="1800255" y="3539570"/>
            <a:ext cx="9170195" cy="384977"/>
          </a:xfrm>
          <a:prstGeom prst="rect">
            <a:avLst/>
          </a:prstGeom>
          <a:noFill/>
        </p:spPr>
        <p:txBody>
          <a:bodyPr wrap="square" rtlCol="0">
            <a:spAutoFit/>
          </a:bodyPr>
          <a:lstStyle/>
          <a:p>
            <a:pPr>
              <a:lnSpc>
                <a:spcPct val="150000"/>
              </a:lnSpc>
            </a:pPr>
            <a:r>
              <a:rPr lang="en-GB" sz="1400">
                <a:solidFill>
                  <a:schemeClr val="bg2"/>
                </a:solidFill>
              </a:rPr>
              <a:t>Trained Resnet50 (pretrained on ImageNet) to leverage powerful feature extraction capabilities.</a:t>
            </a:r>
          </a:p>
        </p:txBody>
      </p:sp>
      <p:grpSp>
        <p:nvGrpSpPr>
          <p:cNvPr id="75" name="Group 74">
            <a:extLst>
              <a:ext uri="{FF2B5EF4-FFF2-40B4-BE49-F238E27FC236}">
                <a16:creationId xmlns:a16="http://schemas.microsoft.com/office/drawing/2014/main" id="{F05D7B3D-DC17-BAAF-0934-57D4B3E6E222}"/>
              </a:ext>
            </a:extLst>
          </p:cNvPr>
          <p:cNvGrpSpPr/>
          <p:nvPr/>
        </p:nvGrpSpPr>
        <p:grpSpPr>
          <a:xfrm>
            <a:off x="1214878" y="1022836"/>
            <a:ext cx="9898396" cy="1834764"/>
            <a:chOff x="1242570" y="4383564"/>
            <a:chExt cx="9898396" cy="1834764"/>
          </a:xfrm>
        </p:grpSpPr>
        <p:sp>
          <p:nvSpPr>
            <p:cNvPr id="71" name="Rectangle: Rounded Corners 70">
              <a:extLst>
                <a:ext uri="{FF2B5EF4-FFF2-40B4-BE49-F238E27FC236}">
                  <a16:creationId xmlns:a16="http://schemas.microsoft.com/office/drawing/2014/main" id="{66DCFB28-7FBF-5336-1C72-538BB932A7BD}"/>
                </a:ext>
              </a:extLst>
            </p:cNvPr>
            <p:cNvSpPr/>
            <p:nvPr/>
          </p:nvSpPr>
          <p:spPr>
            <a:xfrm>
              <a:off x="1242570" y="4523657"/>
              <a:ext cx="9898396" cy="1694671"/>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2" name="TextBox 71">
              <a:extLst>
                <a:ext uri="{FF2B5EF4-FFF2-40B4-BE49-F238E27FC236}">
                  <a16:creationId xmlns:a16="http://schemas.microsoft.com/office/drawing/2014/main" id="{308A20BD-4400-E374-B529-7ECFBBE740BB}"/>
                </a:ext>
              </a:extLst>
            </p:cNvPr>
            <p:cNvSpPr txBox="1"/>
            <p:nvPr/>
          </p:nvSpPr>
          <p:spPr>
            <a:xfrm>
              <a:off x="1799530" y="4558096"/>
              <a:ext cx="2776722" cy="510396"/>
            </a:xfrm>
            <a:prstGeom prst="rect">
              <a:avLst/>
            </a:prstGeom>
            <a:noFill/>
          </p:spPr>
          <p:txBody>
            <a:bodyPr wrap="none" rtlCol="0">
              <a:spAutoFit/>
            </a:bodyPr>
            <a:lstStyle/>
            <a:p>
              <a:pPr>
                <a:lnSpc>
                  <a:spcPct val="150000"/>
                </a:lnSpc>
              </a:pPr>
              <a:r>
                <a:rPr lang="en-US" sz="2000" b="1">
                  <a:solidFill>
                    <a:srgbClr val="8696FE"/>
                  </a:solidFill>
                </a:rPr>
                <a:t>Data Preprocessing</a:t>
              </a:r>
              <a:endParaRPr lang="id-ID" sz="2000" b="1">
                <a:solidFill>
                  <a:srgbClr val="8696FE"/>
                </a:solidFill>
              </a:endParaRPr>
            </a:p>
          </p:txBody>
        </p:sp>
        <p:sp>
          <p:nvSpPr>
            <p:cNvPr id="73" name="TextBox 72">
              <a:extLst>
                <a:ext uri="{FF2B5EF4-FFF2-40B4-BE49-F238E27FC236}">
                  <a16:creationId xmlns:a16="http://schemas.microsoft.com/office/drawing/2014/main" id="{973EBE7C-836D-C0B5-A361-48654F13BD10}"/>
                </a:ext>
              </a:extLst>
            </p:cNvPr>
            <p:cNvSpPr txBox="1"/>
            <p:nvPr/>
          </p:nvSpPr>
          <p:spPr>
            <a:xfrm>
              <a:off x="1440848" y="4383564"/>
              <a:ext cx="377026" cy="928459"/>
            </a:xfrm>
            <a:prstGeom prst="rect">
              <a:avLst/>
            </a:prstGeom>
            <a:noFill/>
          </p:spPr>
          <p:txBody>
            <a:bodyPr wrap="none" rtlCol="0">
              <a:spAutoFit/>
            </a:bodyPr>
            <a:lstStyle/>
            <a:p>
              <a:pPr>
                <a:lnSpc>
                  <a:spcPct val="150000"/>
                </a:lnSpc>
              </a:pPr>
              <a:r>
                <a:rPr lang="en-US" sz="4000" b="1">
                  <a:solidFill>
                    <a:srgbClr val="8696FE"/>
                  </a:solidFill>
                </a:rPr>
                <a:t>1</a:t>
              </a:r>
              <a:endParaRPr lang="id-ID" sz="4000" b="1">
                <a:solidFill>
                  <a:srgbClr val="8696FE"/>
                </a:solidFill>
              </a:endParaRPr>
            </a:p>
          </p:txBody>
        </p:sp>
        <p:sp>
          <p:nvSpPr>
            <p:cNvPr id="74" name="TextBox 73">
              <a:extLst>
                <a:ext uri="{FF2B5EF4-FFF2-40B4-BE49-F238E27FC236}">
                  <a16:creationId xmlns:a16="http://schemas.microsoft.com/office/drawing/2014/main" id="{9F1A731D-4EA1-864D-1405-AD6E7FE4E2FB}"/>
                </a:ext>
              </a:extLst>
            </p:cNvPr>
            <p:cNvSpPr txBox="1"/>
            <p:nvPr/>
          </p:nvSpPr>
          <p:spPr>
            <a:xfrm>
              <a:off x="1817874" y="5014480"/>
              <a:ext cx="9170195" cy="708143"/>
            </a:xfrm>
            <a:prstGeom prst="rect">
              <a:avLst/>
            </a:prstGeom>
            <a:noFill/>
          </p:spPr>
          <p:txBody>
            <a:bodyPr wrap="square" rtlCol="0">
              <a:spAutoFit/>
            </a:bodyPr>
            <a:lstStyle/>
            <a:p>
              <a:pPr>
                <a:lnSpc>
                  <a:spcPct val="150000"/>
                </a:lnSpc>
              </a:pPr>
              <a:r>
                <a:rPr lang="en-US" sz="1400" b="1" dirty="0"/>
                <a:t>Image Preprocessing: </a:t>
              </a:r>
              <a:r>
                <a:rPr lang="en-GB" sz="1400" dirty="0"/>
                <a:t>Resized all images to the input size required by the model</a:t>
              </a:r>
            </a:p>
            <a:p>
              <a:pPr>
                <a:lnSpc>
                  <a:spcPct val="150000"/>
                </a:lnSpc>
              </a:pPr>
              <a:r>
                <a:rPr lang="en-US" sz="1400" b="1" dirty="0"/>
                <a:t>Data Augmentation</a:t>
              </a:r>
              <a:r>
                <a:rPr lang="en-GB" sz="1400" b="1" dirty="0"/>
                <a:t>: </a:t>
              </a:r>
              <a:r>
                <a:rPr lang="en-GB" sz="1400" dirty="0"/>
                <a:t>Applied various augmentation techniques to improve model generalization</a:t>
              </a:r>
            </a:p>
          </p:txBody>
        </p:sp>
      </p:grpSp>
      <p:grpSp>
        <p:nvGrpSpPr>
          <p:cNvPr id="76" name="Group 75">
            <a:extLst>
              <a:ext uri="{FF2B5EF4-FFF2-40B4-BE49-F238E27FC236}">
                <a16:creationId xmlns:a16="http://schemas.microsoft.com/office/drawing/2014/main" id="{72C73492-26E1-F60C-06AE-F59B16D264A4}"/>
              </a:ext>
            </a:extLst>
          </p:cNvPr>
          <p:cNvGrpSpPr/>
          <p:nvPr/>
        </p:nvGrpSpPr>
        <p:grpSpPr>
          <a:xfrm>
            <a:off x="1214878" y="2988541"/>
            <a:ext cx="9898396" cy="1258477"/>
            <a:chOff x="1242570" y="4436559"/>
            <a:chExt cx="9898396" cy="1258477"/>
          </a:xfrm>
        </p:grpSpPr>
        <p:sp>
          <p:nvSpPr>
            <p:cNvPr id="77" name="Rectangle: Rounded Corners 76">
              <a:extLst>
                <a:ext uri="{FF2B5EF4-FFF2-40B4-BE49-F238E27FC236}">
                  <a16:creationId xmlns:a16="http://schemas.microsoft.com/office/drawing/2014/main" id="{D8E6F842-BCD3-897A-E457-384177DA7EDC}"/>
                </a:ext>
              </a:extLst>
            </p:cNvPr>
            <p:cNvSpPr/>
            <p:nvPr/>
          </p:nvSpPr>
          <p:spPr>
            <a:xfrm>
              <a:off x="1242570" y="4523658"/>
              <a:ext cx="9898396" cy="1171378"/>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78" name="TextBox 77">
              <a:extLst>
                <a:ext uri="{FF2B5EF4-FFF2-40B4-BE49-F238E27FC236}">
                  <a16:creationId xmlns:a16="http://schemas.microsoft.com/office/drawing/2014/main" id="{B0F22F8F-C1F7-EB75-DB45-20672268E0E0}"/>
                </a:ext>
              </a:extLst>
            </p:cNvPr>
            <p:cNvSpPr txBox="1"/>
            <p:nvPr/>
          </p:nvSpPr>
          <p:spPr>
            <a:xfrm>
              <a:off x="1799530" y="4610646"/>
              <a:ext cx="1814920" cy="510396"/>
            </a:xfrm>
            <a:prstGeom prst="rect">
              <a:avLst/>
            </a:prstGeom>
            <a:noFill/>
          </p:spPr>
          <p:txBody>
            <a:bodyPr wrap="none" rtlCol="0">
              <a:spAutoFit/>
            </a:bodyPr>
            <a:lstStyle/>
            <a:p>
              <a:pPr>
                <a:lnSpc>
                  <a:spcPct val="150000"/>
                </a:lnSpc>
              </a:pPr>
              <a:r>
                <a:rPr lang="en-US" sz="2000" b="1">
                  <a:solidFill>
                    <a:srgbClr val="8696FE"/>
                  </a:solidFill>
                </a:rPr>
                <a:t>Model Setup</a:t>
              </a:r>
              <a:endParaRPr lang="id-ID" sz="2000" b="1">
                <a:solidFill>
                  <a:srgbClr val="8696FE"/>
                </a:solidFill>
              </a:endParaRPr>
            </a:p>
          </p:txBody>
        </p:sp>
        <p:sp>
          <p:nvSpPr>
            <p:cNvPr id="79" name="TextBox 78">
              <a:extLst>
                <a:ext uri="{FF2B5EF4-FFF2-40B4-BE49-F238E27FC236}">
                  <a16:creationId xmlns:a16="http://schemas.microsoft.com/office/drawing/2014/main" id="{9120DB0B-7EFD-0376-198C-65F0672AF703}"/>
                </a:ext>
              </a:extLst>
            </p:cNvPr>
            <p:cNvSpPr txBox="1"/>
            <p:nvPr/>
          </p:nvSpPr>
          <p:spPr>
            <a:xfrm>
              <a:off x="1363903" y="4436559"/>
              <a:ext cx="478016" cy="928459"/>
            </a:xfrm>
            <a:prstGeom prst="rect">
              <a:avLst/>
            </a:prstGeom>
            <a:noFill/>
          </p:spPr>
          <p:txBody>
            <a:bodyPr wrap="none" rtlCol="0">
              <a:spAutoFit/>
            </a:bodyPr>
            <a:lstStyle/>
            <a:p>
              <a:pPr>
                <a:lnSpc>
                  <a:spcPct val="150000"/>
                </a:lnSpc>
              </a:pPr>
              <a:r>
                <a:rPr lang="en-US" sz="4000" b="1">
                  <a:solidFill>
                    <a:srgbClr val="8696FE"/>
                  </a:solidFill>
                </a:rPr>
                <a:t>2</a:t>
              </a:r>
              <a:endParaRPr lang="id-ID" sz="4000" b="1">
                <a:solidFill>
                  <a:srgbClr val="8696FE"/>
                </a:solidFill>
              </a:endParaRPr>
            </a:p>
          </p:txBody>
        </p:sp>
        <p:sp>
          <p:nvSpPr>
            <p:cNvPr id="80" name="TextBox 79">
              <a:extLst>
                <a:ext uri="{FF2B5EF4-FFF2-40B4-BE49-F238E27FC236}">
                  <a16:creationId xmlns:a16="http://schemas.microsoft.com/office/drawing/2014/main" id="{F91342C2-11E8-3AA3-89F5-1028DE791583}"/>
                </a:ext>
              </a:extLst>
            </p:cNvPr>
            <p:cNvSpPr txBox="1"/>
            <p:nvPr/>
          </p:nvSpPr>
          <p:spPr>
            <a:xfrm>
              <a:off x="1817874" y="5077540"/>
              <a:ext cx="9170195" cy="384977"/>
            </a:xfrm>
            <a:prstGeom prst="rect">
              <a:avLst/>
            </a:prstGeom>
            <a:noFill/>
          </p:spPr>
          <p:txBody>
            <a:bodyPr wrap="square" rtlCol="0">
              <a:spAutoFit/>
            </a:bodyPr>
            <a:lstStyle/>
            <a:p>
              <a:pPr>
                <a:lnSpc>
                  <a:spcPct val="150000"/>
                </a:lnSpc>
              </a:pPr>
              <a:r>
                <a:rPr lang="en-GB" sz="1400" dirty="0"/>
                <a:t>Trained </a:t>
              </a:r>
              <a:r>
                <a:rPr lang="en-GB" sz="1400" dirty="0">
                  <a:solidFill>
                    <a:schemeClr val="tx1">
                      <a:lumMod val="75000"/>
                      <a:lumOff val="25000"/>
                    </a:schemeClr>
                  </a:solidFill>
                </a:rPr>
                <a:t>VGGNet19</a:t>
              </a:r>
              <a:r>
                <a:rPr lang="en-GB" sz="1400" dirty="0"/>
                <a:t> (pretrained on ImageNet) to leverage powerful feature extraction capabilities.</a:t>
              </a:r>
            </a:p>
          </p:txBody>
        </p:sp>
      </p:grpSp>
      <p:sp>
        <p:nvSpPr>
          <p:cNvPr id="83" name="Rectangle: Rounded Corners 82">
            <a:extLst>
              <a:ext uri="{FF2B5EF4-FFF2-40B4-BE49-F238E27FC236}">
                <a16:creationId xmlns:a16="http://schemas.microsoft.com/office/drawing/2014/main" id="{3DA6BDE8-EA95-BF90-6560-0DFF1FDE74DD}"/>
              </a:ext>
            </a:extLst>
          </p:cNvPr>
          <p:cNvSpPr/>
          <p:nvPr/>
        </p:nvSpPr>
        <p:spPr>
          <a:xfrm>
            <a:off x="1146802" y="4481393"/>
            <a:ext cx="9966472" cy="1242031"/>
          </a:xfrm>
          <a:prstGeom prst="roundRect">
            <a:avLst>
              <a:gd name="adj" fmla="val 9474"/>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grpSp>
        <p:nvGrpSpPr>
          <p:cNvPr id="87" name="Group 86">
            <a:extLst>
              <a:ext uri="{FF2B5EF4-FFF2-40B4-BE49-F238E27FC236}">
                <a16:creationId xmlns:a16="http://schemas.microsoft.com/office/drawing/2014/main" id="{384884B7-1A28-0AEE-A5DC-388D96BC3C25}"/>
              </a:ext>
            </a:extLst>
          </p:cNvPr>
          <p:cNvGrpSpPr/>
          <p:nvPr/>
        </p:nvGrpSpPr>
        <p:grpSpPr>
          <a:xfrm>
            <a:off x="1336211" y="4377959"/>
            <a:ext cx="9624166" cy="1025958"/>
            <a:chOff x="1383882" y="5261075"/>
            <a:chExt cx="9624166" cy="1025958"/>
          </a:xfrm>
        </p:grpSpPr>
        <p:sp>
          <p:nvSpPr>
            <p:cNvPr id="84" name="TextBox 83">
              <a:extLst>
                <a:ext uri="{FF2B5EF4-FFF2-40B4-BE49-F238E27FC236}">
                  <a16:creationId xmlns:a16="http://schemas.microsoft.com/office/drawing/2014/main" id="{C67658F4-BCB7-30AA-CC45-3A37055DCAAB}"/>
                </a:ext>
              </a:extLst>
            </p:cNvPr>
            <p:cNvSpPr txBox="1"/>
            <p:nvPr/>
          </p:nvSpPr>
          <p:spPr>
            <a:xfrm>
              <a:off x="1819509" y="5435162"/>
              <a:ext cx="2568332" cy="510396"/>
            </a:xfrm>
            <a:prstGeom prst="rect">
              <a:avLst/>
            </a:prstGeom>
            <a:noFill/>
          </p:spPr>
          <p:txBody>
            <a:bodyPr wrap="none" rtlCol="0">
              <a:spAutoFit/>
            </a:bodyPr>
            <a:lstStyle/>
            <a:p>
              <a:pPr>
                <a:lnSpc>
                  <a:spcPct val="150000"/>
                </a:lnSpc>
              </a:pPr>
              <a:r>
                <a:rPr lang="en-US" sz="2000" b="1">
                  <a:solidFill>
                    <a:srgbClr val="8696FE"/>
                  </a:solidFill>
                </a:rPr>
                <a:t>Attack Simulation</a:t>
              </a:r>
              <a:endParaRPr lang="id-ID" sz="2000" b="1">
                <a:solidFill>
                  <a:srgbClr val="8696FE"/>
                </a:solidFill>
              </a:endParaRPr>
            </a:p>
          </p:txBody>
        </p:sp>
        <p:sp>
          <p:nvSpPr>
            <p:cNvPr id="85" name="TextBox 84">
              <a:extLst>
                <a:ext uri="{FF2B5EF4-FFF2-40B4-BE49-F238E27FC236}">
                  <a16:creationId xmlns:a16="http://schemas.microsoft.com/office/drawing/2014/main" id="{4B44805B-9405-E53C-2887-8FA74AE088F9}"/>
                </a:ext>
              </a:extLst>
            </p:cNvPr>
            <p:cNvSpPr txBox="1"/>
            <p:nvPr/>
          </p:nvSpPr>
          <p:spPr>
            <a:xfrm>
              <a:off x="1383882" y="5261075"/>
              <a:ext cx="495649" cy="928459"/>
            </a:xfrm>
            <a:prstGeom prst="rect">
              <a:avLst/>
            </a:prstGeom>
            <a:noFill/>
          </p:spPr>
          <p:txBody>
            <a:bodyPr wrap="none" rtlCol="0">
              <a:spAutoFit/>
            </a:bodyPr>
            <a:lstStyle/>
            <a:p>
              <a:pPr>
                <a:lnSpc>
                  <a:spcPct val="150000"/>
                </a:lnSpc>
              </a:pPr>
              <a:r>
                <a:rPr lang="en-US" sz="4000" b="1">
                  <a:solidFill>
                    <a:srgbClr val="8696FE"/>
                  </a:solidFill>
                </a:rPr>
                <a:t>3</a:t>
              </a:r>
              <a:endParaRPr lang="id-ID" sz="4000" b="1">
                <a:solidFill>
                  <a:srgbClr val="8696FE"/>
                </a:solidFill>
              </a:endParaRPr>
            </a:p>
          </p:txBody>
        </p:sp>
        <p:sp>
          <p:nvSpPr>
            <p:cNvPr id="86" name="TextBox 85">
              <a:extLst>
                <a:ext uri="{FF2B5EF4-FFF2-40B4-BE49-F238E27FC236}">
                  <a16:creationId xmlns:a16="http://schemas.microsoft.com/office/drawing/2014/main" id="{4868FB56-DE28-58F6-CBA5-A884086443B8}"/>
                </a:ext>
              </a:extLst>
            </p:cNvPr>
            <p:cNvSpPr txBox="1"/>
            <p:nvPr/>
          </p:nvSpPr>
          <p:spPr>
            <a:xfrm>
              <a:off x="1837853" y="5902056"/>
              <a:ext cx="9170195" cy="384977"/>
            </a:xfrm>
            <a:prstGeom prst="rect">
              <a:avLst/>
            </a:prstGeom>
            <a:noFill/>
          </p:spPr>
          <p:txBody>
            <a:bodyPr wrap="square" rtlCol="0">
              <a:spAutoFit/>
            </a:bodyPr>
            <a:lstStyle/>
            <a:p>
              <a:pPr>
                <a:lnSpc>
                  <a:spcPct val="150000"/>
                </a:lnSpc>
              </a:pPr>
              <a:r>
                <a:rPr lang="en-GB" sz="1400"/>
                <a:t>Simulated USMM attack on CNN and shown misclassification after the attack.</a:t>
              </a:r>
            </a:p>
          </p:txBody>
        </p:sp>
      </p:grpSp>
    </p:spTree>
    <p:extLst>
      <p:ext uri="{BB962C8B-B14F-4D97-AF65-F5344CB8AC3E}">
        <p14:creationId xmlns:p14="http://schemas.microsoft.com/office/powerpoint/2010/main" val="39272734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886CF-DE98-E7B9-3EB7-67DA2979C27E}"/>
            </a:ext>
          </a:extLst>
        </p:cNvPr>
        <p:cNvGrpSpPr/>
        <p:nvPr/>
      </p:nvGrpSpPr>
      <p:grpSpPr>
        <a:xfrm>
          <a:off x="0" y="0"/>
          <a:ext cx="0" cy="0"/>
          <a:chOff x="0" y="0"/>
          <a:chExt cx="0" cy="0"/>
        </a:xfrm>
      </p:grpSpPr>
      <p:grpSp>
        <p:nvGrpSpPr>
          <p:cNvPr id="75" name="Group 74">
            <a:extLst>
              <a:ext uri="{FF2B5EF4-FFF2-40B4-BE49-F238E27FC236}">
                <a16:creationId xmlns:a16="http://schemas.microsoft.com/office/drawing/2014/main" id="{37F88093-805D-776A-ED21-9FBE9271C941}"/>
              </a:ext>
            </a:extLst>
          </p:cNvPr>
          <p:cNvGrpSpPr/>
          <p:nvPr/>
        </p:nvGrpSpPr>
        <p:grpSpPr>
          <a:xfrm rot="454359">
            <a:off x="-11569" y="5127635"/>
            <a:ext cx="1611354" cy="1141658"/>
            <a:chOff x="-27979" y="5270662"/>
            <a:chExt cx="2140300" cy="1516423"/>
          </a:xfrm>
        </p:grpSpPr>
        <p:grpSp>
          <p:nvGrpSpPr>
            <p:cNvPr id="76" name="Graphic 11">
              <a:extLst>
                <a:ext uri="{FF2B5EF4-FFF2-40B4-BE49-F238E27FC236}">
                  <a16:creationId xmlns:a16="http://schemas.microsoft.com/office/drawing/2014/main" id="{84ED3EA4-C54E-1FDC-74CB-DB5AB2AE00FF}"/>
                </a:ext>
              </a:extLst>
            </p:cNvPr>
            <p:cNvGrpSpPr/>
            <p:nvPr/>
          </p:nvGrpSpPr>
          <p:grpSpPr>
            <a:xfrm>
              <a:off x="847508" y="5270662"/>
              <a:ext cx="1264813" cy="1121269"/>
              <a:chOff x="8944372" y="1327777"/>
              <a:chExt cx="1691064" cy="1499146"/>
            </a:xfrm>
            <a:solidFill>
              <a:schemeClr val="accent4"/>
            </a:solidFill>
          </p:grpSpPr>
          <p:sp>
            <p:nvSpPr>
              <p:cNvPr id="83" name="Freeform: Shape 82">
                <a:extLst>
                  <a:ext uri="{FF2B5EF4-FFF2-40B4-BE49-F238E27FC236}">
                    <a16:creationId xmlns:a16="http://schemas.microsoft.com/office/drawing/2014/main" id="{5C9BB589-A2CE-2CDF-CBF2-0E06E1CAF868}"/>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84" name="Freeform: Shape 83">
                <a:extLst>
                  <a:ext uri="{FF2B5EF4-FFF2-40B4-BE49-F238E27FC236}">
                    <a16:creationId xmlns:a16="http://schemas.microsoft.com/office/drawing/2014/main" id="{B90BD577-E175-F853-A663-7A734D7F70C4}"/>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85" name="Freeform: Shape 84">
                <a:extLst>
                  <a:ext uri="{FF2B5EF4-FFF2-40B4-BE49-F238E27FC236}">
                    <a16:creationId xmlns:a16="http://schemas.microsoft.com/office/drawing/2014/main" id="{CFF8BFFA-1035-C8FA-8AAD-870250964862}"/>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86" name="Freeform: Shape 85">
                <a:extLst>
                  <a:ext uri="{FF2B5EF4-FFF2-40B4-BE49-F238E27FC236}">
                    <a16:creationId xmlns:a16="http://schemas.microsoft.com/office/drawing/2014/main" id="{CF6FD456-DB75-2A55-F3F7-C4C7ED152001}"/>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87" name="Freeform: Shape 86">
                <a:extLst>
                  <a:ext uri="{FF2B5EF4-FFF2-40B4-BE49-F238E27FC236}">
                    <a16:creationId xmlns:a16="http://schemas.microsoft.com/office/drawing/2014/main" id="{B5E514C3-E1D6-D191-1258-D6ED24E132CB}"/>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77" name="Graphic 11">
              <a:extLst>
                <a:ext uri="{FF2B5EF4-FFF2-40B4-BE49-F238E27FC236}">
                  <a16:creationId xmlns:a16="http://schemas.microsoft.com/office/drawing/2014/main" id="{DC980F83-D506-CB87-BED7-28C9597D7C3B}"/>
                </a:ext>
              </a:extLst>
            </p:cNvPr>
            <p:cNvGrpSpPr/>
            <p:nvPr/>
          </p:nvGrpSpPr>
          <p:grpSpPr>
            <a:xfrm>
              <a:off x="-27979" y="5701462"/>
              <a:ext cx="1257220" cy="1085623"/>
              <a:chOff x="7773841" y="1903760"/>
              <a:chExt cx="1680912" cy="1451487"/>
            </a:xfrm>
            <a:solidFill>
              <a:schemeClr val="accent4"/>
            </a:solidFill>
          </p:grpSpPr>
          <p:sp>
            <p:nvSpPr>
              <p:cNvPr id="78" name="Freeform: Shape 77">
                <a:extLst>
                  <a:ext uri="{FF2B5EF4-FFF2-40B4-BE49-F238E27FC236}">
                    <a16:creationId xmlns:a16="http://schemas.microsoft.com/office/drawing/2014/main" id="{8A675EA6-E65B-94F1-90E4-26C8948DCE2E}"/>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79" name="Freeform: Shape 78">
                <a:extLst>
                  <a:ext uri="{FF2B5EF4-FFF2-40B4-BE49-F238E27FC236}">
                    <a16:creationId xmlns:a16="http://schemas.microsoft.com/office/drawing/2014/main" id="{B167B697-5CF5-0B9A-9572-BA417B7F7BB2}"/>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80" name="Freeform: Shape 79">
                <a:extLst>
                  <a:ext uri="{FF2B5EF4-FFF2-40B4-BE49-F238E27FC236}">
                    <a16:creationId xmlns:a16="http://schemas.microsoft.com/office/drawing/2014/main" id="{44AE7DDE-D94C-6E7E-EC55-3CF3FA0ECECB}"/>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81" name="Freeform: Shape 80">
                <a:extLst>
                  <a:ext uri="{FF2B5EF4-FFF2-40B4-BE49-F238E27FC236}">
                    <a16:creationId xmlns:a16="http://schemas.microsoft.com/office/drawing/2014/main" id="{FA28FCA4-01DC-6598-E0CB-6BBF747E7B6F}"/>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82" name="Freeform: Shape 81">
                <a:extLst>
                  <a:ext uri="{FF2B5EF4-FFF2-40B4-BE49-F238E27FC236}">
                    <a16:creationId xmlns:a16="http://schemas.microsoft.com/office/drawing/2014/main" id="{58E8C390-9095-AB9B-44E1-7B7503F90911}"/>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4" name="Google Shape;544;p14">
            <a:extLst>
              <a:ext uri="{FF2B5EF4-FFF2-40B4-BE49-F238E27FC236}">
                <a16:creationId xmlns:a16="http://schemas.microsoft.com/office/drawing/2014/main" id="{7ADBC99E-3D9F-D461-C102-3EA1C1EDD431}"/>
              </a:ext>
            </a:extLst>
          </p:cNvPr>
          <p:cNvSpPr/>
          <p:nvPr/>
        </p:nvSpPr>
        <p:spPr>
          <a:xfrm rot="18696891" flipH="1">
            <a:off x="255894" y="1200837"/>
            <a:ext cx="481602" cy="48160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6" name="TextBox 35">
            <a:extLst>
              <a:ext uri="{FF2B5EF4-FFF2-40B4-BE49-F238E27FC236}">
                <a16:creationId xmlns:a16="http://schemas.microsoft.com/office/drawing/2014/main" id="{07E2216E-DEDE-5119-50BF-5AC9C3B2ADC8}"/>
              </a:ext>
            </a:extLst>
          </p:cNvPr>
          <p:cNvSpPr txBox="1"/>
          <p:nvPr/>
        </p:nvSpPr>
        <p:spPr>
          <a:xfrm>
            <a:off x="3196012" y="428082"/>
            <a:ext cx="5471889" cy="646331"/>
          </a:xfrm>
          <a:prstGeom prst="rect">
            <a:avLst/>
          </a:prstGeom>
          <a:noFill/>
        </p:spPr>
        <p:txBody>
          <a:bodyPr wrap="square" rtlCol="0">
            <a:spAutoFit/>
          </a:bodyPr>
          <a:lstStyle/>
          <a:p>
            <a:pPr algn="ctr"/>
            <a:r>
              <a:rPr lang="en-GB" sz="3600" b="1">
                <a:solidFill>
                  <a:schemeClr val="accent3"/>
                </a:solidFill>
                <a:latin typeface="Outfit Medium" pitchFamily="2" charset="0"/>
              </a:rPr>
              <a:t>Project Completion</a:t>
            </a:r>
            <a:endParaRPr lang="en-ID" sz="3600" b="1">
              <a:solidFill>
                <a:schemeClr val="accent3"/>
              </a:solidFill>
              <a:latin typeface="Outfit Medium" pitchFamily="2" charset="0"/>
            </a:endParaRPr>
          </a:p>
        </p:txBody>
      </p:sp>
      <p:sp>
        <p:nvSpPr>
          <p:cNvPr id="73" name="Google Shape;544;p14">
            <a:extLst>
              <a:ext uri="{FF2B5EF4-FFF2-40B4-BE49-F238E27FC236}">
                <a16:creationId xmlns:a16="http://schemas.microsoft.com/office/drawing/2014/main" id="{F1D57817-D4DC-FDB4-CAA6-539538DF72D1}"/>
              </a:ext>
            </a:extLst>
          </p:cNvPr>
          <p:cNvSpPr/>
          <p:nvPr/>
        </p:nvSpPr>
        <p:spPr>
          <a:xfrm rot="18696891" flipH="1">
            <a:off x="10473845" y="999181"/>
            <a:ext cx="1071814" cy="1071814"/>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pic>
        <p:nvPicPr>
          <p:cNvPr id="2" name="Picture 1" descr="A diagram of a process&#10;&#10;Description automatically generated">
            <a:extLst>
              <a:ext uri="{FF2B5EF4-FFF2-40B4-BE49-F238E27FC236}">
                <a16:creationId xmlns:a16="http://schemas.microsoft.com/office/drawing/2014/main" id="{4FCC5AA4-B17F-E2E5-0026-F94FFCB3BC94}"/>
              </a:ext>
            </a:extLst>
          </p:cNvPr>
          <p:cNvPicPr>
            <a:picLocks noChangeAspect="1"/>
          </p:cNvPicPr>
          <p:nvPr/>
        </p:nvPicPr>
        <p:blipFill>
          <a:blip r:embed="rId3"/>
          <a:stretch>
            <a:fillRect/>
          </a:stretch>
        </p:blipFill>
        <p:spPr>
          <a:xfrm>
            <a:off x="1183773" y="1107591"/>
            <a:ext cx="9847384" cy="4962769"/>
          </a:xfrm>
          <a:prstGeom prst="rect">
            <a:avLst/>
          </a:prstGeom>
        </p:spPr>
      </p:pic>
      <p:pic>
        <p:nvPicPr>
          <p:cNvPr id="4" name="Picture 3" descr="A red location pin with a black background&#10;&#10;Description automatically generated">
            <a:extLst>
              <a:ext uri="{FF2B5EF4-FFF2-40B4-BE49-F238E27FC236}">
                <a16:creationId xmlns:a16="http://schemas.microsoft.com/office/drawing/2014/main" id="{BAD62783-4E96-F49A-AA99-BD9278AFDF9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496260" y="723581"/>
            <a:ext cx="679900" cy="679900"/>
          </a:xfrm>
          <a:prstGeom prst="rect">
            <a:avLst/>
          </a:prstGeom>
        </p:spPr>
      </p:pic>
    </p:spTree>
    <p:extLst>
      <p:ext uri="{BB962C8B-B14F-4D97-AF65-F5344CB8AC3E}">
        <p14:creationId xmlns:p14="http://schemas.microsoft.com/office/powerpoint/2010/main" val="14531878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28DD8-CC13-1193-9767-6D9201FD2CB6}"/>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E9B6CBA2-C40E-1654-CE53-FB9345DBBF80}"/>
              </a:ext>
            </a:extLst>
          </p:cNvPr>
          <p:cNvSpPr txBox="1"/>
          <p:nvPr/>
        </p:nvSpPr>
        <p:spPr>
          <a:xfrm>
            <a:off x="2324669" y="265825"/>
            <a:ext cx="7542662" cy="769441"/>
          </a:xfrm>
          <a:prstGeom prst="rect">
            <a:avLst/>
          </a:prstGeom>
          <a:noFill/>
        </p:spPr>
        <p:txBody>
          <a:bodyPr wrap="square" rtlCol="0">
            <a:spAutoFit/>
          </a:bodyPr>
          <a:lstStyle/>
          <a:p>
            <a:pPr algn="ctr"/>
            <a:r>
              <a:rPr lang="en-GB" sz="4400" b="1">
                <a:solidFill>
                  <a:schemeClr val="accent3"/>
                </a:solidFill>
                <a:latin typeface="Outfit Medium" pitchFamily="2" charset="0"/>
              </a:rPr>
              <a:t>References</a:t>
            </a:r>
            <a:endParaRPr lang="en-ID" sz="4400" b="1">
              <a:solidFill>
                <a:schemeClr val="accent3"/>
              </a:solidFill>
              <a:latin typeface="Outfit Medium" pitchFamily="2" charset="0"/>
            </a:endParaRPr>
          </a:p>
        </p:txBody>
      </p:sp>
      <p:sp>
        <p:nvSpPr>
          <p:cNvPr id="60" name="Google Shape;544;p14">
            <a:extLst>
              <a:ext uri="{FF2B5EF4-FFF2-40B4-BE49-F238E27FC236}">
                <a16:creationId xmlns:a16="http://schemas.microsoft.com/office/drawing/2014/main" id="{4F921B55-8B51-7A3D-7557-F72CF65B0271}"/>
              </a:ext>
            </a:extLst>
          </p:cNvPr>
          <p:cNvSpPr/>
          <p:nvPr/>
        </p:nvSpPr>
        <p:spPr>
          <a:xfrm rot="9755937" flipH="1">
            <a:off x="330877" y="306828"/>
            <a:ext cx="813556" cy="8135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61" name="Google Shape;544;p14">
            <a:extLst>
              <a:ext uri="{FF2B5EF4-FFF2-40B4-BE49-F238E27FC236}">
                <a16:creationId xmlns:a16="http://schemas.microsoft.com/office/drawing/2014/main" id="{349045F4-E516-2E8D-9B28-DDC1041EB7F4}"/>
              </a:ext>
            </a:extLst>
          </p:cNvPr>
          <p:cNvSpPr/>
          <p:nvPr/>
        </p:nvSpPr>
        <p:spPr>
          <a:xfrm rot="2730025" flipH="1">
            <a:off x="10842694" y="5806206"/>
            <a:ext cx="494018" cy="49401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2" name="TextBox 1">
            <a:extLst>
              <a:ext uri="{FF2B5EF4-FFF2-40B4-BE49-F238E27FC236}">
                <a16:creationId xmlns:a16="http://schemas.microsoft.com/office/drawing/2014/main" id="{DBF2333D-1D83-7A2E-94E2-4EEA0D702DB7}"/>
              </a:ext>
            </a:extLst>
          </p:cNvPr>
          <p:cNvSpPr txBox="1"/>
          <p:nvPr/>
        </p:nvSpPr>
        <p:spPr>
          <a:xfrm>
            <a:off x="718462" y="1035266"/>
            <a:ext cx="10720552" cy="3065455"/>
          </a:xfrm>
          <a:prstGeom prst="rect">
            <a:avLst/>
          </a:prstGeom>
          <a:noFill/>
        </p:spPr>
        <p:txBody>
          <a:bodyPr wrap="square" rtlCol="0">
            <a:spAutoFit/>
          </a:bodyPr>
          <a:lstStyle>
            <a:defPPr>
              <a:defRPr lang="en-US"/>
            </a:defPPr>
            <a:lvl1pPr>
              <a:lnSpc>
                <a:spcPct val="120000"/>
              </a:lnSpc>
              <a:defRPr sz="1200" b="0" i="0">
                <a:solidFill>
                  <a:schemeClr val="tx1">
                    <a:lumMod val="50000"/>
                    <a:lumOff val="50000"/>
                  </a:schemeClr>
                </a:solidFill>
                <a:effectLst/>
              </a:defRPr>
            </a:lvl1pPr>
          </a:lstStyle>
          <a:p>
            <a:pPr algn="just"/>
            <a:r>
              <a:rPr lang="en-US" sz="1800">
                <a:solidFill>
                  <a:schemeClr val="tx1"/>
                </a:solidFill>
              </a:rPr>
              <a:t>[1] </a:t>
            </a:r>
            <a:r>
              <a:rPr lang="en-US" sz="1800">
                <a:solidFill>
                  <a:schemeClr val="tx1"/>
                </a:solidFill>
                <a:ea typeface="+mn-lt"/>
                <a:cs typeface="+mn-lt"/>
              </a:rPr>
              <a:t>Tao Wang, Zijian Ying, </a:t>
            </a:r>
            <a:r>
              <a:rPr lang="en-US" sz="1800" err="1">
                <a:solidFill>
                  <a:schemeClr val="tx1"/>
                </a:solidFill>
                <a:ea typeface="+mn-lt"/>
                <a:cs typeface="+mn-lt"/>
              </a:rPr>
              <a:t>Qianmu</a:t>
            </a:r>
            <a:r>
              <a:rPr lang="en-US" sz="1800">
                <a:solidFill>
                  <a:schemeClr val="tx1"/>
                </a:solidFill>
                <a:ea typeface="+mn-lt"/>
                <a:cs typeface="+mn-lt"/>
              </a:rPr>
              <a:t> Li, and </a:t>
            </a:r>
            <a:r>
              <a:rPr lang="en-US" sz="1800" err="1">
                <a:solidFill>
                  <a:schemeClr val="tx1"/>
                </a:solidFill>
                <a:ea typeface="+mn-lt"/>
                <a:cs typeface="+mn-lt"/>
              </a:rPr>
              <a:t>Zhichao</a:t>
            </a:r>
            <a:r>
              <a:rPr lang="en-US" sz="1800">
                <a:solidFill>
                  <a:schemeClr val="tx1"/>
                </a:solidFill>
                <a:ea typeface="+mn-lt"/>
                <a:cs typeface="+mn-lt"/>
              </a:rPr>
              <a:t> Lian, "Boost Adversarial Transferability by Uniform Scale and Mix Mask Method," </a:t>
            </a:r>
            <a:r>
              <a:rPr lang="en-US" sz="1800" i="1" err="1">
                <a:solidFill>
                  <a:schemeClr val="tx1"/>
                </a:solidFill>
                <a:ea typeface="+mn-lt"/>
                <a:cs typeface="+mn-lt"/>
              </a:rPr>
              <a:t>arXiv</a:t>
            </a:r>
            <a:r>
              <a:rPr lang="en-US" sz="1800" i="1">
                <a:solidFill>
                  <a:schemeClr val="tx1"/>
                </a:solidFill>
                <a:ea typeface="+mn-lt"/>
                <a:cs typeface="+mn-lt"/>
              </a:rPr>
              <a:t> preprint arXiv:2311.12051v1</a:t>
            </a:r>
            <a:r>
              <a:rPr lang="en-US" sz="1800">
                <a:solidFill>
                  <a:schemeClr val="tx1"/>
                </a:solidFill>
                <a:ea typeface="+mn-lt"/>
                <a:cs typeface="+mn-lt"/>
              </a:rPr>
              <a:t>, 2023.</a:t>
            </a:r>
            <a:endParaRPr lang="en-US" sz="1800">
              <a:solidFill>
                <a:schemeClr val="tx1"/>
              </a:solidFill>
              <a:cs typeface="Calibri"/>
            </a:endParaRPr>
          </a:p>
          <a:p>
            <a:pPr algn="just"/>
            <a:endParaRPr lang="en-US" sz="1800">
              <a:solidFill>
                <a:schemeClr val="tx1"/>
              </a:solidFill>
            </a:endParaRPr>
          </a:p>
          <a:p>
            <a:pPr algn="just"/>
            <a:r>
              <a:rPr lang="en-US" sz="1800">
                <a:solidFill>
                  <a:schemeClr val="tx1"/>
                </a:solidFill>
              </a:rPr>
              <a:t>[2] </a:t>
            </a:r>
            <a:r>
              <a:rPr lang="en-US" sz="1800">
                <a:solidFill>
                  <a:schemeClr val="tx1"/>
                </a:solidFill>
                <a:ea typeface="+mn-lt"/>
                <a:cs typeface="+mn-lt"/>
              </a:rPr>
              <a:t>Arjun Nitin </a:t>
            </a:r>
            <a:r>
              <a:rPr lang="en-US" sz="1800" err="1">
                <a:solidFill>
                  <a:schemeClr val="tx1"/>
                </a:solidFill>
                <a:ea typeface="+mn-lt"/>
                <a:cs typeface="+mn-lt"/>
              </a:rPr>
              <a:t>Bhagoji</a:t>
            </a:r>
            <a:r>
              <a:rPr lang="en-US" sz="1800">
                <a:solidFill>
                  <a:schemeClr val="tx1"/>
                </a:solidFill>
                <a:ea typeface="+mn-lt"/>
                <a:cs typeface="+mn-lt"/>
              </a:rPr>
              <a:t>, Warren He, Bo Li, and Dawn Song, "Practical Black-box Attacks on Deep Neural Networks using Efficient Query Mechanisms," in </a:t>
            </a:r>
            <a:r>
              <a:rPr lang="en-US" sz="1800" i="1">
                <a:solidFill>
                  <a:schemeClr val="tx1"/>
                </a:solidFill>
                <a:ea typeface="+mn-lt"/>
                <a:cs typeface="+mn-lt"/>
              </a:rPr>
              <a:t>Proceedings of the European Conference on Computer Vision (ECCV)</a:t>
            </a:r>
            <a:r>
              <a:rPr lang="en-US" sz="1800">
                <a:solidFill>
                  <a:schemeClr val="tx1"/>
                </a:solidFill>
                <a:ea typeface="+mn-lt"/>
                <a:cs typeface="+mn-lt"/>
              </a:rPr>
              <a:t>, 2018, pp. 154-169.</a:t>
            </a:r>
            <a:endParaRPr lang="en-US" sz="1800">
              <a:solidFill>
                <a:schemeClr val="tx1"/>
              </a:solidFill>
              <a:cs typeface="Calibri"/>
            </a:endParaRPr>
          </a:p>
          <a:p>
            <a:pPr algn="just"/>
            <a:endParaRPr lang="en-US" sz="1800">
              <a:solidFill>
                <a:schemeClr val="tx1"/>
              </a:solidFill>
            </a:endParaRPr>
          </a:p>
          <a:p>
            <a:pPr algn="just"/>
            <a:r>
              <a:rPr lang="en-US" sz="1800">
                <a:solidFill>
                  <a:schemeClr val="tx1"/>
                </a:solidFill>
              </a:rPr>
              <a:t>[3] </a:t>
            </a:r>
            <a:r>
              <a:rPr lang="en-US" sz="1800">
                <a:solidFill>
                  <a:schemeClr val="tx1"/>
                </a:solidFill>
                <a:ea typeface="+mn-lt"/>
                <a:cs typeface="+mn-lt"/>
              </a:rPr>
              <a:t>N. Akhtar, "Addressing the Transferability Gap in Universal Adversarial Perturbations," </a:t>
            </a:r>
            <a:r>
              <a:rPr lang="en-US" sz="1800" i="1" err="1">
                <a:solidFill>
                  <a:schemeClr val="tx1"/>
                </a:solidFill>
                <a:ea typeface="+mn-lt"/>
                <a:cs typeface="+mn-lt"/>
              </a:rPr>
              <a:t>arXiv</a:t>
            </a:r>
            <a:r>
              <a:rPr lang="en-US" sz="1800" i="1">
                <a:solidFill>
                  <a:schemeClr val="tx1"/>
                </a:solidFill>
                <a:ea typeface="+mn-lt"/>
                <a:cs typeface="+mn-lt"/>
              </a:rPr>
              <a:t> preprint arXiv:2210.05968</a:t>
            </a:r>
            <a:r>
              <a:rPr lang="en-US" sz="1800">
                <a:solidFill>
                  <a:schemeClr val="tx1"/>
                </a:solidFill>
                <a:ea typeface="+mn-lt"/>
                <a:cs typeface="+mn-lt"/>
              </a:rPr>
              <a:t>, 2022.</a:t>
            </a:r>
          </a:p>
        </p:txBody>
      </p:sp>
    </p:spTree>
    <p:extLst>
      <p:ext uri="{BB962C8B-B14F-4D97-AF65-F5344CB8AC3E}">
        <p14:creationId xmlns:p14="http://schemas.microsoft.com/office/powerpoint/2010/main" val="33289917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A37704-759E-284E-A925-0D9DA8FB9A3C}"/>
              </a:ext>
            </a:extLst>
          </p:cNvPr>
          <p:cNvSpPr txBox="1"/>
          <p:nvPr/>
        </p:nvSpPr>
        <p:spPr>
          <a:xfrm>
            <a:off x="2370461" y="2138759"/>
            <a:ext cx="7210628" cy="1862048"/>
          </a:xfrm>
          <a:prstGeom prst="rect">
            <a:avLst/>
          </a:prstGeom>
          <a:noFill/>
        </p:spPr>
        <p:txBody>
          <a:bodyPr wrap="none" rtlCol="0">
            <a:spAutoFit/>
          </a:bodyPr>
          <a:lstStyle/>
          <a:p>
            <a:r>
              <a:rPr lang="id-ID" sz="11500">
                <a:solidFill>
                  <a:schemeClr val="tx2">
                    <a:lumMod val="75000"/>
                    <a:lumOff val="25000"/>
                  </a:schemeClr>
                </a:solidFill>
                <a:latin typeface="Outfit Medium" pitchFamily="2" charset="0"/>
              </a:rPr>
              <a:t>Thank </a:t>
            </a:r>
            <a:r>
              <a:rPr lang="id-ID" sz="11500">
                <a:solidFill>
                  <a:schemeClr val="accent3"/>
                </a:solidFill>
                <a:latin typeface="Outfit Medium" pitchFamily="2" charset="0"/>
              </a:rPr>
              <a:t>You</a:t>
            </a:r>
            <a:endParaRPr lang="en-ID" sz="11500">
              <a:solidFill>
                <a:schemeClr val="accent3"/>
              </a:solidFill>
              <a:latin typeface="Outfit Medium" pitchFamily="2" charset="0"/>
            </a:endParaRPr>
          </a:p>
        </p:txBody>
      </p:sp>
      <p:sp>
        <p:nvSpPr>
          <p:cNvPr id="6" name="Google Shape;544;p14">
            <a:extLst>
              <a:ext uri="{FF2B5EF4-FFF2-40B4-BE49-F238E27FC236}">
                <a16:creationId xmlns:a16="http://schemas.microsoft.com/office/drawing/2014/main" id="{99721CD5-E647-47BD-7543-284302BF6315}"/>
              </a:ext>
            </a:extLst>
          </p:cNvPr>
          <p:cNvSpPr/>
          <p:nvPr/>
        </p:nvSpPr>
        <p:spPr>
          <a:xfrm rot="20665999" flipH="1">
            <a:off x="9474752" y="1162056"/>
            <a:ext cx="1532856" cy="1532856"/>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7" name="Google Shape;544;p14">
            <a:extLst>
              <a:ext uri="{FF2B5EF4-FFF2-40B4-BE49-F238E27FC236}">
                <a16:creationId xmlns:a16="http://schemas.microsoft.com/office/drawing/2014/main" id="{9A0B714D-73EB-716F-B1CF-EFD36AD955C2}"/>
              </a:ext>
            </a:extLst>
          </p:cNvPr>
          <p:cNvSpPr/>
          <p:nvPr/>
        </p:nvSpPr>
        <p:spPr>
          <a:xfrm rot="20665999" flipH="1">
            <a:off x="1566227" y="4339389"/>
            <a:ext cx="881102" cy="881102"/>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Tree>
    <p:extLst>
      <p:ext uri="{BB962C8B-B14F-4D97-AF65-F5344CB8AC3E}">
        <p14:creationId xmlns:p14="http://schemas.microsoft.com/office/powerpoint/2010/main" val="3656841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9">
            <a:extLst>
              <a:ext uri="{FF2B5EF4-FFF2-40B4-BE49-F238E27FC236}">
                <a16:creationId xmlns:a16="http://schemas.microsoft.com/office/drawing/2014/main" id="{086DFD1F-EBE1-B6BD-799E-3ECDA0BE6160}"/>
              </a:ext>
            </a:extLst>
          </p:cNvPr>
          <p:cNvSpPr/>
          <p:nvPr/>
        </p:nvSpPr>
        <p:spPr>
          <a:xfrm flipH="1">
            <a:off x="-68238" y="3755977"/>
            <a:ext cx="2668923" cy="3101071"/>
          </a:xfrm>
          <a:custGeom>
            <a:avLst/>
            <a:gdLst>
              <a:gd name="connsiteX0" fmla="*/ 3426106 w 5205046"/>
              <a:gd name="connsiteY0" fmla="*/ 0 h 5910952"/>
              <a:gd name="connsiteX1" fmla="*/ 5059192 w 5205046"/>
              <a:gd name="connsiteY1" fmla="*/ 413513 h 5910952"/>
              <a:gd name="connsiteX2" fmla="*/ 5205046 w 5205046"/>
              <a:gd name="connsiteY2" fmla="*/ 502121 h 5910952"/>
              <a:gd name="connsiteX3" fmla="*/ 5205046 w 5205046"/>
              <a:gd name="connsiteY3" fmla="*/ 5910952 h 5910952"/>
              <a:gd name="connsiteX4" fmla="*/ 1071946 w 5205046"/>
              <a:gd name="connsiteY4" fmla="*/ 5910952 h 5910952"/>
              <a:gd name="connsiteX5" fmla="*/ 1003484 w 5205046"/>
              <a:gd name="connsiteY5" fmla="*/ 5848729 h 5910952"/>
              <a:gd name="connsiteX6" fmla="*/ 0 w 5205046"/>
              <a:gd name="connsiteY6" fmla="*/ 3426106 h 5910952"/>
              <a:gd name="connsiteX7" fmla="*/ 3426106 w 5205046"/>
              <a:gd name="connsiteY7" fmla="*/ 0 h 591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5046" h="5910952">
                <a:moveTo>
                  <a:pt x="3426106" y="0"/>
                </a:moveTo>
                <a:cubicBezTo>
                  <a:pt x="4017414" y="0"/>
                  <a:pt x="4573735" y="149797"/>
                  <a:pt x="5059192" y="413513"/>
                </a:cubicBezTo>
                <a:lnTo>
                  <a:pt x="5205046" y="502121"/>
                </a:lnTo>
                <a:lnTo>
                  <a:pt x="5205046" y="5910952"/>
                </a:lnTo>
                <a:lnTo>
                  <a:pt x="1071946" y="5910952"/>
                </a:lnTo>
                <a:lnTo>
                  <a:pt x="1003484" y="5848729"/>
                </a:lnTo>
                <a:cubicBezTo>
                  <a:pt x="383480" y="5228726"/>
                  <a:pt x="0" y="4372199"/>
                  <a:pt x="0" y="3426106"/>
                </a:cubicBezTo>
                <a:cubicBezTo>
                  <a:pt x="0" y="1533920"/>
                  <a:pt x="1533920" y="0"/>
                  <a:pt x="3426106" y="0"/>
                </a:cubicBezTo>
                <a:close/>
              </a:path>
            </a:pathLst>
          </a:custGeom>
          <a:gradFill flip="none" rotWithShape="1">
            <a:gsLst>
              <a:gs pos="0">
                <a:schemeClr val="accent1">
                  <a:alpha val="82000"/>
                </a:schemeClr>
              </a:gs>
              <a:gs pos="60000">
                <a:schemeClr val="accent2">
                  <a:alpha val="86000"/>
                </a:schemeClr>
              </a:gs>
              <a:gs pos="100000">
                <a:schemeClr val="accent3"/>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lt1"/>
              </a:solidFill>
              <a:sym typeface="Arial"/>
            </a:endParaRPr>
          </a:p>
        </p:txBody>
      </p:sp>
      <p:sp>
        <p:nvSpPr>
          <p:cNvPr id="37" name="Google Shape;544;p14">
            <a:extLst>
              <a:ext uri="{FF2B5EF4-FFF2-40B4-BE49-F238E27FC236}">
                <a16:creationId xmlns:a16="http://schemas.microsoft.com/office/drawing/2014/main" id="{4AD2EBA6-8B51-C8BD-F4A6-C9D81DFBAAAD}"/>
              </a:ext>
            </a:extLst>
          </p:cNvPr>
          <p:cNvSpPr/>
          <p:nvPr/>
        </p:nvSpPr>
        <p:spPr>
          <a:xfrm rot="18696891" flipH="1">
            <a:off x="11160757" y="5818111"/>
            <a:ext cx="850478" cy="850478"/>
          </a:xfrm>
          <a:prstGeom prst="ellipse">
            <a:avLst/>
          </a:prstGeom>
          <a:gradFill>
            <a:gsLst>
              <a:gs pos="0">
                <a:schemeClr val="accent3">
                  <a:alpha val="0"/>
                </a:schemeClr>
              </a:gs>
              <a:gs pos="20000">
                <a:schemeClr val="accent3">
                  <a:alpha val="0"/>
                </a:schemeClr>
              </a:gs>
              <a:gs pos="100000">
                <a:schemeClr val="accent4"/>
              </a:gs>
            </a:gsLst>
            <a:lin ang="11400000" scaled="0"/>
          </a:gradFill>
          <a:ln>
            <a:noFill/>
          </a:ln>
        </p:spPr>
        <p:txBody>
          <a:bodyPr spcFirstLastPara="1" wrap="square" lIns="91425" tIns="45700" rIns="91425" bIns="45700" anchor="ctr" anchorCtr="0">
            <a:noAutofit/>
          </a:bodyPr>
          <a:lstStyle/>
          <a:p>
            <a:pPr algn="ctr">
              <a:buClr>
                <a:srgbClr val="000000"/>
              </a:buClr>
            </a:pPr>
            <a:endParaRPr>
              <a:latin typeface="Arial"/>
              <a:cs typeface="Arial"/>
              <a:sym typeface="Arial"/>
            </a:endParaRPr>
          </a:p>
        </p:txBody>
      </p:sp>
      <p:sp>
        <p:nvSpPr>
          <p:cNvPr id="3" name="TextBox 2">
            <a:extLst>
              <a:ext uri="{FF2B5EF4-FFF2-40B4-BE49-F238E27FC236}">
                <a16:creationId xmlns:a16="http://schemas.microsoft.com/office/drawing/2014/main" id="{0EC93B65-7C05-4CD3-7929-559CFAE8DFD1}"/>
              </a:ext>
            </a:extLst>
          </p:cNvPr>
          <p:cNvSpPr txBox="1"/>
          <p:nvPr/>
        </p:nvSpPr>
        <p:spPr>
          <a:xfrm>
            <a:off x="2285107" y="349197"/>
            <a:ext cx="5495785" cy="646331"/>
          </a:xfrm>
          <a:prstGeom prst="rect">
            <a:avLst/>
          </a:prstGeom>
          <a:noFill/>
        </p:spPr>
        <p:txBody>
          <a:bodyPr wrap="square" lIns="91440" tIns="45720" rIns="91440" bIns="45720" rtlCol="0" anchor="t">
            <a:spAutoFit/>
          </a:bodyPr>
          <a:lstStyle/>
          <a:p>
            <a:r>
              <a:rPr lang="en-US" sz="3600">
                <a:solidFill>
                  <a:schemeClr val="tx1">
                    <a:lumMod val="75000"/>
                    <a:lumOff val="25000"/>
                  </a:schemeClr>
                </a:solidFill>
                <a:latin typeface="Outfit Medium"/>
              </a:rPr>
              <a:t>DenseNet</a:t>
            </a:r>
            <a:r>
              <a:rPr lang="en-US" sz="3600">
                <a:solidFill>
                  <a:srgbClr val="9991E7"/>
                </a:solidFill>
                <a:latin typeface="Outfit Medium"/>
              </a:rPr>
              <a:t>121</a:t>
            </a:r>
            <a:endParaRPr lang="en-US" sz="3600">
              <a:solidFill>
                <a:srgbClr val="8696FE"/>
              </a:solidFill>
              <a:latin typeface="Outfit Medium"/>
            </a:endParaRPr>
          </a:p>
        </p:txBody>
      </p:sp>
      <p:sp>
        <p:nvSpPr>
          <p:cNvPr id="15" name="Rectangle: Rounded Corners 14">
            <a:extLst>
              <a:ext uri="{FF2B5EF4-FFF2-40B4-BE49-F238E27FC236}">
                <a16:creationId xmlns:a16="http://schemas.microsoft.com/office/drawing/2014/main" id="{8DE2CDAE-1781-75EA-17D1-8F36F42AA298}"/>
              </a:ext>
            </a:extLst>
          </p:cNvPr>
          <p:cNvSpPr/>
          <p:nvPr/>
        </p:nvSpPr>
        <p:spPr>
          <a:xfrm>
            <a:off x="1102301" y="1429830"/>
            <a:ext cx="10745276" cy="1183300"/>
          </a:xfrm>
          <a:prstGeom prst="roundRect">
            <a:avLst>
              <a:gd name="adj" fmla="val 7241"/>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grpSp>
        <p:nvGrpSpPr>
          <p:cNvPr id="24" name="Group 23">
            <a:extLst>
              <a:ext uri="{FF2B5EF4-FFF2-40B4-BE49-F238E27FC236}">
                <a16:creationId xmlns:a16="http://schemas.microsoft.com/office/drawing/2014/main" id="{D02355FC-DFAF-CF8C-225D-B7C68D5664C1}"/>
              </a:ext>
            </a:extLst>
          </p:cNvPr>
          <p:cNvGrpSpPr/>
          <p:nvPr/>
        </p:nvGrpSpPr>
        <p:grpSpPr>
          <a:xfrm rot="21145641" flipV="1">
            <a:off x="-8886" y="35560"/>
            <a:ext cx="1802236" cy="1276898"/>
            <a:chOff x="-27979" y="5270662"/>
            <a:chExt cx="2140300" cy="1516423"/>
          </a:xfrm>
        </p:grpSpPr>
        <p:grpSp>
          <p:nvGrpSpPr>
            <p:cNvPr id="25" name="Graphic 11">
              <a:extLst>
                <a:ext uri="{FF2B5EF4-FFF2-40B4-BE49-F238E27FC236}">
                  <a16:creationId xmlns:a16="http://schemas.microsoft.com/office/drawing/2014/main" id="{4BCBCF9F-8211-68C2-C8B1-6243AFC1540F}"/>
                </a:ext>
              </a:extLst>
            </p:cNvPr>
            <p:cNvGrpSpPr/>
            <p:nvPr/>
          </p:nvGrpSpPr>
          <p:grpSpPr>
            <a:xfrm>
              <a:off x="847508" y="5270662"/>
              <a:ext cx="1264813" cy="1121269"/>
              <a:chOff x="8944372" y="1327777"/>
              <a:chExt cx="1691064" cy="1499146"/>
            </a:xfrm>
            <a:solidFill>
              <a:schemeClr val="accent4"/>
            </a:solidFill>
          </p:grpSpPr>
          <p:sp>
            <p:nvSpPr>
              <p:cNvPr id="32" name="Freeform: Shape 31">
                <a:extLst>
                  <a:ext uri="{FF2B5EF4-FFF2-40B4-BE49-F238E27FC236}">
                    <a16:creationId xmlns:a16="http://schemas.microsoft.com/office/drawing/2014/main" id="{51D29B81-6BBA-02FA-60A2-9A017630C179}"/>
                  </a:ext>
                </a:extLst>
              </p:cNvPr>
              <p:cNvSpPr/>
              <p:nvPr/>
            </p:nvSpPr>
            <p:spPr>
              <a:xfrm rot="-3466704">
                <a:off x="8789207" y="1753651"/>
                <a:ext cx="713026" cy="26613"/>
              </a:xfrm>
              <a:custGeom>
                <a:avLst/>
                <a:gdLst>
                  <a:gd name="connsiteX0" fmla="*/ 0 w 713026"/>
                  <a:gd name="connsiteY0" fmla="*/ 0 h 26613"/>
                  <a:gd name="connsiteX1" fmla="*/ 713027 w 713026"/>
                  <a:gd name="connsiteY1" fmla="*/ 0 h 26613"/>
                  <a:gd name="connsiteX2" fmla="*/ 713027 w 713026"/>
                  <a:gd name="connsiteY2" fmla="*/ 26613 h 26613"/>
                  <a:gd name="connsiteX3" fmla="*/ 0 w 713026"/>
                  <a:gd name="connsiteY3" fmla="*/ 26613 h 26613"/>
                </a:gdLst>
                <a:ahLst/>
                <a:cxnLst>
                  <a:cxn ang="0">
                    <a:pos x="connsiteX0" y="connsiteY0"/>
                  </a:cxn>
                  <a:cxn ang="0">
                    <a:pos x="connsiteX1" y="connsiteY1"/>
                  </a:cxn>
                  <a:cxn ang="0">
                    <a:pos x="connsiteX2" y="connsiteY2"/>
                  </a:cxn>
                  <a:cxn ang="0">
                    <a:pos x="connsiteX3" y="connsiteY3"/>
                  </a:cxn>
                </a:cxnLst>
                <a:rect l="l" t="t" r="r" b="b"/>
                <a:pathLst>
                  <a:path w="713026" h="26613">
                    <a:moveTo>
                      <a:pt x="0" y="0"/>
                    </a:moveTo>
                    <a:lnTo>
                      <a:pt x="713027" y="0"/>
                    </a:lnTo>
                    <a:lnTo>
                      <a:pt x="713027" y="26613"/>
                    </a:lnTo>
                    <a:lnTo>
                      <a:pt x="0" y="26613"/>
                    </a:lnTo>
                    <a:close/>
                  </a:path>
                </a:pathLst>
              </a:custGeom>
              <a:grpFill/>
              <a:ln w="4156" cap="flat">
                <a:noFill/>
                <a:prstDash val="solid"/>
                <a:miter/>
              </a:ln>
            </p:spPr>
            <p:txBody>
              <a:bodyPr rtlCol="0" anchor="ctr"/>
              <a:lstStyle/>
              <a:p>
                <a:endParaRPr lang="en-ID"/>
              </a:p>
            </p:txBody>
          </p:sp>
          <p:sp>
            <p:nvSpPr>
              <p:cNvPr id="33" name="Freeform: Shape 32">
                <a:extLst>
                  <a:ext uri="{FF2B5EF4-FFF2-40B4-BE49-F238E27FC236}">
                    <a16:creationId xmlns:a16="http://schemas.microsoft.com/office/drawing/2014/main" id="{F2B2AFF8-B896-4037-6F80-2C9C99537C69}"/>
                  </a:ext>
                </a:extLst>
              </p:cNvPr>
              <p:cNvSpPr/>
              <p:nvPr/>
            </p:nvSpPr>
            <p:spPr>
              <a:xfrm>
                <a:off x="9335631" y="2062080"/>
                <a:ext cx="1142044" cy="617868"/>
              </a:xfrm>
              <a:custGeom>
                <a:avLst/>
                <a:gdLst>
                  <a:gd name="connsiteX0" fmla="*/ 808766 w 1142044"/>
                  <a:gd name="connsiteY0" fmla="*/ 617868 h 617868"/>
                  <a:gd name="connsiteX1" fmla="*/ 0 w 1142044"/>
                  <a:gd name="connsiteY1" fmla="*/ 617868 h 617868"/>
                  <a:gd name="connsiteX2" fmla="*/ 0 w 1142044"/>
                  <a:gd name="connsiteY2" fmla="*/ 591259 h 617868"/>
                  <a:gd name="connsiteX3" fmla="*/ 793043 w 1142044"/>
                  <a:gd name="connsiteY3" fmla="*/ 591259 h 617868"/>
                  <a:gd name="connsiteX4" fmla="*/ 1118736 w 1142044"/>
                  <a:gd name="connsiteY4" fmla="*/ 0 h 617868"/>
                  <a:gd name="connsiteX5" fmla="*/ 1142044 w 1142044"/>
                  <a:gd name="connsiteY5" fmla="*/ 12839 h 6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044" h="617868">
                    <a:moveTo>
                      <a:pt x="808766" y="617868"/>
                    </a:moveTo>
                    <a:lnTo>
                      <a:pt x="0" y="617868"/>
                    </a:lnTo>
                    <a:lnTo>
                      <a:pt x="0" y="591259"/>
                    </a:lnTo>
                    <a:lnTo>
                      <a:pt x="793043" y="591259"/>
                    </a:lnTo>
                    <a:lnTo>
                      <a:pt x="1118736" y="0"/>
                    </a:lnTo>
                    <a:lnTo>
                      <a:pt x="1142044" y="12839"/>
                    </a:lnTo>
                    <a:close/>
                  </a:path>
                </a:pathLst>
              </a:custGeom>
              <a:grpFill/>
              <a:ln w="4156" cap="flat">
                <a:noFill/>
                <a:prstDash val="solid"/>
                <a:miter/>
              </a:ln>
            </p:spPr>
            <p:txBody>
              <a:bodyPr rtlCol="0" anchor="ctr"/>
              <a:lstStyle/>
              <a:p>
                <a:endParaRPr lang="en-ID"/>
              </a:p>
            </p:txBody>
          </p:sp>
          <p:sp>
            <p:nvSpPr>
              <p:cNvPr id="34" name="Freeform: Shape 33">
                <a:extLst>
                  <a:ext uri="{FF2B5EF4-FFF2-40B4-BE49-F238E27FC236}">
                    <a16:creationId xmlns:a16="http://schemas.microsoft.com/office/drawing/2014/main" id="{76F3F899-F681-4198-84F7-B497AA8B54B7}"/>
                  </a:ext>
                </a:extLst>
              </p:cNvPr>
              <p:cNvSpPr/>
              <p:nvPr/>
            </p:nvSpPr>
            <p:spPr>
              <a:xfrm rot="-4599683">
                <a:off x="9216664" y="1351529"/>
                <a:ext cx="233166" cy="233166"/>
              </a:xfrm>
              <a:custGeom>
                <a:avLst/>
                <a:gdLst>
                  <a:gd name="connsiteX0" fmla="*/ 233166 w 233166"/>
                  <a:gd name="connsiteY0" fmla="*/ 116583 h 233166"/>
                  <a:gd name="connsiteX1" fmla="*/ 116583 w 233166"/>
                  <a:gd name="connsiteY1" fmla="*/ 233166 h 233166"/>
                  <a:gd name="connsiteX2" fmla="*/ 0 w 233166"/>
                  <a:gd name="connsiteY2" fmla="*/ 116583 h 233166"/>
                  <a:gd name="connsiteX3" fmla="*/ 116583 w 233166"/>
                  <a:gd name="connsiteY3" fmla="*/ 0 h 233166"/>
                  <a:gd name="connsiteX4" fmla="*/ 233166 w 233166"/>
                  <a:gd name="connsiteY4" fmla="*/ 116583 h 23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66" h="233166">
                    <a:moveTo>
                      <a:pt x="233166" y="116583"/>
                    </a:moveTo>
                    <a:cubicBezTo>
                      <a:pt x="233166" y="180970"/>
                      <a:pt x="180970" y="233166"/>
                      <a:pt x="116583" y="233166"/>
                    </a:cubicBezTo>
                    <a:cubicBezTo>
                      <a:pt x="52196" y="233166"/>
                      <a:pt x="0" y="180970"/>
                      <a:pt x="0" y="116583"/>
                    </a:cubicBezTo>
                    <a:cubicBezTo>
                      <a:pt x="0" y="52196"/>
                      <a:pt x="52196" y="0"/>
                      <a:pt x="116583" y="0"/>
                    </a:cubicBezTo>
                    <a:cubicBezTo>
                      <a:pt x="180970" y="0"/>
                      <a:pt x="233166" y="52196"/>
                      <a:pt x="233166" y="116583"/>
                    </a:cubicBezTo>
                    <a:close/>
                  </a:path>
                </a:pathLst>
              </a:custGeom>
              <a:grpFill/>
              <a:ln w="4156" cap="flat">
                <a:noFill/>
                <a:prstDash val="solid"/>
                <a:miter/>
              </a:ln>
            </p:spPr>
            <p:txBody>
              <a:bodyPr rtlCol="0" anchor="ctr"/>
              <a:lstStyle/>
              <a:p>
                <a:endParaRPr lang="en-ID"/>
              </a:p>
            </p:txBody>
          </p:sp>
          <p:sp>
            <p:nvSpPr>
              <p:cNvPr id="35" name="Freeform: Shape 34">
                <a:extLst>
                  <a:ext uri="{FF2B5EF4-FFF2-40B4-BE49-F238E27FC236}">
                    <a16:creationId xmlns:a16="http://schemas.microsoft.com/office/drawing/2014/main" id="{2EFE9B1F-EAF7-E9EB-CAC4-04534B8633F7}"/>
                  </a:ext>
                </a:extLst>
              </p:cNvPr>
              <p:cNvSpPr/>
              <p:nvPr/>
            </p:nvSpPr>
            <p:spPr>
              <a:xfrm rot="-3721839">
                <a:off x="10017534" y="2552689"/>
                <a:ext cx="233172" cy="233172"/>
              </a:xfrm>
              <a:custGeom>
                <a:avLst/>
                <a:gdLst>
                  <a:gd name="connsiteX0" fmla="*/ 233173 w 233172"/>
                  <a:gd name="connsiteY0" fmla="*/ 116586 h 233172"/>
                  <a:gd name="connsiteX1" fmla="*/ 116586 w 233172"/>
                  <a:gd name="connsiteY1" fmla="*/ 233172 h 233172"/>
                  <a:gd name="connsiteX2" fmla="*/ 0 w 233172"/>
                  <a:gd name="connsiteY2" fmla="*/ 116586 h 233172"/>
                  <a:gd name="connsiteX3" fmla="*/ 116586 w 233172"/>
                  <a:gd name="connsiteY3" fmla="*/ 0 h 233172"/>
                  <a:gd name="connsiteX4" fmla="*/ 233173 w 233172"/>
                  <a:gd name="connsiteY4" fmla="*/ 116586 h 233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72" h="233172">
                    <a:moveTo>
                      <a:pt x="233173" y="116586"/>
                    </a:moveTo>
                    <a:cubicBezTo>
                      <a:pt x="233173" y="180975"/>
                      <a:pt x="180975" y="233172"/>
                      <a:pt x="116586" y="233172"/>
                    </a:cubicBezTo>
                    <a:cubicBezTo>
                      <a:pt x="52197" y="233172"/>
                      <a:pt x="0" y="180975"/>
                      <a:pt x="0" y="116586"/>
                    </a:cubicBezTo>
                    <a:cubicBezTo>
                      <a:pt x="0" y="52197"/>
                      <a:pt x="52197" y="0"/>
                      <a:pt x="116586" y="0"/>
                    </a:cubicBezTo>
                    <a:cubicBezTo>
                      <a:pt x="180975" y="0"/>
                      <a:pt x="233173" y="52197"/>
                      <a:pt x="233173" y="116586"/>
                    </a:cubicBezTo>
                    <a:close/>
                  </a:path>
                </a:pathLst>
              </a:custGeom>
              <a:grpFill/>
              <a:ln w="4156" cap="flat">
                <a:noFill/>
                <a:prstDash val="solid"/>
                <a:miter/>
              </a:ln>
            </p:spPr>
            <p:txBody>
              <a:bodyPr rtlCol="0" anchor="ctr"/>
              <a:lstStyle/>
              <a:p>
                <a:endParaRPr lang="en-ID"/>
              </a:p>
            </p:txBody>
          </p:sp>
          <p:sp>
            <p:nvSpPr>
              <p:cNvPr id="36" name="Freeform: Shape 35">
                <a:extLst>
                  <a:ext uri="{FF2B5EF4-FFF2-40B4-BE49-F238E27FC236}">
                    <a16:creationId xmlns:a16="http://schemas.microsoft.com/office/drawing/2014/main" id="{AE3DBDF8-C0D4-A315-1317-1E2F3BCFE695}"/>
                  </a:ext>
                </a:extLst>
              </p:cNvPr>
              <p:cNvSpPr/>
              <p:nvPr/>
            </p:nvSpPr>
            <p:spPr>
              <a:xfrm rot="-341917">
                <a:off x="10316937" y="1918563"/>
                <a:ext cx="304150" cy="304150"/>
              </a:xfrm>
              <a:custGeom>
                <a:avLst/>
                <a:gdLst>
                  <a:gd name="connsiteX0" fmla="*/ 304151 w 304150"/>
                  <a:gd name="connsiteY0" fmla="*/ 152075 h 304150"/>
                  <a:gd name="connsiteX1" fmla="*/ 152076 w 304150"/>
                  <a:gd name="connsiteY1" fmla="*/ 304150 h 304150"/>
                  <a:gd name="connsiteX2" fmla="*/ 1 w 304150"/>
                  <a:gd name="connsiteY2" fmla="*/ 152075 h 304150"/>
                  <a:gd name="connsiteX3" fmla="*/ 152076 w 304150"/>
                  <a:gd name="connsiteY3" fmla="*/ 0 h 304150"/>
                  <a:gd name="connsiteX4" fmla="*/ 304151 w 304150"/>
                  <a:gd name="connsiteY4" fmla="*/ 152075 h 304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50" h="304150">
                    <a:moveTo>
                      <a:pt x="304151" y="152075"/>
                    </a:moveTo>
                    <a:cubicBezTo>
                      <a:pt x="304151" y="236064"/>
                      <a:pt x="236064" y="304150"/>
                      <a:pt x="152076" y="304150"/>
                    </a:cubicBezTo>
                    <a:cubicBezTo>
                      <a:pt x="68087" y="304150"/>
                      <a:pt x="1" y="236064"/>
                      <a:pt x="1" y="152075"/>
                    </a:cubicBezTo>
                    <a:cubicBezTo>
                      <a:pt x="1" y="68086"/>
                      <a:pt x="68088" y="0"/>
                      <a:pt x="152076" y="0"/>
                    </a:cubicBezTo>
                    <a:cubicBezTo>
                      <a:pt x="236065" y="0"/>
                      <a:pt x="304151" y="68086"/>
                      <a:pt x="304151" y="152075"/>
                    </a:cubicBezTo>
                    <a:close/>
                  </a:path>
                </a:pathLst>
              </a:custGeom>
              <a:grpFill/>
              <a:ln w="4156" cap="flat">
                <a:noFill/>
                <a:prstDash val="solid"/>
                <a:miter/>
              </a:ln>
            </p:spPr>
            <p:txBody>
              <a:bodyPr rtlCol="0" anchor="ctr"/>
              <a:lstStyle/>
              <a:p>
                <a:endParaRPr lang="en-ID"/>
              </a:p>
            </p:txBody>
          </p:sp>
        </p:grpSp>
        <p:grpSp>
          <p:nvGrpSpPr>
            <p:cNvPr id="26" name="Graphic 11">
              <a:extLst>
                <a:ext uri="{FF2B5EF4-FFF2-40B4-BE49-F238E27FC236}">
                  <a16:creationId xmlns:a16="http://schemas.microsoft.com/office/drawing/2014/main" id="{3459A908-314E-1B89-2EA8-898CE78174A0}"/>
                </a:ext>
              </a:extLst>
            </p:cNvPr>
            <p:cNvGrpSpPr/>
            <p:nvPr/>
          </p:nvGrpSpPr>
          <p:grpSpPr>
            <a:xfrm>
              <a:off x="-27979" y="5701462"/>
              <a:ext cx="1257220" cy="1085623"/>
              <a:chOff x="7773841" y="1903760"/>
              <a:chExt cx="1680912" cy="1451487"/>
            </a:xfrm>
            <a:solidFill>
              <a:schemeClr val="accent4"/>
            </a:solidFill>
          </p:grpSpPr>
          <p:sp>
            <p:nvSpPr>
              <p:cNvPr id="27" name="Freeform: Shape 26">
                <a:extLst>
                  <a:ext uri="{FF2B5EF4-FFF2-40B4-BE49-F238E27FC236}">
                    <a16:creationId xmlns:a16="http://schemas.microsoft.com/office/drawing/2014/main" id="{FF0F88E6-4376-AA93-48E6-03913B337F86}"/>
                  </a:ext>
                </a:extLst>
              </p:cNvPr>
              <p:cNvSpPr/>
              <p:nvPr/>
            </p:nvSpPr>
            <p:spPr>
              <a:xfrm>
                <a:off x="7773841" y="1963428"/>
                <a:ext cx="1541345" cy="1279179"/>
              </a:xfrm>
              <a:custGeom>
                <a:avLst/>
                <a:gdLst>
                  <a:gd name="connsiteX0" fmla="*/ 1204684 w 1541345"/>
                  <a:gd name="connsiteY0" fmla="*/ 1279179 h 1279179"/>
                  <a:gd name="connsiteX1" fmla="*/ 388615 w 1541345"/>
                  <a:gd name="connsiteY1" fmla="*/ 1279179 h 1279179"/>
                  <a:gd name="connsiteX2" fmla="*/ 0 w 1541345"/>
                  <a:gd name="connsiteY2" fmla="*/ 667766 h 1279179"/>
                  <a:gd name="connsiteX3" fmla="*/ 388296 w 1541345"/>
                  <a:gd name="connsiteY3" fmla="*/ 51672 h 1279179"/>
                  <a:gd name="connsiteX4" fmla="*/ 1204755 w 1541345"/>
                  <a:gd name="connsiteY4" fmla="*/ 0 h 1279179"/>
                  <a:gd name="connsiteX5" fmla="*/ 1541346 w 1541345"/>
                  <a:gd name="connsiteY5" fmla="*/ 668015 h 1279179"/>
                  <a:gd name="connsiteX6" fmla="*/ 1204684 w 1541345"/>
                  <a:gd name="connsiteY6" fmla="*/ 1279179 h 1279179"/>
                  <a:gd name="connsiteX7" fmla="*/ 403229 w 1541345"/>
                  <a:gd name="connsiteY7" fmla="*/ 1252566 h 1279179"/>
                  <a:gd name="connsiteX8" fmla="*/ 1188961 w 1541345"/>
                  <a:gd name="connsiteY8" fmla="*/ 1252566 h 1279179"/>
                  <a:gd name="connsiteX9" fmla="*/ 1511271 w 1541345"/>
                  <a:gd name="connsiteY9" fmla="*/ 667454 h 1279179"/>
                  <a:gd name="connsiteX10" fmla="*/ 1188895 w 1541345"/>
                  <a:gd name="connsiteY10" fmla="*/ 27665 h 1279179"/>
                  <a:gd name="connsiteX11" fmla="*/ 403558 w 1541345"/>
                  <a:gd name="connsiteY11" fmla="*/ 77371 h 1279179"/>
                  <a:gd name="connsiteX12" fmla="*/ 31501 w 1541345"/>
                  <a:gd name="connsiteY12" fmla="*/ 667699 h 1279179"/>
                  <a:gd name="connsiteX13" fmla="*/ 403229 w 1541345"/>
                  <a:gd name="connsiteY13" fmla="*/ 1252566 h 12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1345" h="1279179">
                    <a:moveTo>
                      <a:pt x="1204684" y="1279179"/>
                    </a:moveTo>
                    <a:lnTo>
                      <a:pt x="388615" y="1279179"/>
                    </a:lnTo>
                    <a:lnTo>
                      <a:pt x="0" y="667766"/>
                    </a:lnTo>
                    <a:lnTo>
                      <a:pt x="388296" y="51672"/>
                    </a:lnTo>
                    <a:lnTo>
                      <a:pt x="1204755" y="0"/>
                    </a:lnTo>
                    <a:lnTo>
                      <a:pt x="1541346" y="668015"/>
                    </a:lnTo>
                    <a:lnTo>
                      <a:pt x="1204684" y="1279179"/>
                    </a:lnTo>
                    <a:close/>
                    <a:moveTo>
                      <a:pt x="403229" y="1252566"/>
                    </a:moveTo>
                    <a:lnTo>
                      <a:pt x="1188961" y="1252566"/>
                    </a:lnTo>
                    <a:lnTo>
                      <a:pt x="1511271" y="667454"/>
                    </a:lnTo>
                    <a:lnTo>
                      <a:pt x="1188895" y="27665"/>
                    </a:lnTo>
                    <a:lnTo>
                      <a:pt x="403558" y="77371"/>
                    </a:lnTo>
                    <a:lnTo>
                      <a:pt x="31501" y="667699"/>
                    </a:lnTo>
                    <a:lnTo>
                      <a:pt x="403229" y="1252566"/>
                    </a:lnTo>
                    <a:close/>
                  </a:path>
                </a:pathLst>
              </a:custGeom>
              <a:grpFill/>
              <a:ln w="4156" cap="flat">
                <a:noFill/>
                <a:prstDash val="solid"/>
                <a:miter/>
              </a:ln>
            </p:spPr>
            <p:txBody>
              <a:bodyPr rtlCol="0" anchor="ctr"/>
              <a:lstStyle/>
              <a:p>
                <a:endParaRPr lang="en-ID"/>
              </a:p>
            </p:txBody>
          </p:sp>
          <p:sp>
            <p:nvSpPr>
              <p:cNvPr id="28" name="Freeform: Shape 27">
                <a:extLst>
                  <a:ext uri="{FF2B5EF4-FFF2-40B4-BE49-F238E27FC236}">
                    <a16:creationId xmlns:a16="http://schemas.microsoft.com/office/drawing/2014/main" id="{3CDAE2F8-901F-E3DA-EE1E-2F505EA2ACF6}"/>
                  </a:ext>
                </a:extLst>
              </p:cNvPr>
              <p:cNvSpPr/>
              <p:nvPr/>
            </p:nvSpPr>
            <p:spPr>
              <a:xfrm>
                <a:off x="8841407" y="1903760"/>
                <a:ext cx="253446" cy="253446"/>
              </a:xfrm>
              <a:custGeom>
                <a:avLst/>
                <a:gdLst>
                  <a:gd name="connsiteX0" fmla="*/ 253447 w 253446"/>
                  <a:gd name="connsiteY0" fmla="*/ 126723 h 253446"/>
                  <a:gd name="connsiteX1" fmla="*/ 126723 w 253446"/>
                  <a:gd name="connsiteY1" fmla="*/ 253447 h 253446"/>
                  <a:gd name="connsiteX2" fmla="*/ 0 w 253446"/>
                  <a:gd name="connsiteY2" fmla="*/ 126723 h 253446"/>
                  <a:gd name="connsiteX3" fmla="*/ 126723 w 253446"/>
                  <a:gd name="connsiteY3" fmla="*/ 0 h 253446"/>
                  <a:gd name="connsiteX4" fmla="*/ 253447 w 253446"/>
                  <a:gd name="connsiteY4" fmla="*/ 126723 h 253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446" h="253446">
                    <a:moveTo>
                      <a:pt x="253447" y="126723"/>
                    </a:moveTo>
                    <a:cubicBezTo>
                      <a:pt x="253447" y="196711"/>
                      <a:pt x="196711" y="253447"/>
                      <a:pt x="126723" y="253447"/>
                    </a:cubicBezTo>
                    <a:cubicBezTo>
                      <a:pt x="56736" y="253447"/>
                      <a:pt x="0" y="196711"/>
                      <a:pt x="0" y="126723"/>
                    </a:cubicBezTo>
                    <a:cubicBezTo>
                      <a:pt x="0" y="56736"/>
                      <a:pt x="56736" y="0"/>
                      <a:pt x="126723" y="0"/>
                    </a:cubicBezTo>
                    <a:cubicBezTo>
                      <a:pt x="196711" y="0"/>
                      <a:pt x="253447" y="56736"/>
                      <a:pt x="253447" y="126723"/>
                    </a:cubicBezTo>
                    <a:close/>
                  </a:path>
                </a:pathLst>
              </a:custGeom>
              <a:grpFill/>
              <a:ln w="4156" cap="flat">
                <a:noFill/>
                <a:prstDash val="solid"/>
                <a:miter/>
              </a:ln>
            </p:spPr>
            <p:txBody>
              <a:bodyPr rtlCol="0" anchor="ctr"/>
              <a:lstStyle/>
              <a:p>
                <a:endParaRPr lang="en-ID"/>
              </a:p>
            </p:txBody>
          </p:sp>
          <p:sp>
            <p:nvSpPr>
              <p:cNvPr id="29" name="Freeform: Shape 28">
                <a:extLst>
                  <a:ext uri="{FF2B5EF4-FFF2-40B4-BE49-F238E27FC236}">
                    <a16:creationId xmlns:a16="http://schemas.microsoft.com/office/drawing/2014/main" id="{CE38E04A-CC14-22D8-94FA-D50BD2598946}"/>
                  </a:ext>
                </a:extLst>
              </p:cNvPr>
              <p:cNvSpPr/>
              <p:nvPr/>
            </p:nvSpPr>
            <p:spPr>
              <a:xfrm>
                <a:off x="8091196" y="3155797"/>
                <a:ext cx="152068" cy="152073"/>
              </a:xfrm>
              <a:custGeom>
                <a:avLst/>
                <a:gdLst>
                  <a:gd name="connsiteX0" fmla="*/ 152069 w 152068"/>
                  <a:gd name="connsiteY0" fmla="*/ 76037 h 152073"/>
                  <a:gd name="connsiteX1" fmla="*/ 76036 w 152068"/>
                  <a:gd name="connsiteY1" fmla="*/ 152073 h 152073"/>
                  <a:gd name="connsiteX2" fmla="*/ 0 w 152068"/>
                  <a:gd name="connsiteY2" fmla="*/ 76037 h 152073"/>
                  <a:gd name="connsiteX3" fmla="*/ 76036 w 152068"/>
                  <a:gd name="connsiteY3" fmla="*/ 0 h 152073"/>
                  <a:gd name="connsiteX4" fmla="*/ 152069 w 152068"/>
                  <a:gd name="connsiteY4" fmla="*/ 76037 h 152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68" h="152073">
                    <a:moveTo>
                      <a:pt x="152069" y="76037"/>
                    </a:moveTo>
                    <a:cubicBezTo>
                      <a:pt x="152069" y="118028"/>
                      <a:pt x="118028" y="152073"/>
                      <a:pt x="76036" y="152073"/>
                    </a:cubicBezTo>
                    <a:cubicBezTo>
                      <a:pt x="34040" y="152073"/>
                      <a:pt x="0" y="118032"/>
                      <a:pt x="0" y="76037"/>
                    </a:cubicBezTo>
                    <a:cubicBezTo>
                      <a:pt x="0" y="34045"/>
                      <a:pt x="34040" y="0"/>
                      <a:pt x="76036" y="0"/>
                    </a:cubicBezTo>
                    <a:cubicBezTo>
                      <a:pt x="118028" y="4"/>
                      <a:pt x="152069" y="34045"/>
                      <a:pt x="152069" y="76037"/>
                    </a:cubicBezTo>
                    <a:close/>
                  </a:path>
                </a:pathLst>
              </a:custGeom>
              <a:grpFill/>
              <a:ln w="4156" cap="flat">
                <a:noFill/>
                <a:prstDash val="solid"/>
                <a:miter/>
              </a:ln>
            </p:spPr>
            <p:txBody>
              <a:bodyPr rtlCol="0" anchor="ctr"/>
              <a:lstStyle/>
              <a:p>
                <a:endParaRPr lang="en-ID"/>
              </a:p>
            </p:txBody>
          </p:sp>
          <p:sp>
            <p:nvSpPr>
              <p:cNvPr id="30" name="Freeform: Shape 29">
                <a:extLst>
                  <a:ext uri="{FF2B5EF4-FFF2-40B4-BE49-F238E27FC236}">
                    <a16:creationId xmlns:a16="http://schemas.microsoft.com/office/drawing/2014/main" id="{F4838175-FD3A-E4A0-1EE5-691DF72A58AE}"/>
                  </a:ext>
                </a:extLst>
              </p:cNvPr>
              <p:cNvSpPr/>
              <p:nvPr/>
            </p:nvSpPr>
            <p:spPr>
              <a:xfrm rot="-5185356">
                <a:off x="8852036" y="3115016"/>
                <a:ext cx="233183" cy="233183"/>
              </a:xfrm>
              <a:custGeom>
                <a:avLst/>
                <a:gdLst>
                  <a:gd name="connsiteX0" fmla="*/ 233183 w 233183"/>
                  <a:gd name="connsiteY0" fmla="*/ 116592 h 233183"/>
                  <a:gd name="connsiteX1" fmla="*/ 116591 w 233183"/>
                  <a:gd name="connsiteY1" fmla="*/ 233183 h 233183"/>
                  <a:gd name="connsiteX2" fmla="*/ -1 w 233183"/>
                  <a:gd name="connsiteY2" fmla="*/ 116592 h 233183"/>
                  <a:gd name="connsiteX3" fmla="*/ 116591 w 233183"/>
                  <a:gd name="connsiteY3" fmla="*/ 0 h 233183"/>
                  <a:gd name="connsiteX4" fmla="*/ 233183 w 233183"/>
                  <a:gd name="connsiteY4" fmla="*/ 116592 h 2331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83" h="233183">
                    <a:moveTo>
                      <a:pt x="233183" y="116592"/>
                    </a:moveTo>
                    <a:cubicBezTo>
                      <a:pt x="233183" y="180983"/>
                      <a:pt x="180983" y="233183"/>
                      <a:pt x="116591" y="233183"/>
                    </a:cubicBezTo>
                    <a:cubicBezTo>
                      <a:pt x="52200" y="233183"/>
                      <a:pt x="-1" y="180983"/>
                      <a:pt x="-1" y="116592"/>
                    </a:cubicBezTo>
                    <a:cubicBezTo>
                      <a:pt x="-1" y="52200"/>
                      <a:pt x="52200" y="0"/>
                      <a:pt x="116591" y="0"/>
                    </a:cubicBezTo>
                    <a:cubicBezTo>
                      <a:pt x="180983" y="0"/>
                      <a:pt x="233183" y="52200"/>
                      <a:pt x="233183" y="116592"/>
                    </a:cubicBezTo>
                    <a:close/>
                  </a:path>
                </a:pathLst>
              </a:custGeom>
              <a:grpFill/>
              <a:ln w="4156" cap="flat">
                <a:noFill/>
                <a:prstDash val="solid"/>
                <a:miter/>
              </a:ln>
            </p:spPr>
            <p:txBody>
              <a:bodyPr rtlCol="0" anchor="ctr"/>
              <a:lstStyle/>
              <a:p>
                <a:endParaRPr lang="en-ID"/>
              </a:p>
            </p:txBody>
          </p:sp>
          <p:sp>
            <p:nvSpPr>
              <p:cNvPr id="31" name="Freeform: Shape 30">
                <a:extLst>
                  <a:ext uri="{FF2B5EF4-FFF2-40B4-BE49-F238E27FC236}">
                    <a16:creationId xmlns:a16="http://schemas.microsoft.com/office/drawing/2014/main" id="{265D62FC-F025-74F4-AC17-C49B078F87B7}"/>
                  </a:ext>
                </a:extLst>
              </p:cNvPr>
              <p:cNvSpPr/>
              <p:nvPr/>
            </p:nvSpPr>
            <p:spPr>
              <a:xfrm>
                <a:off x="9150615" y="2481623"/>
                <a:ext cx="304137" cy="304137"/>
              </a:xfrm>
              <a:custGeom>
                <a:avLst/>
                <a:gdLst>
                  <a:gd name="connsiteX0" fmla="*/ 304138 w 304137"/>
                  <a:gd name="connsiteY0" fmla="*/ 152069 h 304137"/>
                  <a:gd name="connsiteX1" fmla="*/ 152069 w 304137"/>
                  <a:gd name="connsiteY1" fmla="*/ 304138 h 304137"/>
                  <a:gd name="connsiteX2" fmla="*/ 0 w 304137"/>
                  <a:gd name="connsiteY2" fmla="*/ 152069 h 304137"/>
                  <a:gd name="connsiteX3" fmla="*/ 152069 w 304137"/>
                  <a:gd name="connsiteY3" fmla="*/ 0 h 304137"/>
                  <a:gd name="connsiteX4" fmla="*/ 304138 w 304137"/>
                  <a:gd name="connsiteY4" fmla="*/ 152069 h 30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37" h="304137">
                    <a:moveTo>
                      <a:pt x="304138" y="152069"/>
                    </a:moveTo>
                    <a:cubicBezTo>
                      <a:pt x="304138" y="236054"/>
                      <a:pt x="236054" y="304138"/>
                      <a:pt x="152069" y="304138"/>
                    </a:cubicBezTo>
                    <a:cubicBezTo>
                      <a:pt x="68083" y="304138"/>
                      <a:pt x="0" y="236054"/>
                      <a:pt x="0" y="152069"/>
                    </a:cubicBezTo>
                    <a:cubicBezTo>
                      <a:pt x="0" y="68084"/>
                      <a:pt x="68083" y="0"/>
                      <a:pt x="152069" y="0"/>
                    </a:cubicBezTo>
                    <a:cubicBezTo>
                      <a:pt x="236054" y="0"/>
                      <a:pt x="304138" y="68084"/>
                      <a:pt x="304138" y="152069"/>
                    </a:cubicBezTo>
                    <a:close/>
                  </a:path>
                </a:pathLst>
              </a:custGeom>
              <a:grpFill/>
              <a:ln w="4156" cap="flat">
                <a:noFill/>
                <a:prstDash val="solid"/>
                <a:miter/>
              </a:ln>
            </p:spPr>
            <p:txBody>
              <a:bodyPr rtlCol="0" anchor="ctr"/>
              <a:lstStyle/>
              <a:p>
                <a:endParaRPr lang="en-ID"/>
              </a:p>
            </p:txBody>
          </p:sp>
        </p:grpSp>
      </p:grpSp>
      <p:sp>
        <p:nvSpPr>
          <p:cNvPr id="7" name="Rectangle: Rounded Corners 6">
            <a:extLst>
              <a:ext uri="{FF2B5EF4-FFF2-40B4-BE49-F238E27FC236}">
                <a16:creationId xmlns:a16="http://schemas.microsoft.com/office/drawing/2014/main" id="{C59EAC60-2592-6DCF-BCBE-779B1069B562}"/>
              </a:ext>
            </a:extLst>
          </p:cNvPr>
          <p:cNvSpPr/>
          <p:nvPr/>
        </p:nvSpPr>
        <p:spPr>
          <a:xfrm>
            <a:off x="2887882" y="2976575"/>
            <a:ext cx="8595754" cy="3264583"/>
          </a:xfrm>
          <a:prstGeom prst="roundRect">
            <a:avLst>
              <a:gd name="adj" fmla="val 7241"/>
            </a:avLst>
          </a:prstGeom>
          <a:solidFill>
            <a:schemeClr val="bg1"/>
          </a:solidFill>
          <a:ln>
            <a:noFill/>
          </a:ln>
          <a:effectLst>
            <a:outerShdw blurRad="508000" dist="254000" dir="5400000" sx="98000" sy="98000" algn="tl" rotWithShape="0">
              <a:prstClr val="black">
                <a:alpha val="7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solidFill>
                <a:schemeClr val="accent1"/>
              </a:solidFill>
            </a:endParaRPr>
          </a:p>
        </p:txBody>
      </p:sp>
      <p:sp>
        <p:nvSpPr>
          <p:cNvPr id="8" name="TextBox 7">
            <a:extLst>
              <a:ext uri="{FF2B5EF4-FFF2-40B4-BE49-F238E27FC236}">
                <a16:creationId xmlns:a16="http://schemas.microsoft.com/office/drawing/2014/main" id="{C22BED1E-7D62-B5A4-1524-BA9A13671BE9}"/>
              </a:ext>
            </a:extLst>
          </p:cNvPr>
          <p:cNvSpPr txBox="1"/>
          <p:nvPr/>
        </p:nvSpPr>
        <p:spPr>
          <a:xfrm>
            <a:off x="1679222" y="1538111"/>
            <a:ext cx="99211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DenseNet121 uses dense </a:t>
            </a:r>
            <a:r>
              <a:rPr lang="en-US" sz="1600" kern="1200">
                <a:ea typeface="+mn-lt"/>
                <a:cs typeface="+mn-lt"/>
              </a:rPr>
              <a:t>blocks</a:t>
            </a:r>
            <a:r>
              <a:rPr lang="en-US" sz="1600">
                <a:ea typeface="+mn-lt"/>
                <a:cs typeface="+mn-lt"/>
              </a:rPr>
              <a:t> where each layer is </a:t>
            </a:r>
            <a:r>
              <a:rPr lang="en-US" sz="1600" kern="1200">
                <a:ea typeface="+mn-lt"/>
                <a:cs typeface="+mn-lt"/>
              </a:rPr>
              <a:t>directly </a:t>
            </a:r>
            <a:r>
              <a:rPr lang="en-US" sz="1600">
                <a:ea typeface="+mn-lt"/>
                <a:cs typeface="+mn-lt"/>
              </a:rPr>
              <a:t>connected </a:t>
            </a:r>
            <a:r>
              <a:rPr lang="en-US" sz="1600" kern="1200">
                <a:ea typeface="+mn-lt"/>
                <a:cs typeface="+mn-lt"/>
              </a:rPr>
              <a:t>to </a:t>
            </a:r>
            <a:r>
              <a:rPr lang="en-US" sz="1600">
                <a:ea typeface="+mn-lt"/>
                <a:cs typeface="+mn-lt"/>
              </a:rPr>
              <a:t>every other layer within the same block</a:t>
            </a:r>
            <a:r>
              <a:rPr lang="en-US" sz="1600" kern="1200">
                <a:ea typeface="+mn-lt"/>
                <a:cs typeface="+mn-lt"/>
              </a:rPr>
              <a:t>. This </a:t>
            </a:r>
            <a:r>
              <a:rPr lang="en-US" sz="1600">
                <a:ea typeface="+mn-lt"/>
                <a:cs typeface="+mn-lt"/>
              </a:rPr>
              <a:t>ensures maximum feature reuse and minimizes redundant computation.</a:t>
            </a:r>
            <a:endParaRPr lang="en-US"/>
          </a:p>
        </p:txBody>
      </p:sp>
      <p:sp>
        <p:nvSpPr>
          <p:cNvPr id="9" name="TextBox 8">
            <a:extLst>
              <a:ext uri="{FF2B5EF4-FFF2-40B4-BE49-F238E27FC236}">
                <a16:creationId xmlns:a16="http://schemas.microsoft.com/office/drawing/2014/main" id="{FBFB117E-20B2-1184-CEE6-CAB4F48F4517}"/>
              </a:ext>
            </a:extLst>
          </p:cNvPr>
          <p:cNvSpPr txBox="1"/>
          <p:nvPr/>
        </p:nvSpPr>
        <p:spPr>
          <a:xfrm>
            <a:off x="3597701" y="3299683"/>
            <a:ext cx="763748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kern="0">
                <a:latin typeface="Poppins"/>
                <a:ea typeface="Times New Roman"/>
                <a:cs typeface="Times New Roman"/>
              </a:rPr>
              <a:t>Key Reason:</a:t>
            </a:r>
          </a:p>
          <a:p>
            <a:pPr marL="285750" indent="-285750">
              <a:buFont typeface="Arial"/>
              <a:buChar char="•"/>
            </a:pPr>
            <a:r>
              <a:rPr lang="en-US" sz="1600" kern="0">
                <a:ea typeface="+mn-lt"/>
                <a:cs typeface="+mn-lt"/>
              </a:rPr>
              <a:t>Encourages feature reuse by connecting each layer to all subsequent layers in the dense block.</a:t>
            </a:r>
            <a:endParaRPr lang="en-US" sz="1600">
              <a:ea typeface="+mn-lt"/>
              <a:cs typeface="+mn-lt"/>
            </a:endParaRPr>
          </a:p>
          <a:p>
            <a:pPr marL="285750" indent="-285750">
              <a:buFont typeface="Arial"/>
              <a:buChar char="•"/>
            </a:pPr>
            <a:r>
              <a:rPr lang="en-US" sz="1600" kern="0">
                <a:ea typeface="+mn-lt"/>
                <a:cs typeface="+mn-lt"/>
              </a:rPr>
              <a:t>Reduces the risk of overfitting while using fewer parameters than other architectures.</a:t>
            </a:r>
            <a:endParaRPr lang="en-US">
              <a:ea typeface="+mn-lt"/>
              <a:cs typeface="+mn-lt"/>
            </a:endParaRPr>
          </a:p>
          <a:p>
            <a:endParaRPr lang="en-US" sz="1600" kern="0">
              <a:latin typeface="Poppins"/>
              <a:ea typeface="Times New Roman"/>
              <a:cs typeface="Times New Roman"/>
            </a:endParaRPr>
          </a:p>
          <a:p>
            <a:r>
              <a:rPr lang="en-US" sz="1600" b="1" kern="0">
                <a:latin typeface="Poppins"/>
                <a:ea typeface="Times New Roman"/>
                <a:cs typeface="Times New Roman"/>
              </a:rPr>
              <a:t>Relevance to the project</a:t>
            </a:r>
            <a:r>
              <a:rPr lang="en-US" sz="1600" kern="0">
                <a:latin typeface="Poppins"/>
                <a:ea typeface="Times New Roman"/>
                <a:cs typeface="Times New Roman"/>
              </a:rPr>
              <a:t>:</a:t>
            </a:r>
            <a:r>
              <a:rPr lang="en-US" sz="1600" kern="0">
                <a:ea typeface="+mn-lt"/>
                <a:cs typeface="+mn-lt"/>
              </a:rPr>
              <a:t> Ideal for testing adversarial robustness as it handles feature perturbations better due to its efficient learning structure.</a:t>
            </a:r>
            <a:endParaRPr lang="en-US" sz="1600">
              <a:ea typeface="+mn-lt"/>
              <a:cs typeface="+mn-lt"/>
            </a:endParaRPr>
          </a:p>
        </p:txBody>
      </p:sp>
    </p:spTree>
    <p:extLst>
      <p:ext uri="{BB962C8B-B14F-4D97-AF65-F5344CB8AC3E}">
        <p14:creationId xmlns:p14="http://schemas.microsoft.com/office/powerpoint/2010/main" val="4049545827"/>
      </p:ext>
    </p:extLst>
  </p:cSld>
  <p:clrMapOvr>
    <a:masterClrMapping/>
  </p:clrMapOvr>
</p:sld>
</file>

<file path=ppt/theme/theme1.xml><?xml version="1.0" encoding="utf-8"?>
<a:theme xmlns:a="http://schemas.openxmlformats.org/drawingml/2006/main" name="Office Theme">
  <a:themeElements>
    <a:clrScheme name="medicine light">
      <a:dk1>
        <a:srgbClr val="000000"/>
      </a:dk1>
      <a:lt1>
        <a:srgbClr val="FFFFFF"/>
      </a:lt1>
      <a:dk2>
        <a:srgbClr val="000000"/>
      </a:dk2>
      <a:lt2>
        <a:srgbClr val="FFFFFF"/>
      </a:lt2>
      <a:accent1>
        <a:srgbClr val="11009E"/>
      </a:accent1>
      <a:accent2>
        <a:srgbClr val="4942E4"/>
      </a:accent2>
      <a:accent3>
        <a:srgbClr val="8696FE"/>
      </a:accent3>
      <a:accent4>
        <a:srgbClr val="C4B0FF"/>
      </a:accent4>
      <a:accent5>
        <a:srgbClr val="5B9BD5"/>
      </a:accent5>
      <a:accent6>
        <a:srgbClr val="70AD47"/>
      </a:accent6>
      <a:hlink>
        <a:srgbClr val="0563C1"/>
      </a:hlink>
      <a:folHlink>
        <a:srgbClr val="954F72"/>
      </a:folHlink>
    </a:clrScheme>
    <a:fontScheme name="Custom 79">
      <a:majorFont>
        <a:latin typeface="Franklin Gothic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2" ma:contentTypeDescription="Create a new document." ma:contentTypeScope="" ma:versionID="96727191fe4b95221a8f88b70a692cf6">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e769db03b839454d9301c7bf71b8927a"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EA8713-7044-4D4D-ABC6-71D8A0CD2D49}">
  <ds:schemaRefs>
    <ds:schemaRef ds:uri="http://schemas.microsoft.com/sharepoint/v3/contenttype/forms"/>
  </ds:schemaRefs>
</ds:datastoreItem>
</file>

<file path=customXml/itemProps2.xml><?xml version="1.0" encoding="utf-8"?>
<ds:datastoreItem xmlns:ds="http://schemas.openxmlformats.org/officeDocument/2006/customXml" ds:itemID="{9A1F33F7-4067-4D23-BC3E-C25A65F9D487}">
  <ds:schemaRefs>
    <ds:schemaRef ds:uri="0ac77515-628b-4fe8-9c17-0a10321440de"/>
    <ds:schemaRef ds:uri="82c696e3-bf40-4324-9342-e91ce2f7e0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ADDC0B6-CBE8-4FE5-9491-910A379A1F32}"/>
</file>

<file path=docProps/app.xml><?xml version="1.0" encoding="utf-8"?>
<Properties xmlns="http://schemas.openxmlformats.org/officeDocument/2006/extended-properties" xmlns:vt="http://schemas.openxmlformats.org/officeDocument/2006/docPropsVTypes">
  <TotalTime>9</TotalTime>
  <Words>3886</Words>
  <Application>Microsoft Office PowerPoint</Application>
  <PresentationFormat>Widescreen</PresentationFormat>
  <Paragraphs>616</Paragraphs>
  <Slides>83</Slides>
  <Notes>48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83</vt:i4>
      </vt:variant>
    </vt:vector>
  </HeadingPairs>
  <TitlesOfParts>
    <vt:vector size="95" baseType="lpstr">
      <vt:lpstr> poppins</vt:lpstr>
      <vt:lpstr> poppins bold</vt:lpstr>
      <vt:lpstr>Arial</vt:lpstr>
      <vt:lpstr>Calibri</vt:lpstr>
      <vt:lpstr>Courier New</vt:lpstr>
      <vt:lpstr>Open Sans</vt:lpstr>
      <vt:lpstr>Outfit Medium</vt:lpstr>
      <vt:lpstr>Poppins</vt:lpstr>
      <vt:lpstr>Rubik</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studiocreava@gmail.com</dc:creator>
  <cp:keywords/>
  <dc:description/>
  <cp:lastModifiedBy>Nihila Premakanthan</cp:lastModifiedBy>
  <cp:revision>101</cp:revision>
  <dcterms:created xsi:type="dcterms:W3CDTF">2024-11-18T08:47:23Z</dcterms:created>
  <dcterms:modified xsi:type="dcterms:W3CDTF">2024-12-04T17:46:28Z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2024-12-03T14:28:15Z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af67dd88-ffc6-490d-b388-0f584a63cf70</vt:lpwstr>
  </property>
  <property fmtid="{D5CDD505-2E9C-101B-9397-08002B2CF9AE}" pid="7" name="MSIP_Label_defa4170-0d19-0005-0004-bc88714345d2_ActionId">
    <vt:lpwstr>e85bdff8-f680-4233-bd42-769859420596</vt:lpwstr>
  </property>
  <property fmtid="{D5CDD505-2E9C-101B-9397-08002B2CF9AE}" pid="8" name="MSIP_Label_defa4170-0d19-0005-0004-bc88714345d2_ContentBits">
    <vt:lpwstr>0</vt:lpwstr>
  </property>
  <property fmtid="{D5CDD505-2E9C-101B-9397-08002B2CF9AE}" pid="9" name="ContentTypeId">
    <vt:lpwstr>0x0101007D2C76CD229CDD4285A19EEDA46A2A94</vt:lpwstr>
  </property>
</Properties>
</file>